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04" r:id="rId2"/>
    <p:sldId id="423" r:id="rId3"/>
    <p:sldId id="424" r:id="rId4"/>
    <p:sldId id="407" r:id="rId5"/>
    <p:sldId id="427" r:id="rId6"/>
    <p:sldId id="428" r:id="rId7"/>
    <p:sldId id="429" r:id="rId8"/>
    <p:sldId id="430" r:id="rId9"/>
    <p:sldId id="333" r:id="rId10"/>
    <p:sldId id="406" r:id="rId11"/>
    <p:sldId id="361" r:id="rId12"/>
    <p:sldId id="362" r:id="rId13"/>
    <p:sldId id="420" r:id="rId14"/>
    <p:sldId id="365" r:id="rId15"/>
    <p:sldId id="369" r:id="rId16"/>
    <p:sldId id="410" r:id="rId17"/>
    <p:sldId id="371" r:id="rId18"/>
    <p:sldId id="426" r:id="rId19"/>
    <p:sldId id="377" r:id="rId20"/>
    <p:sldId id="316" r:id="rId21"/>
    <p:sldId id="42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22"/>
    <p:restoredTop sz="93631" autoAdjust="0"/>
  </p:normalViewPr>
  <p:slideViewPr>
    <p:cSldViewPr snapToGrid="0" snapToObjects="1">
      <p:cViewPr varScale="1">
        <p:scale>
          <a:sx n="68" d="100"/>
          <a:sy n="68" d="100"/>
        </p:scale>
        <p:origin x="552" y="60"/>
      </p:cViewPr>
      <p:guideLst>
        <p:guide orient="horz" pos="2160"/>
        <p:guide pos="2880"/>
      </p:guideLst>
    </p:cSldViewPr>
  </p:slideViewPr>
  <p:outlineViewPr>
    <p:cViewPr>
      <p:scale>
        <a:sx n="33" d="100"/>
        <a:sy n="33" d="100"/>
      </p:scale>
      <p:origin x="0" y="-576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BB588-FD58-2B4E-8D49-630170726D36}" type="doc">
      <dgm:prSet loTypeId="urn:microsoft.com/office/officeart/2005/8/layout/radial3" loCatId="" qsTypeId="urn:microsoft.com/office/officeart/2005/8/quickstyle/3D3" qsCatId="3D" csTypeId="urn:microsoft.com/office/officeart/2005/8/colors/accent1_5" csCatId="accent1" phldr="1"/>
      <dgm:spPr/>
      <dgm:t>
        <a:bodyPr/>
        <a:lstStyle/>
        <a:p>
          <a:endParaRPr lang="en-US"/>
        </a:p>
      </dgm:t>
    </dgm:pt>
    <dgm:pt modelId="{5187083A-C422-A747-B34E-3FDB513A402E}">
      <dgm:prSet phldrT="[Text]" custT="1"/>
      <dgm:spPr/>
      <dgm:t>
        <a:bodyPr/>
        <a:lstStyle/>
        <a:p>
          <a:r>
            <a:rPr lang="en-US" sz="2000" b="1" dirty="0" err="1">
              <a:solidFill>
                <a:srgbClr val="002060"/>
              </a:solidFill>
            </a:rPr>
            <a:t>Profesionalismo</a:t>
          </a:r>
          <a:r>
            <a:rPr lang="en-US" sz="2000" b="1" dirty="0">
              <a:solidFill>
                <a:srgbClr val="002060"/>
              </a:solidFill>
            </a:rPr>
            <a:t>: </a:t>
          </a:r>
          <a:r>
            <a:rPr lang="es-ES" sz="2000" b="1" dirty="0">
              <a:solidFill>
                <a:srgbClr val="002060"/>
              </a:solidFill>
            </a:rPr>
            <a:t>Ética e Identidad Profesional</a:t>
          </a:r>
          <a:endParaRPr lang="en-US" sz="2000" b="1" dirty="0">
            <a:solidFill>
              <a:srgbClr val="002060"/>
            </a:solidFill>
          </a:endParaRPr>
        </a:p>
      </dgm:t>
    </dgm:pt>
    <dgm:pt modelId="{FD633CD0-480D-924E-8BC8-D1A1916BD9BB}" type="parTrans" cxnId="{3D17E944-F19A-B847-83E6-938A9DDBB2BB}">
      <dgm:prSet/>
      <dgm:spPr/>
      <dgm:t>
        <a:bodyPr/>
        <a:lstStyle/>
        <a:p>
          <a:endParaRPr lang="en-US" sz="1800" b="1"/>
        </a:p>
      </dgm:t>
    </dgm:pt>
    <dgm:pt modelId="{49F94A8D-29BB-6348-84B7-909E176AAE0E}" type="sibTrans" cxnId="{3D17E944-F19A-B847-83E6-938A9DDBB2BB}">
      <dgm:prSet/>
      <dgm:spPr/>
      <dgm:t>
        <a:bodyPr/>
        <a:lstStyle/>
        <a:p>
          <a:endParaRPr lang="en-US" sz="1800" b="1"/>
        </a:p>
      </dgm:t>
    </dgm:pt>
    <dgm:pt modelId="{EFCCB551-847D-8744-A89C-C2A32ECEFEB5}">
      <dgm:prSet phldrT="[Text]" custT="1"/>
      <dgm:spPr/>
      <dgm:t>
        <a:bodyPr/>
        <a:lstStyle/>
        <a:p>
          <a:r>
            <a:rPr lang="en-US" sz="1400" b="1" dirty="0" err="1"/>
            <a:t>Pregrado</a:t>
          </a:r>
          <a:endParaRPr lang="en-US" sz="1400" b="1" dirty="0"/>
        </a:p>
      </dgm:t>
    </dgm:pt>
    <dgm:pt modelId="{9C7F8CBE-5C4E-3C49-883D-5348993FF5A6}" type="parTrans" cxnId="{8554EE32-4967-B845-98ED-0CC0D19819AF}">
      <dgm:prSet/>
      <dgm:spPr/>
      <dgm:t>
        <a:bodyPr/>
        <a:lstStyle/>
        <a:p>
          <a:endParaRPr lang="en-US" sz="1800" b="1"/>
        </a:p>
      </dgm:t>
    </dgm:pt>
    <dgm:pt modelId="{D9E310A1-079E-E349-B928-127602451643}" type="sibTrans" cxnId="{8554EE32-4967-B845-98ED-0CC0D19819AF}">
      <dgm:prSet/>
      <dgm:spPr/>
      <dgm:t>
        <a:bodyPr/>
        <a:lstStyle/>
        <a:p>
          <a:endParaRPr lang="en-US" sz="1800" b="1"/>
        </a:p>
      </dgm:t>
    </dgm:pt>
    <dgm:pt modelId="{4C06057D-F2A7-CF4C-A038-9F9A1D384E5A}">
      <dgm:prSet phldrT="[Text]" custT="1"/>
      <dgm:spPr/>
      <dgm:t>
        <a:bodyPr/>
        <a:lstStyle/>
        <a:p>
          <a:r>
            <a:rPr lang="en-US" sz="1400" b="1" dirty="0" err="1"/>
            <a:t>Posgrado</a:t>
          </a:r>
          <a:endParaRPr lang="en-US" sz="1400" b="1" dirty="0"/>
        </a:p>
      </dgm:t>
    </dgm:pt>
    <dgm:pt modelId="{D97E09C1-F1CC-024B-A9B5-5F995569A9D9}" type="parTrans" cxnId="{4F6EB6DD-4364-334C-8674-0C6030E3DF5F}">
      <dgm:prSet/>
      <dgm:spPr/>
      <dgm:t>
        <a:bodyPr/>
        <a:lstStyle/>
        <a:p>
          <a:endParaRPr lang="en-US" sz="1800" b="1"/>
        </a:p>
      </dgm:t>
    </dgm:pt>
    <dgm:pt modelId="{EF6A0E74-7A6B-8D47-8020-06BF4C863DCF}" type="sibTrans" cxnId="{4F6EB6DD-4364-334C-8674-0C6030E3DF5F}">
      <dgm:prSet/>
      <dgm:spPr/>
      <dgm:t>
        <a:bodyPr/>
        <a:lstStyle/>
        <a:p>
          <a:endParaRPr lang="en-US" sz="1800" b="1"/>
        </a:p>
      </dgm:t>
    </dgm:pt>
    <dgm:pt modelId="{DE2D2982-FF13-D746-9448-BDFE4454E214}">
      <dgm:prSet phldrT="[Text]" custT="1"/>
      <dgm:spPr/>
      <dgm:t>
        <a:bodyPr/>
        <a:lstStyle/>
        <a:p>
          <a:r>
            <a:rPr lang="en-US" sz="1400" b="1" dirty="0" err="1"/>
            <a:t>Capacitación</a:t>
          </a:r>
          <a:r>
            <a:rPr lang="en-US" sz="1400" b="1" dirty="0"/>
            <a:t> </a:t>
          </a:r>
          <a:r>
            <a:rPr lang="en-US" sz="1400" b="1" dirty="0" err="1"/>
            <a:t>Docente</a:t>
          </a:r>
          <a:endParaRPr lang="en-US" sz="1400" b="1" dirty="0"/>
        </a:p>
      </dgm:t>
    </dgm:pt>
    <dgm:pt modelId="{B6A249AD-7442-8A46-A8C4-5CB83C55059F}" type="parTrans" cxnId="{CF308A31-F580-174C-8C52-BE05F04445CB}">
      <dgm:prSet/>
      <dgm:spPr/>
      <dgm:t>
        <a:bodyPr/>
        <a:lstStyle/>
        <a:p>
          <a:endParaRPr lang="en-US" sz="1800" b="1"/>
        </a:p>
      </dgm:t>
    </dgm:pt>
    <dgm:pt modelId="{A6327A33-7FCC-CA4F-AA6B-7CE2BCCC33D9}" type="sibTrans" cxnId="{CF308A31-F580-174C-8C52-BE05F04445CB}">
      <dgm:prSet/>
      <dgm:spPr/>
      <dgm:t>
        <a:bodyPr/>
        <a:lstStyle/>
        <a:p>
          <a:endParaRPr lang="en-US" sz="1800" b="1"/>
        </a:p>
      </dgm:t>
    </dgm:pt>
    <dgm:pt modelId="{3DCE9D68-9907-2343-ADEF-9928B4AEC5D4}">
      <dgm:prSet phldrT="[Text]" custT="1"/>
      <dgm:spPr/>
      <dgm:t>
        <a:bodyPr/>
        <a:lstStyle/>
        <a:p>
          <a:r>
            <a:rPr lang="en-US" sz="1400" b="1" dirty="0" err="1"/>
            <a:t>Educación</a:t>
          </a:r>
          <a:r>
            <a:rPr lang="en-US" sz="1400" b="1" dirty="0"/>
            <a:t> Continua</a:t>
          </a:r>
        </a:p>
      </dgm:t>
    </dgm:pt>
    <dgm:pt modelId="{469C31B2-63C4-A24C-B8BF-CE059D2E08CB}" type="parTrans" cxnId="{D3E9A700-1580-8846-AB80-7AF5F8E56385}">
      <dgm:prSet/>
      <dgm:spPr/>
      <dgm:t>
        <a:bodyPr/>
        <a:lstStyle/>
        <a:p>
          <a:endParaRPr lang="en-US" sz="1800" b="1"/>
        </a:p>
      </dgm:t>
    </dgm:pt>
    <dgm:pt modelId="{B0D012AA-C71D-3F45-9B9E-8686DBF3CA42}" type="sibTrans" cxnId="{D3E9A700-1580-8846-AB80-7AF5F8E56385}">
      <dgm:prSet/>
      <dgm:spPr/>
      <dgm:t>
        <a:bodyPr/>
        <a:lstStyle/>
        <a:p>
          <a:endParaRPr lang="en-US" sz="1800" b="1"/>
        </a:p>
      </dgm:t>
    </dgm:pt>
    <dgm:pt modelId="{56F39651-F73A-C34F-8F5E-88A3EF96C063}" type="pres">
      <dgm:prSet presAssocID="{418BB588-FD58-2B4E-8D49-630170726D36}" presName="composite" presStyleCnt="0">
        <dgm:presLayoutVars>
          <dgm:chMax val="1"/>
          <dgm:dir/>
          <dgm:resizeHandles val="exact"/>
        </dgm:presLayoutVars>
      </dgm:prSet>
      <dgm:spPr/>
    </dgm:pt>
    <dgm:pt modelId="{4060F0D6-1277-684E-B2C1-5EECB7850DCD}" type="pres">
      <dgm:prSet presAssocID="{418BB588-FD58-2B4E-8D49-630170726D36}" presName="radial" presStyleCnt="0">
        <dgm:presLayoutVars>
          <dgm:animLvl val="ctr"/>
        </dgm:presLayoutVars>
      </dgm:prSet>
      <dgm:spPr/>
    </dgm:pt>
    <dgm:pt modelId="{543E6E78-3F31-BE4B-BF67-50DBE877C751}" type="pres">
      <dgm:prSet presAssocID="{5187083A-C422-A747-B34E-3FDB513A402E}" presName="centerShape" presStyleLbl="vennNode1" presStyleIdx="0" presStyleCnt="5"/>
      <dgm:spPr/>
    </dgm:pt>
    <dgm:pt modelId="{36E61CA8-126A-8A4E-9256-464CBA84CDAC}" type="pres">
      <dgm:prSet presAssocID="{EFCCB551-847D-8744-A89C-C2A32ECEFEB5}" presName="node" presStyleLbl="vennNode1" presStyleIdx="1" presStyleCnt="5">
        <dgm:presLayoutVars>
          <dgm:bulletEnabled val="1"/>
        </dgm:presLayoutVars>
      </dgm:prSet>
      <dgm:spPr/>
    </dgm:pt>
    <dgm:pt modelId="{B06EBC63-34D1-E54A-A897-71221D1B574D}" type="pres">
      <dgm:prSet presAssocID="{4C06057D-F2A7-CF4C-A038-9F9A1D384E5A}" presName="node" presStyleLbl="vennNode1" presStyleIdx="2" presStyleCnt="5">
        <dgm:presLayoutVars>
          <dgm:bulletEnabled val="1"/>
        </dgm:presLayoutVars>
      </dgm:prSet>
      <dgm:spPr/>
    </dgm:pt>
    <dgm:pt modelId="{1FF960C3-09D8-8242-8B6D-2F7FC85D2ED9}" type="pres">
      <dgm:prSet presAssocID="{DE2D2982-FF13-D746-9448-BDFE4454E214}" presName="node" presStyleLbl="vennNode1" presStyleIdx="3" presStyleCnt="5">
        <dgm:presLayoutVars>
          <dgm:bulletEnabled val="1"/>
        </dgm:presLayoutVars>
      </dgm:prSet>
      <dgm:spPr/>
    </dgm:pt>
    <dgm:pt modelId="{0F9BA4D2-33C7-CE42-BEAF-105B0A25E71C}" type="pres">
      <dgm:prSet presAssocID="{3DCE9D68-9907-2343-ADEF-9928B4AEC5D4}" presName="node" presStyleLbl="vennNode1" presStyleIdx="4" presStyleCnt="5">
        <dgm:presLayoutVars>
          <dgm:bulletEnabled val="1"/>
        </dgm:presLayoutVars>
      </dgm:prSet>
      <dgm:spPr/>
    </dgm:pt>
  </dgm:ptLst>
  <dgm:cxnLst>
    <dgm:cxn modelId="{CF308A31-F580-174C-8C52-BE05F04445CB}" srcId="{5187083A-C422-A747-B34E-3FDB513A402E}" destId="{DE2D2982-FF13-D746-9448-BDFE4454E214}" srcOrd="2" destOrd="0" parTransId="{B6A249AD-7442-8A46-A8C4-5CB83C55059F}" sibTransId="{A6327A33-7FCC-CA4F-AA6B-7CE2BCCC33D9}"/>
    <dgm:cxn modelId="{DF9D83F6-7D47-1B4D-BCE9-149DA6A3FE0A}" type="presOf" srcId="{DE2D2982-FF13-D746-9448-BDFE4454E214}" destId="{1FF960C3-09D8-8242-8B6D-2F7FC85D2ED9}" srcOrd="0" destOrd="0" presId="urn:microsoft.com/office/officeart/2005/8/layout/radial3"/>
    <dgm:cxn modelId="{3D17E944-F19A-B847-83E6-938A9DDBB2BB}" srcId="{418BB588-FD58-2B4E-8D49-630170726D36}" destId="{5187083A-C422-A747-B34E-3FDB513A402E}" srcOrd="0" destOrd="0" parTransId="{FD633CD0-480D-924E-8BC8-D1A1916BD9BB}" sibTransId="{49F94A8D-29BB-6348-84B7-909E176AAE0E}"/>
    <dgm:cxn modelId="{CF28D1E6-17E3-504A-A3BA-8C0669EFD63E}" type="presOf" srcId="{418BB588-FD58-2B4E-8D49-630170726D36}" destId="{56F39651-F73A-C34F-8F5E-88A3EF96C063}" srcOrd="0" destOrd="0" presId="urn:microsoft.com/office/officeart/2005/8/layout/radial3"/>
    <dgm:cxn modelId="{EEF28DC2-0328-CC43-ABFD-864457669C07}" type="presOf" srcId="{3DCE9D68-9907-2343-ADEF-9928B4AEC5D4}" destId="{0F9BA4D2-33C7-CE42-BEAF-105B0A25E71C}" srcOrd="0" destOrd="0" presId="urn:microsoft.com/office/officeart/2005/8/layout/radial3"/>
    <dgm:cxn modelId="{D9E5070F-F026-854E-8B05-CD6FDF97111E}" type="presOf" srcId="{5187083A-C422-A747-B34E-3FDB513A402E}" destId="{543E6E78-3F31-BE4B-BF67-50DBE877C751}" srcOrd="0" destOrd="0" presId="urn:microsoft.com/office/officeart/2005/8/layout/radial3"/>
    <dgm:cxn modelId="{2BBF20DE-81B6-7747-965E-60F0866E74FB}" type="presOf" srcId="{4C06057D-F2A7-CF4C-A038-9F9A1D384E5A}" destId="{B06EBC63-34D1-E54A-A897-71221D1B574D}" srcOrd="0" destOrd="0" presId="urn:microsoft.com/office/officeart/2005/8/layout/radial3"/>
    <dgm:cxn modelId="{9D4FD073-243B-E941-BC15-88AE0E23EE5C}" type="presOf" srcId="{EFCCB551-847D-8744-A89C-C2A32ECEFEB5}" destId="{36E61CA8-126A-8A4E-9256-464CBA84CDAC}" srcOrd="0" destOrd="0" presId="urn:microsoft.com/office/officeart/2005/8/layout/radial3"/>
    <dgm:cxn modelId="{4F6EB6DD-4364-334C-8674-0C6030E3DF5F}" srcId="{5187083A-C422-A747-B34E-3FDB513A402E}" destId="{4C06057D-F2A7-CF4C-A038-9F9A1D384E5A}" srcOrd="1" destOrd="0" parTransId="{D97E09C1-F1CC-024B-A9B5-5F995569A9D9}" sibTransId="{EF6A0E74-7A6B-8D47-8020-06BF4C863DCF}"/>
    <dgm:cxn modelId="{D3E9A700-1580-8846-AB80-7AF5F8E56385}" srcId="{5187083A-C422-A747-B34E-3FDB513A402E}" destId="{3DCE9D68-9907-2343-ADEF-9928B4AEC5D4}" srcOrd="3" destOrd="0" parTransId="{469C31B2-63C4-A24C-B8BF-CE059D2E08CB}" sibTransId="{B0D012AA-C71D-3F45-9B9E-8686DBF3CA42}"/>
    <dgm:cxn modelId="{8554EE32-4967-B845-98ED-0CC0D19819AF}" srcId="{5187083A-C422-A747-B34E-3FDB513A402E}" destId="{EFCCB551-847D-8744-A89C-C2A32ECEFEB5}" srcOrd="0" destOrd="0" parTransId="{9C7F8CBE-5C4E-3C49-883D-5348993FF5A6}" sibTransId="{D9E310A1-079E-E349-B928-127602451643}"/>
    <dgm:cxn modelId="{84884DEF-EE01-1945-9772-95B8CAAA5844}" type="presParOf" srcId="{56F39651-F73A-C34F-8F5E-88A3EF96C063}" destId="{4060F0D6-1277-684E-B2C1-5EECB7850DCD}" srcOrd="0" destOrd="0" presId="urn:microsoft.com/office/officeart/2005/8/layout/radial3"/>
    <dgm:cxn modelId="{9099E25F-B4B0-DA4D-BC70-D78C5CB63E9C}" type="presParOf" srcId="{4060F0D6-1277-684E-B2C1-5EECB7850DCD}" destId="{543E6E78-3F31-BE4B-BF67-50DBE877C751}" srcOrd="0" destOrd="0" presId="urn:microsoft.com/office/officeart/2005/8/layout/radial3"/>
    <dgm:cxn modelId="{D74B5AAC-6CAC-624B-919D-3938E2F02EF4}" type="presParOf" srcId="{4060F0D6-1277-684E-B2C1-5EECB7850DCD}" destId="{36E61CA8-126A-8A4E-9256-464CBA84CDAC}" srcOrd="1" destOrd="0" presId="urn:microsoft.com/office/officeart/2005/8/layout/radial3"/>
    <dgm:cxn modelId="{B896D3FD-9842-3E4A-98C1-0809448E1D29}" type="presParOf" srcId="{4060F0D6-1277-684E-B2C1-5EECB7850DCD}" destId="{B06EBC63-34D1-E54A-A897-71221D1B574D}" srcOrd="2" destOrd="0" presId="urn:microsoft.com/office/officeart/2005/8/layout/radial3"/>
    <dgm:cxn modelId="{EBB6A2A6-AD72-A042-9EC8-376322D5EFDD}" type="presParOf" srcId="{4060F0D6-1277-684E-B2C1-5EECB7850DCD}" destId="{1FF960C3-09D8-8242-8B6D-2F7FC85D2ED9}" srcOrd="3" destOrd="0" presId="urn:microsoft.com/office/officeart/2005/8/layout/radial3"/>
    <dgm:cxn modelId="{A18E76EA-503C-FA4E-9935-EF1D174AD685}" type="presParOf" srcId="{4060F0D6-1277-684E-B2C1-5EECB7850DCD}" destId="{0F9BA4D2-33C7-CE42-BEAF-105B0A25E71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8BB588-FD58-2B4E-8D49-630170726D36}" type="doc">
      <dgm:prSet loTypeId="urn:microsoft.com/office/officeart/2005/8/layout/radial3" loCatId="" qsTypeId="urn:microsoft.com/office/officeart/2005/8/quickstyle/3D1" qsCatId="3D" csTypeId="urn:microsoft.com/office/officeart/2005/8/colors/accent1_3" csCatId="accent1" phldr="1"/>
      <dgm:spPr/>
      <dgm:t>
        <a:bodyPr/>
        <a:lstStyle/>
        <a:p>
          <a:endParaRPr lang="en-US"/>
        </a:p>
      </dgm:t>
    </dgm:pt>
    <dgm:pt modelId="{5187083A-C422-A747-B34E-3FDB513A402E}">
      <dgm:prSet phldrT="[Text]" custT="1"/>
      <dgm:spPr/>
      <dgm:t>
        <a:bodyPr/>
        <a:lstStyle/>
        <a:p>
          <a:r>
            <a:rPr lang="en-US" sz="4400" b="1" dirty="0" err="1"/>
            <a:t>Currículo</a:t>
          </a:r>
          <a:endParaRPr lang="en-US" sz="4400" b="1" dirty="0"/>
        </a:p>
      </dgm:t>
    </dgm:pt>
    <dgm:pt modelId="{FD633CD0-480D-924E-8BC8-D1A1916BD9BB}" type="parTrans" cxnId="{3D17E944-F19A-B847-83E6-938A9DDBB2BB}">
      <dgm:prSet/>
      <dgm:spPr/>
      <dgm:t>
        <a:bodyPr/>
        <a:lstStyle/>
        <a:p>
          <a:endParaRPr lang="en-US" sz="1800" b="1"/>
        </a:p>
      </dgm:t>
    </dgm:pt>
    <dgm:pt modelId="{49F94A8D-29BB-6348-84B7-909E176AAE0E}" type="sibTrans" cxnId="{3D17E944-F19A-B847-83E6-938A9DDBB2BB}">
      <dgm:prSet/>
      <dgm:spPr/>
      <dgm:t>
        <a:bodyPr/>
        <a:lstStyle/>
        <a:p>
          <a:endParaRPr lang="en-US" sz="1800" b="1"/>
        </a:p>
      </dgm:t>
    </dgm:pt>
    <dgm:pt modelId="{EFCCB551-847D-8744-A89C-C2A32ECEFEB5}">
      <dgm:prSet phldrT="[Text]" custT="1"/>
      <dgm:spPr/>
      <dgm:t>
        <a:bodyPr/>
        <a:lstStyle/>
        <a:p>
          <a:r>
            <a:rPr lang="en-US" sz="1400" b="1" dirty="0"/>
            <a:t>Formal</a:t>
          </a:r>
        </a:p>
      </dgm:t>
    </dgm:pt>
    <dgm:pt modelId="{9C7F8CBE-5C4E-3C49-883D-5348993FF5A6}" type="parTrans" cxnId="{8554EE32-4967-B845-98ED-0CC0D19819AF}">
      <dgm:prSet/>
      <dgm:spPr/>
      <dgm:t>
        <a:bodyPr/>
        <a:lstStyle/>
        <a:p>
          <a:endParaRPr lang="en-US" sz="1800" b="1"/>
        </a:p>
      </dgm:t>
    </dgm:pt>
    <dgm:pt modelId="{D9E310A1-079E-E349-B928-127602451643}" type="sibTrans" cxnId="{8554EE32-4967-B845-98ED-0CC0D19819AF}">
      <dgm:prSet/>
      <dgm:spPr/>
      <dgm:t>
        <a:bodyPr/>
        <a:lstStyle/>
        <a:p>
          <a:endParaRPr lang="en-US" sz="1800" b="1"/>
        </a:p>
      </dgm:t>
    </dgm:pt>
    <dgm:pt modelId="{4C06057D-F2A7-CF4C-A038-9F9A1D384E5A}">
      <dgm:prSet phldrT="[Text]" custT="1"/>
      <dgm:spPr/>
      <dgm:t>
        <a:bodyPr/>
        <a:lstStyle/>
        <a:p>
          <a:r>
            <a:rPr lang="en-US" sz="1400" b="1" dirty="0"/>
            <a:t>Informal</a:t>
          </a:r>
        </a:p>
      </dgm:t>
    </dgm:pt>
    <dgm:pt modelId="{D97E09C1-F1CC-024B-A9B5-5F995569A9D9}" type="parTrans" cxnId="{4F6EB6DD-4364-334C-8674-0C6030E3DF5F}">
      <dgm:prSet/>
      <dgm:spPr/>
      <dgm:t>
        <a:bodyPr/>
        <a:lstStyle/>
        <a:p>
          <a:endParaRPr lang="en-US" sz="1800" b="1"/>
        </a:p>
      </dgm:t>
    </dgm:pt>
    <dgm:pt modelId="{EF6A0E74-7A6B-8D47-8020-06BF4C863DCF}" type="sibTrans" cxnId="{4F6EB6DD-4364-334C-8674-0C6030E3DF5F}">
      <dgm:prSet/>
      <dgm:spPr/>
      <dgm:t>
        <a:bodyPr/>
        <a:lstStyle/>
        <a:p>
          <a:endParaRPr lang="en-US" sz="1800" b="1"/>
        </a:p>
      </dgm:t>
    </dgm:pt>
    <dgm:pt modelId="{3DCE9D68-9907-2343-ADEF-9928B4AEC5D4}">
      <dgm:prSet phldrT="[Text]" custT="1"/>
      <dgm:spPr/>
      <dgm:t>
        <a:bodyPr/>
        <a:lstStyle/>
        <a:p>
          <a:r>
            <a:rPr lang="en-US" sz="1400" b="1" dirty="0" err="1"/>
            <a:t>Oculto</a:t>
          </a:r>
          <a:endParaRPr lang="en-US" sz="1400" b="1" dirty="0"/>
        </a:p>
      </dgm:t>
    </dgm:pt>
    <dgm:pt modelId="{469C31B2-63C4-A24C-B8BF-CE059D2E08CB}" type="parTrans" cxnId="{D3E9A700-1580-8846-AB80-7AF5F8E56385}">
      <dgm:prSet/>
      <dgm:spPr/>
      <dgm:t>
        <a:bodyPr/>
        <a:lstStyle/>
        <a:p>
          <a:endParaRPr lang="en-US" sz="1800" b="1"/>
        </a:p>
      </dgm:t>
    </dgm:pt>
    <dgm:pt modelId="{B0D012AA-C71D-3F45-9B9E-8686DBF3CA42}" type="sibTrans" cxnId="{D3E9A700-1580-8846-AB80-7AF5F8E56385}">
      <dgm:prSet/>
      <dgm:spPr/>
      <dgm:t>
        <a:bodyPr/>
        <a:lstStyle/>
        <a:p>
          <a:endParaRPr lang="en-US" sz="1800" b="1"/>
        </a:p>
      </dgm:t>
    </dgm:pt>
    <dgm:pt modelId="{56F39651-F73A-C34F-8F5E-88A3EF96C063}" type="pres">
      <dgm:prSet presAssocID="{418BB588-FD58-2B4E-8D49-630170726D36}" presName="composite" presStyleCnt="0">
        <dgm:presLayoutVars>
          <dgm:chMax val="1"/>
          <dgm:dir/>
          <dgm:resizeHandles val="exact"/>
        </dgm:presLayoutVars>
      </dgm:prSet>
      <dgm:spPr/>
    </dgm:pt>
    <dgm:pt modelId="{4060F0D6-1277-684E-B2C1-5EECB7850DCD}" type="pres">
      <dgm:prSet presAssocID="{418BB588-FD58-2B4E-8D49-630170726D36}" presName="radial" presStyleCnt="0">
        <dgm:presLayoutVars>
          <dgm:animLvl val="ctr"/>
        </dgm:presLayoutVars>
      </dgm:prSet>
      <dgm:spPr/>
    </dgm:pt>
    <dgm:pt modelId="{543E6E78-3F31-BE4B-BF67-50DBE877C751}" type="pres">
      <dgm:prSet presAssocID="{5187083A-C422-A747-B34E-3FDB513A402E}" presName="centerShape" presStyleLbl="vennNode1" presStyleIdx="0" presStyleCnt="4"/>
      <dgm:spPr/>
    </dgm:pt>
    <dgm:pt modelId="{36E61CA8-126A-8A4E-9256-464CBA84CDAC}" type="pres">
      <dgm:prSet presAssocID="{EFCCB551-847D-8744-A89C-C2A32ECEFEB5}" presName="node" presStyleLbl="vennNode1" presStyleIdx="1" presStyleCnt="4">
        <dgm:presLayoutVars>
          <dgm:bulletEnabled val="1"/>
        </dgm:presLayoutVars>
      </dgm:prSet>
      <dgm:spPr/>
    </dgm:pt>
    <dgm:pt modelId="{B06EBC63-34D1-E54A-A897-71221D1B574D}" type="pres">
      <dgm:prSet presAssocID="{4C06057D-F2A7-CF4C-A038-9F9A1D384E5A}" presName="node" presStyleLbl="vennNode1" presStyleIdx="2" presStyleCnt="4">
        <dgm:presLayoutVars>
          <dgm:bulletEnabled val="1"/>
        </dgm:presLayoutVars>
      </dgm:prSet>
      <dgm:spPr/>
    </dgm:pt>
    <dgm:pt modelId="{0F9BA4D2-33C7-CE42-BEAF-105B0A25E71C}" type="pres">
      <dgm:prSet presAssocID="{3DCE9D68-9907-2343-ADEF-9928B4AEC5D4}" presName="node" presStyleLbl="vennNode1" presStyleIdx="3" presStyleCnt="4">
        <dgm:presLayoutVars>
          <dgm:bulletEnabled val="1"/>
        </dgm:presLayoutVars>
      </dgm:prSet>
      <dgm:spPr/>
    </dgm:pt>
  </dgm:ptLst>
  <dgm:cxnLst>
    <dgm:cxn modelId="{3D17E944-F19A-B847-83E6-938A9DDBB2BB}" srcId="{418BB588-FD58-2B4E-8D49-630170726D36}" destId="{5187083A-C422-A747-B34E-3FDB513A402E}" srcOrd="0" destOrd="0" parTransId="{FD633CD0-480D-924E-8BC8-D1A1916BD9BB}" sibTransId="{49F94A8D-29BB-6348-84B7-909E176AAE0E}"/>
    <dgm:cxn modelId="{68C6E748-1046-E047-BBAE-4DAF88DDC65C}" type="presOf" srcId="{418BB588-FD58-2B4E-8D49-630170726D36}" destId="{56F39651-F73A-C34F-8F5E-88A3EF96C063}" srcOrd="0" destOrd="0" presId="urn:microsoft.com/office/officeart/2005/8/layout/radial3"/>
    <dgm:cxn modelId="{DFE44FD6-2894-FA4E-A2F6-EA3E5AA94FCD}" type="presOf" srcId="{3DCE9D68-9907-2343-ADEF-9928B4AEC5D4}" destId="{0F9BA4D2-33C7-CE42-BEAF-105B0A25E71C}" srcOrd="0" destOrd="0" presId="urn:microsoft.com/office/officeart/2005/8/layout/radial3"/>
    <dgm:cxn modelId="{C539745B-D0CC-B04D-ABFC-392BD9C6315C}" type="presOf" srcId="{5187083A-C422-A747-B34E-3FDB513A402E}" destId="{543E6E78-3F31-BE4B-BF67-50DBE877C751}" srcOrd="0" destOrd="0" presId="urn:microsoft.com/office/officeart/2005/8/layout/radial3"/>
    <dgm:cxn modelId="{AA4D4B6D-5C39-424A-8750-CDB76DAF81E6}" type="presOf" srcId="{4C06057D-F2A7-CF4C-A038-9F9A1D384E5A}" destId="{B06EBC63-34D1-E54A-A897-71221D1B574D}" srcOrd="0" destOrd="0" presId="urn:microsoft.com/office/officeart/2005/8/layout/radial3"/>
    <dgm:cxn modelId="{4F6EB6DD-4364-334C-8674-0C6030E3DF5F}" srcId="{5187083A-C422-A747-B34E-3FDB513A402E}" destId="{4C06057D-F2A7-CF4C-A038-9F9A1D384E5A}" srcOrd="1" destOrd="0" parTransId="{D97E09C1-F1CC-024B-A9B5-5F995569A9D9}" sibTransId="{EF6A0E74-7A6B-8D47-8020-06BF4C863DCF}"/>
    <dgm:cxn modelId="{D3E9A700-1580-8846-AB80-7AF5F8E56385}" srcId="{5187083A-C422-A747-B34E-3FDB513A402E}" destId="{3DCE9D68-9907-2343-ADEF-9928B4AEC5D4}" srcOrd="2" destOrd="0" parTransId="{469C31B2-63C4-A24C-B8BF-CE059D2E08CB}" sibTransId="{B0D012AA-C71D-3F45-9B9E-8686DBF3CA42}"/>
    <dgm:cxn modelId="{A87B085D-94AB-A742-878C-8882B26E5E5F}" type="presOf" srcId="{EFCCB551-847D-8744-A89C-C2A32ECEFEB5}" destId="{36E61CA8-126A-8A4E-9256-464CBA84CDAC}" srcOrd="0" destOrd="0" presId="urn:microsoft.com/office/officeart/2005/8/layout/radial3"/>
    <dgm:cxn modelId="{8554EE32-4967-B845-98ED-0CC0D19819AF}" srcId="{5187083A-C422-A747-B34E-3FDB513A402E}" destId="{EFCCB551-847D-8744-A89C-C2A32ECEFEB5}" srcOrd="0" destOrd="0" parTransId="{9C7F8CBE-5C4E-3C49-883D-5348993FF5A6}" sibTransId="{D9E310A1-079E-E349-B928-127602451643}"/>
    <dgm:cxn modelId="{8F84AA6C-D5BF-5944-BB10-554453B01C40}" type="presParOf" srcId="{56F39651-F73A-C34F-8F5E-88A3EF96C063}" destId="{4060F0D6-1277-684E-B2C1-5EECB7850DCD}" srcOrd="0" destOrd="0" presId="urn:microsoft.com/office/officeart/2005/8/layout/radial3"/>
    <dgm:cxn modelId="{E82DC85E-97C0-C046-9CCA-4B24D3E11BFF}" type="presParOf" srcId="{4060F0D6-1277-684E-B2C1-5EECB7850DCD}" destId="{543E6E78-3F31-BE4B-BF67-50DBE877C751}" srcOrd="0" destOrd="0" presId="urn:microsoft.com/office/officeart/2005/8/layout/radial3"/>
    <dgm:cxn modelId="{600DDB3A-D6F1-8548-B86E-DC950249CF68}" type="presParOf" srcId="{4060F0D6-1277-684E-B2C1-5EECB7850DCD}" destId="{36E61CA8-126A-8A4E-9256-464CBA84CDAC}" srcOrd="1" destOrd="0" presId="urn:microsoft.com/office/officeart/2005/8/layout/radial3"/>
    <dgm:cxn modelId="{8B7A0C62-2A1D-7E4C-AB14-BF704997BC9B}" type="presParOf" srcId="{4060F0D6-1277-684E-B2C1-5EECB7850DCD}" destId="{B06EBC63-34D1-E54A-A897-71221D1B574D}" srcOrd="2" destOrd="0" presId="urn:microsoft.com/office/officeart/2005/8/layout/radial3"/>
    <dgm:cxn modelId="{7FA82EE8-6A5D-464D-944D-8AA29C718FDB}" type="presParOf" srcId="{4060F0D6-1277-684E-B2C1-5EECB7850DCD}" destId="{0F9BA4D2-33C7-CE42-BEAF-105B0A25E71C}" srcOrd="3"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B43933-0C81-224D-BE82-C4DE7A9ABB70}" type="doc">
      <dgm:prSet loTypeId="urn:microsoft.com/office/officeart/2005/8/layout/pyramid1" loCatId="" qsTypeId="urn:microsoft.com/office/officeart/2005/8/quickstyle/simple5" qsCatId="simple" csTypeId="urn:microsoft.com/office/officeart/2005/8/colors/accent1_3" csCatId="accent1" phldr="1"/>
      <dgm:spPr/>
    </dgm:pt>
    <dgm:pt modelId="{605F20E4-CC9B-1449-BC3D-1DEDBAD6EC6B}">
      <dgm:prSet phldrT="[Text]" custT="1"/>
      <dgm:spPr/>
      <dgm:t>
        <a:bodyPr/>
        <a:lstStyle/>
        <a:p>
          <a:r>
            <a:rPr lang="en-US" sz="2400" dirty="0" err="1"/>
            <a:t>Hace</a:t>
          </a:r>
          <a:r>
            <a:rPr lang="en-US" sz="2400" baseline="0" dirty="0"/>
            <a:t> (</a:t>
          </a:r>
          <a:r>
            <a:rPr lang="en-US" sz="2400" dirty="0"/>
            <a:t>Act</a:t>
          </a:r>
          <a:r>
            <a:rPr lang="es-ES" sz="2400" dirty="0" err="1"/>
            <a:t>úa</a:t>
          </a:r>
          <a:r>
            <a:rPr lang="es-ES" sz="2400" dirty="0"/>
            <a:t>)</a:t>
          </a:r>
        </a:p>
      </dgm:t>
    </dgm:pt>
    <dgm:pt modelId="{04A98A80-09B2-F449-883C-0134EE51DDCB}" type="parTrans" cxnId="{CF423B72-D0BF-554F-BE1F-78045C01F3B6}">
      <dgm:prSet/>
      <dgm:spPr/>
      <dgm:t>
        <a:bodyPr/>
        <a:lstStyle/>
        <a:p>
          <a:endParaRPr lang="en-US" sz="1200"/>
        </a:p>
      </dgm:t>
    </dgm:pt>
    <dgm:pt modelId="{7EE3DA2E-E53C-CD4D-91EC-A8990A207DE5}" type="sibTrans" cxnId="{CF423B72-D0BF-554F-BE1F-78045C01F3B6}">
      <dgm:prSet/>
      <dgm:spPr/>
      <dgm:t>
        <a:bodyPr/>
        <a:lstStyle/>
        <a:p>
          <a:endParaRPr lang="en-US" sz="1200"/>
        </a:p>
      </dgm:t>
    </dgm:pt>
    <dgm:pt modelId="{3B6E2DA4-E4D2-1241-A382-E9903163F8D1}">
      <dgm:prSet phldrT="[Text]" custT="1"/>
      <dgm:spPr/>
      <dgm:t>
        <a:bodyPr/>
        <a:lstStyle/>
        <a:p>
          <a:r>
            <a:rPr lang="en-US" sz="2400" dirty="0" err="1"/>
            <a:t>Demuestra</a:t>
          </a:r>
          <a:r>
            <a:rPr lang="en-US" sz="2400" dirty="0"/>
            <a:t> </a:t>
          </a:r>
          <a:r>
            <a:rPr lang="en-US" sz="2400" dirty="0" err="1"/>
            <a:t>como</a:t>
          </a:r>
          <a:endParaRPr lang="en-US" sz="2400" dirty="0"/>
        </a:p>
      </dgm:t>
    </dgm:pt>
    <dgm:pt modelId="{840A8B15-0688-464A-A598-1D161440E48F}" type="parTrans" cxnId="{0E8BBE5B-AFE9-FB4C-A89A-1A03FBBA83D0}">
      <dgm:prSet/>
      <dgm:spPr/>
      <dgm:t>
        <a:bodyPr/>
        <a:lstStyle/>
        <a:p>
          <a:endParaRPr lang="en-US" sz="1200"/>
        </a:p>
      </dgm:t>
    </dgm:pt>
    <dgm:pt modelId="{564C1000-EF47-F740-94D4-6E7BEB7B69B5}" type="sibTrans" cxnId="{0E8BBE5B-AFE9-FB4C-A89A-1A03FBBA83D0}">
      <dgm:prSet/>
      <dgm:spPr/>
      <dgm:t>
        <a:bodyPr/>
        <a:lstStyle/>
        <a:p>
          <a:endParaRPr lang="en-US" sz="1200"/>
        </a:p>
      </dgm:t>
    </dgm:pt>
    <dgm:pt modelId="{85F5E27B-2804-2440-9005-1C7FABE51E7A}">
      <dgm:prSet phldrT="[Text]" custT="1"/>
      <dgm:spPr/>
      <dgm:t>
        <a:bodyPr/>
        <a:lstStyle/>
        <a:p>
          <a:r>
            <a:rPr lang="en-US" sz="2400" dirty="0" err="1"/>
            <a:t>Conoce</a:t>
          </a:r>
          <a:r>
            <a:rPr lang="en-US" sz="2400" dirty="0"/>
            <a:t> </a:t>
          </a:r>
          <a:r>
            <a:rPr lang="en-US" sz="2400" dirty="0" err="1"/>
            <a:t>como</a:t>
          </a:r>
          <a:endParaRPr lang="en-US" sz="2400" dirty="0"/>
        </a:p>
      </dgm:t>
    </dgm:pt>
    <dgm:pt modelId="{1A930F9B-66B0-A541-942A-10C30A266654}" type="parTrans" cxnId="{EF0C5B31-A800-5A4A-8510-F5BBAFD0684E}">
      <dgm:prSet/>
      <dgm:spPr/>
      <dgm:t>
        <a:bodyPr/>
        <a:lstStyle/>
        <a:p>
          <a:endParaRPr lang="en-US" sz="1200"/>
        </a:p>
      </dgm:t>
    </dgm:pt>
    <dgm:pt modelId="{782428C1-EE5D-B94F-8836-F20B413E129D}" type="sibTrans" cxnId="{EF0C5B31-A800-5A4A-8510-F5BBAFD0684E}">
      <dgm:prSet/>
      <dgm:spPr/>
      <dgm:t>
        <a:bodyPr/>
        <a:lstStyle/>
        <a:p>
          <a:endParaRPr lang="en-US" sz="1200"/>
        </a:p>
      </dgm:t>
    </dgm:pt>
    <dgm:pt modelId="{26A70AFF-E104-894C-B441-C15ACF7BCAAB}">
      <dgm:prSet custT="1"/>
      <dgm:spPr/>
      <dgm:t>
        <a:bodyPr/>
        <a:lstStyle/>
        <a:p>
          <a:r>
            <a:rPr lang="en-US" sz="2400" dirty="0" err="1"/>
            <a:t>Conoce</a:t>
          </a:r>
          <a:endParaRPr lang="en-US" sz="2400" dirty="0"/>
        </a:p>
      </dgm:t>
    </dgm:pt>
    <dgm:pt modelId="{40A3EEED-3941-BC49-BC3D-BE899A0DCF5D}" type="parTrans" cxnId="{63ED1DED-A541-704E-9E3A-E28FC86E2492}">
      <dgm:prSet/>
      <dgm:spPr/>
      <dgm:t>
        <a:bodyPr/>
        <a:lstStyle/>
        <a:p>
          <a:endParaRPr lang="en-US" sz="1200"/>
        </a:p>
      </dgm:t>
    </dgm:pt>
    <dgm:pt modelId="{6C70D037-99A8-2946-A7B4-ED2E54D9E44F}" type="sibTrans" cxnId="{63ED1DED-A541-704E-9E3A-E28FC86E2492}">
      <dgm:prSet/>
      <dgm:spPr/>
      <dgm:t>
        <a:bodyPr/>
        <a:lstStyle/>
        <a:p>
          <a:endParaRPr lang="en-US" sz="1200"/>
        </a:p>
      </dgm:t>
    </dgm:pt>
    <dgm:pt modelId="{FD37B3BD-1B17-9F44-9790-C1713830B61B}" type="pres">
      <dgm:prSet presAssocID="{2FB43933-0C81-224D-BE82-C4DE7A9ABB70}" presName="Name0" presStyleCnt="0">
        <dgm:presLayoutVars>
          <dgm:dir/>
          <dgm:animLvl val="lvl"/>
          <dgm:resizeHandles val="exact"/>
        </dgm:presLayoutVars>
      </dgm:prSet>
      <dgm:spPr/>
    </dgm:pt>
    <dgm:pt modelId="{2EAE284A-3FF2-0B47-80B8-DDC206F1F629}" type="pres">
      <dgm:prSet presAssocID="{605F20E4-CC9B-1449-BC3D-1DEDBAD6EC6B}" presName="Name8" presStyleCnt="0"/>
      <dgm:spPr/>
    </dgm:pt>
    <dgm:pt modelId="{F0932996-5AF4-6847-8172-C6A2909443D4}" type="pres">
      <dgm:prSet presAssocID="{605F20E4-CC9B-1449-BC3D-1DEDBAD6EC6B}" presName="level" presStyleLbl="node1" presStyleIdx="0" presStyleCnt="4">
        <dgm:presLayoutVars>
          <dgm:chMax val="1"/>
          <dgm:bulletEnabled val="1"/>
        </dgm:presLayoutVars>
      </dgm:prSet>
      <dgm:spPr/>
    </dgm:pt>
    <dgm:pt modelId="{596FE320-D2B9-144E-971C-D037711EFE90}" type="pres">
      <dgm:prSet presAssocID="{605F20E4-CC9B-1449-BC3D-1DEDBAD6EC6B}" presName="levelTx" presStyleLbl="revTx" presStyleIdx="0" presStyleCnt="0">
        <dgm:presLayoutVars>
          <dgm:chMax val="1"/>
          <dgm:bulletEnabled val="1"/>
        </dgm:presLayoutVars>
      </dgm:prSet>
      <dgm:spPr/>
    </dgm:pt>
    <dgm:pt modelId="{82CBC94C-09A3-4F48-8849-64DE29A1619F}" type="pres">
      <dgm:prSet presAssocID="{3B6E2DA4-E4D2-1241-A382-E9903163F8D1}" presName="Name8" presStyleCnt="0"/>
      <dgm:spPr/>
    </dgm:pt>
    <dgm:pt modelId="{E6B55268-6A44-B747-B9DF-37869CFB5C0D}" type="pres">
      <dgm:prSet presAssocID="{3B6E2DA4-E4D2-1241-A382-E9903163F8D1}" presName="level" presStyleLbl="node1" presStyleIdx="1" presStyleCnt="4">
        <dgm:presLayoutVars>
          <dgm:chMax val="1"/>
          <dgm:bulletEnabled val="1"/>
        </dgm:presLayoutVars>
      </dgm:prSet>
      <dgm:spPr/>
    </dgm:pt>
    <dgm:pt modelId="{DF392BED-B5EE-6145-9270-6CE4A8D32C9B}" type="pres">
      <dgm:prSet presAssocID="{3B6E2DA4-E4D2-1241-A382-E9903163F8D1}" presName="levelTx" presStyleLbl="revTx" presStyleIdx="0" presStyleCnt="0">
        <dgm:presLayoutVars>
          <dgm:chMax val="1"/>
          <dgm:bulletEnabled val="1"/>
        </dgm:presLayoutVars>
      </dgm:prSet>
      <dgm:spPr/>
    </dgm:pt>
    <dgm:pt modelId="{851B07F1-51C5-E44C-A0F1-199A010F0193}" type="pres">
      <dgm:prSet presAssocID="{85F5E27B-2804-2440-9005-1C7FABE51E7A}" presName="Name8" presStyleCnt="0"/>
      <dgm:spPr/>
    </dgm:pt>
    <dgm:pt modelId="{482E553E-9ACB-5341-872C-E154B4140C15}" type="pres">
      <dgm:prSet presAssocID="{85F5E27B-2804-2440-9005-1C7FABE51E7A}" presName="level" presStyleLbl="node1" presStyleIdx="2" presStyleCnt="4">
        <dgm:presLayoutVars>
          <dgm:chMax val="1"/>
          <dgm:bulletEnabled val="1"/>
        </dgm:presLayoutVars>
      </dgm:prSet>
      <dgm:spPr/>
    </dgm:pt>
    <dgm:pt modelId="{609CECD8-B312-524D-8FFD-5086E90CAFD5}" type="pres">
      <dgm:prSet presAssocID="{85F5E27B-2804-2440-9005-1C7FABE51E7A}" presName="levelTx" presStyleLbl="revTx" presStyleIdx="0" presStyleCnt="0">
        <dgm:presLayoutVars>
          <dgm:chMax val="1"/>
          <dgm:bulletEnabled val="1"/>
        </dgm:presLayoutVars>
      </dgm:prSet>
      <dgm:spPr/>
    </dgm:pt>
    <dgm:pt modelId="{22C84000-C5E1-204E-8ED8-3750EBC5B845}" type="pres">
      <dgm:prSet presAssocID="{26A70AFF-E104-894C-B441-C15ACF7BCAAB}" presName="Name8" presStyleCnt="0"/>
      <dgm:spPr/>
    </dgm:pt>
    <dgm:pt modelId="{26B50DAA-42C9-1C47-8111-91621633F948}" type="pres">
      <dgm:prSet presAssocID="{26A70AFF-E104-894C-B441-C15ACF7BCAAB}" presName="level" presStyleLbl="node1" presStyleIdx="3" presStyleCnt="4">
        <dgm:presLayoutVars>
          <dgm:chMax val="1"/>
          <dgm:bulletEnabled val="1"/>
        </dgm:presLayoutVars>
      </dgm:prSet>
      <dgm:spPr/>
    </dgm:pt>
    <dgm:pt modelId="{062D3495-207F-CA45-BDE8-8CE029E7F611}" type="pres">
      <dgm:prSet presAssocID="{26A70AFF-E104-894C-B441-C15ACF7BCAAB}" presName="levelTx" presStyleLbl="revTx" presStyleIdx="0" presStyleCnt="0">
        <dgm:presLayoutVars>
          <dgm:chMax val="1"/>
          <dgm:bulletEnabled val="1"/>
        </dgm:presLayoutVars>
      </dgm:prSet>
      <dgm:spPr/>
    </dgm:pt>
  </dgm:ptLst>
  <dgm:cxnLst>
    <dgm:cxn modelId="{5A260871-F506-404C-B4A0-628BAA30F953}" type="presOf" srcId="{605F20E4-CC9B-1449-BC3D-1DEDBAD6EC6B}" destId="{596FE320-D2B9-144E-971C-D037711EFE90}" srcOrd="1" destOrd="0" presId="urn:microsoft.com/office/officeart/2005/8/layout/pyramid1"/>
    <dgm:cxn modelId="{0712EDA6-A52B-0E49-87FC-DCE94E8BCD7D}" type="presOf" srcId="{85F5E27B-2804-2440-9005-1C7FABE51E7A}" destId="{609CECD8-B312-524D-8FFD-5086E90CAFD5}" srcOrd="1" destOrd="0" presId="urn:microsoft.com/office/officeart/2005/8/layout/pyramid1"/>
    <dgm:cxn modelId="{F968E23C-217E-A14D-BD5E-AB69F3392F83}" type="presOf" srcId="{3B6E2DA4-E4D2-1241-A382-E9903163F8D1}" destId="{DF392BED-B5EE-6145-9270-6CE4A8D32C9B}" srcOrd="1" destOrd="0" presId="urn:microsoft.com/office/officeart/2005/8/layout/pyramid1"/>
    <dgm:cxn modelId="{50FEE55E-8ACB-3F49-BF6E-2E1A6A8816FD}" type="presOf" srcId="{605F20E4-CC9B-1449-BC3D-1DEDBAD6EC6B}" destId="{F0932996-5AF4-6847-8172-C6A2909443D4}" srcOrd="0" destOrd="0" presId="urn:microsoft.com/office/officeart/2005/8/layout/pyramid1"/>
    <dgm:cxn modelId="{34BE63D7-A9A9-A84A-9DCA-3EF94E4BAE03}" type="presOf" srcId="{2FB43933-0C81-224D-BE82-C4DE7A9ABB70}" destId="{FD37B3BD-1B17-9F44-9790-C1713830B61B}" srcOrd="0" destOrd="0" presId="urn:microsoft.com/office/officeart/2005/8/layout/pyramid1"/>
    <dgm:cxn modelId="{1B7FE58F-7890-AE42-A86E-3C14B2591C82}" type="presOf" srcId="{85F5E27B-2804-2440-9005-1C7FABE51E7A}" destId="{482E553E-9ACB-5341-872C-E154B4140C15}" srcOrd="0" destOrd="0" presId="urn:microsoft.com/office/officeart/2005/8/layout/pyramid1"/>
    <dgm:cxn modelId="{9FD13FEF-3B63-0E4A-BB48-094052C90EEB}" type="presOf" srcId="{26A70AFF-E104-894C-B441-C15ACF7BCAAB}" destId="{26B50DAA-42C9-1C47-8111-91621633F948}" srcOrd="0" destOrd="0" presId="urn:microsoft.com/office/officeart/2005/8/layout/pyramid1"/>
    <dgm:cxn modelId="{1BA3B8A9-E635-DD42-A772-40221AC6B491}" type="presOf" srcId="{26A70AFF-E104-894C-B441-C15ACF7BCAAB}" destId="{062D3495-207F-CA45-BDE8-8CE029E7F611}" srcOrd="1" destOrd="0" presId="urn:microsoft.com/office/officeart/2005/8/layout/pyramid1"/>
    <dgm:cxn modelId="{CF423B72-D0BF-554F-BE1F-78045C01F3B6}" srcId="{2FB43933-0C81-224D-BE82-C4DE7A9ABB70}" destId="{605F20E4-CC9B-1449-BC3D-1DEDBAD6EC6B}" srcOrd="0" destOrd="0" parTransId="{04A98A80-09B2-F449-883C-0134EE51DDCB}" sibTransId="{7EE3DA2E-E53C-CD4D-91EC-A8990A207DE5}"/>
    <dgm:cxn modelId="{EF0C5B31-A800-5A4A-8510-F5BBAFD0684E}" srcId="{2FB43933-0C81-224D-BE82-C4DE7A9ABB70}" destId="{85F5E27B-2804-2440-9005-1C7FABE51E7A}" srcOrd="2" destOrd="0" parTransId="{1A930F9B-66B0-A541-942A-10C30A266654}" sibTransId="{782428C1-EE5D-B94F-8836-F20B413E129D}"/>
    <dgm:cxn modelId="{0E8BBE5B-AFE9-FB4C-A89A-1A03FBBA83D0}" srcId="{2FB43933-0C81-224D-BE82-C4DE7A9ABB70}" destId="{3B6E2DA4-E4D2-1241-A382-E9903163F8D1}" srcOrd="1" destOrd="0" parTransId="{840A8B15-0688-464A-A598-1D161440E48F}" sibTransId="{564C1000-EF47-F740-94D4-6E7BEB7B69B5}"/>
    <dgm:cxn modelId="{63ED1DED-A541-704E-9E3A-E28FC86E2492}" srcId="{2FB43933-0C81-224D-BE82-C4DE7A9ABB70}" destId="{26A70AFF-E104-894C-B441-C15ACF7BCAAB}" srcOrd="3" destOrd="0" parTransId="{40A3EEED-3941-BC49-BC3D-BE899A0DCF5D}" sibTransId="{6C70D037-99A8-2946-A7B4-ED2E54D9E44F}"/>
    <dgm:cxn modelId="{13ED9CEF-70EC-0E45-8540-41BB121F7A1F}" type="presOf" srcId="{3B6E2DA4-E4D2-1241-A382-E9903163F8D1}" destId="{E6B55268-6A44-B747-B9DF-37869CFB5C0D}" srcOrd="0" destOrd="0" presId="urn:microsoft.com/office/officeart/2005/8/layout/pyramid1"/>
    <dgm:cxn modelId="{E328A221-6A74-B345-856A-55224DC77E40}" type="presParOf" srcId="{FD37B3BD-1B17-9F44-9790-C1713830B61B}" destId="{2EAE284A-3FF2-0B47-80B8-DDC206F1F629}" srcOrd="0" destOrd="0" presId="urn:microsoft.com/office/officeart/2005/8/layout/pyramid1"/>
    <dgm:cxn modelId="{8E5F89E4-575A-4E4E-BC98-D26A76072CC1}" type="presParOf" srcId="{2EAE284A-3FF2-0B47-80B8-DDC206F1F629}" destId="{F0932996-5AF4-6847-8172-C6A2909443D4}" srcOrd="0" destOrd="0" presId="urn:microsoft.com/office/officeart/2005/8/layout/pyramid1"/>
    <dgm:cxn modelId="{FA867A5C-62D7-1944-8E7E-EB335987A541}" type="presParOf" srcId="{2EAE284A-3FF2-0B47-80B8-DDC206F1F629}" destId="{596FE320-D2B9-144E-971C-D037711EFE90}" srcOrd="1" destOrd="0" presId="urn:microsoft.com/office/officeart/2005/8/layout/pyramid1"/>
    <dgm:cxn modelId="{93D67FED-ED74-CB4D-9EDD-BC4F68DB8413}" type="presParOf" srcId="{FD37B3BD-1B17-9F44-9790-C1713830B61B}" destId="{82CBC94C-09A3-4F48-8849-64DE29A1619F}" srcOrd="1" destOrd="0" presId="urn:microsoft.com/office/officeart/2005/8/layout/pyramid1"/>
    <dgm:cxn modelId="{EAEE189E-3A6A-C54F-A1AB-EAD339FE6F14}" type="presParOf" srcId="{82CBC94C-09A3-4F48-8849-64DE29A1619F}" destId="{E6B55268-6A44-B747-B9DF-37869CFB5C0D}" srcOrd="0" destOrd="0" presId="urn:microsoft.com/office/officeart/2005/8/layout/pyramid1"/>
    <dgm:cxn modelId="{5142D0A4-E2A8-8444-B4BA-CBD606D4A42C}" type="presParOf" srcId="{82CBC94C-09A3-4F48-8849-64DE29A1619F}" destId="{DF392BED-B5EE-6145-9270-6CE4A8D32C9B}" srcOrd="1" destOrd="0" presId="urn:microsoft.com/office/officeart/2005/8/layout/pyramid1"/>
    <dgm:cxn modelId="{DCF6FC3E-41A8-7D4E-B5B3-7BEF9CB1068F}" type="presParOf" srcId="{FD37B3BD-1B17-9F44-9790-C1713830B61B}" destId="{851B07F1-51C5-E44C-A0F1-199A010F0193}" srcOrd="2" destOrd="0" presId="urn:microsoft.com/office/officeart/2005/8/layout/pyramid1"/>
    <dgm:cxn modelId="{B1FC57F5-AF31-FA4C-80D5-F7BEC5B5E8CC}" type="presParOf" srcId="{851B07F1-51C5-E44C-A0F1-199A010F0193}" destId="{482E553E-9ACB-5341-872C-E154B4140C15}" srcOrd="0" destOrd="0" presId="urn:microsoft.com/office/officeart/2005/8/layout/pyramid1"/>
    <dgm:cxn modelId="{2F1EA532-05AC-0549-9798-4DBE7A915D99}" type="presParOf" srcId="{851B07F1-51C5-E44C-A0F1-199A010F0193}" destId="{609CECD8-B312-524D-8FFD-5086E90CAFD5}" srcOrd="1" destOrd="0" presId="urn:microsoft.com/office/officeart/2005/8/layout/pyramid1"/>
    <dgm:cxn modelId="{BBCA4533-F9BA-354B-94B0-F274397DB981}" type="presParOf" srcId="{FD37B3BD-1B17-9F44-9790-C1713830B61B}" destId="{22C84000-C5E1-204E-8ED8-3750EBC5B845}" srcOrd="3" destOrd="0" presId="urn:microsoft.com/office/officeart/2005/8/layout/pyramid1"/>
    <dgm:cxn modelId="{1862EC17-2A8F-124E-8D85-316C999EE521}" type="presParOf" srcId="{22C84000-C5E1-204E-8ED8-3750EBC5B845}" destId="{26B50DAA-42C9-1C47-8111-91621633F948}" srcOrd="0" destOrd="0" presId="urn:microsoft.com/office/officeart/2005/8/layout/pyramid1"/>
    <dgm:cxn modelId="{B85F4575-320D-3D4C-B22A-E402B40B7D38}" type="presParOf" srcId="{22C84000-C5E1-204E-8ED8-3750EBC5B845}" destId="{062D3495-207F-CA45-BDE8-8CE029E7F611}"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B43933-0C81-224D-BE82-C4DE7A9ABB70}" type="doc">
      <dgm:prSet loTypeId="urn:microsoft.com/office/officeart/2005/8/layout/pyramid1" loCatId="" qsTypeId="urn:microsoft.com/office/officeart/2005/8/quickstyle/simple5" qsCatId="simple" csTypeId="urn:microsoft.com/office/officeart/2005/8/colors/accent1_3" csCatId="accent1" phldr="1"/>
      <dgm:spPr/>
    </dgm:pt>
    <dgm:pt modelId="{605F20E4-CC9B-1449-BC3D-1DEDBAD6EC6B}">
      <dgm:prSet phldrT="[Text]" custT="1"/>
      <dgm:spPr/>
      <dgm:t>
        <a:bodyPr/>
        <a:lstStyle/>
        <a:p>
          <a:r>
            <a:rPr lang="en-US" sz="2000" dirty="0" err="1"/>
            <a:t>Es</a:t>
          </a:r>
          <a:r>
            <a:rPr lang="en-US" sz="2000" dirty="0"/>
            <a:t> (</a:t>
          </a:r>
          <a:r>
            <a:rPr lang="en-US" sz="2000" dirty="0" err="1"/>
            <a:t>identidad</a:t>
          </a:r>
          <a:r>
            <a:rPr lang="en-US" sz="2000" dirty="0"/>
            <a:t>)</a:t>
          </a:r>
          <a:endParaRPr lang="es-ES" sz="2000" dirty="0"/>
        </a:p>
      </dgm:t>
    </dgm:pt>
    <dgm:pt modelId="{04A98A80-09B2-F449-883C-0134EE51DDCB}" type="parTrans" cxnId="{CF423B72-D0BF-554F-BE1F-78045C01F3B6}">
      <dgm:prSet/>
      <dgm:spPr/>
      <dgm:t>
        <a:bodyPr/>
        <a:lstStyle/>
        <a:p>
          <a:endParaRPr lang="en-US" sz="1100"/>
        </a:p>
      </dgm:t>
    </dgm:pt>
    <dgm:pt modelId="{7EE3DA2E-E53C-CD4D-91EC-A8990A207DE5}" type="sibTrans" cxnId="{CF423B72-D0BF-554F-BE1F-78045C01F3B6}">
      <dgm:prSet/>
      <dgm:spPr/>
      <dgm:t>
        <a:bodyPr/>
        <a:lstStyle/>
        <a:p>
          <a:endParaRPr lang="en-US" sz="1100"/>
        </a:p>
      </dgm:t>
    </dgm:pt>
    <dgm:pt modelId="{3B6E2DA4-E4D2-1241-A382-E9903163F8D1}">
      <dgm:prSet phldrT="[Text]" custT="1"/>
      <dgm:spPr/>
      <dgm:t>
        <a:bodyPr/>
        <a:lstStyle/>
        <a:p>
          <a:r>
            <a:rPr lang="en-US" sz="2000" dirty="0" err="1"/>
            <a:t>Demuestra</a:t>
          </a:r>
          <a:r>
            <a:rPr lang="en-US" sz="2000" dirty="0"/>
            <a:t> </a:t>
          </a:r>
          <a:r>
            <a:rPr lang="en-US" sz="2000" dirty="0" err="1"/>
            <a:t>como</a:t>
          </a:r>
          <a:endParaRPr lang="en-US" sz="2000" dirty="0"/>
        </a:p>
      </dgm:t>
    </dgm:pt>
    <dgm:pt modelId="{840A8B15-0688-464A-A598-1D161440E48F}" type="parTrans" cxnId="{0E8BBE5B-AFE9-FB4C-A89A-1A03FBBA83D0}">
      <dgm:prSet/>
      <dgm:spPr/>
      <dgm:t>
        <a:bodyPr/>
        <a:lstStyle/>
        <a:p>
          <a:endParaRPr lang="en-US" sz="1100"/>
        </a:p>
      </dgm:t>
    </dgm:pt>
    <dgm:pt modelId="{564C1000-EF47-F740-94D4-6E7BEB7B69B5}" type="sibTrans" cxnId="{0E8BBE5B-AFE9-FB4C-A89A-1A03FBBA83D0}">
      <dgm:prSet/>
      <dgm:spPr/>
      <dgm:t>
        <a:bodyPr/>
        <a:lstStyle/>
        <a:p>
          <a:endParaRPr lang="en-US" sz="1100"/>
        </a:p>
      </dgm:t>
    </dgm:pt>
    <dgm:pt modelId="{85F5E27B-2804-2440-9005-1C7FABE51E7A}">
      <dgm:prSet phldrT="[Text]" custT="1"/>
      <dgm:spPr/>
      <dgm:t>
        <a:bodyPr/>
        <a:lstStyle/>
        <a:p>
          <a:r>
            <a:rPr lang="en-US" sz="2000" dirty="0" err="1"/>
            <a:t>Conoce</a:t>
          </a:r>
          <a:r>
            <a:rPr lang="en-US" sz="2000" dirty="0"/>
            <a:t> </a:t>
          </a:r>
          <a:r>
            <a:rPr lang="en-US" sz="2000" dirty="0" err="1"/>
            <a:t>como</a:t>
          </a:r>
          <a:endParaRPr lang="en-US" sz="2000" dirty="0"/>
        </a:p>
      </dgm:t>
    </dgm:pt>
    <dgm:pt modelId="{1A930F9B-66B0-A541-942A-10C30A266654}" type="parTrans" cxnId="{EF0C5B31-A800-5A4A-8510-F5BBAFD0684E}">
      <dgm:prSet/>
      <dgm:spPr/>
      <dgm:t>
        <a:bodyPr/>
        <a:lstStyle/>
        <a:p>
          <a:endParaRPr lang="en-US" sz="1100"/>
        </a:p>
      </dgm:t>
    </dgm:pt>
    <dgm:pt modelId="{782428C1-EE5D-B94F-8836-F20B413E129D}" type="sibTrans" cxnId="{EF0C5B31-A800-5A4A-8510-F5BBAFD0684E}">
      <dgm:prSet/>
      <dgm:spPr/>
      <dgm:t>
        <a:bodyPr/>
        <a:lstStyle/>
        <a:p>
          <a:endParaRPr lang="en-US" sz="1100"/>
        </a:p>
      </dgm:t>
    </dgm:pt>
    <dgm:pt modelId="{26A70AFF-E104-894C-B441-C15ACF7BCAAB}">
      <dgm:prSet custT="1"/>
      <dgm:spPr/>
      <dgm:t>
        <a:bodyPr/>
        <a:lstStyle/>
        <a:p>
          <a:r>
            <a:rPr lang="en-US" sz="2000" dirty="0" err="1"/>
            <a:t>Conoce</a:t>
          </a:r>
          <a:endParaRPr lang="en-US" sz="2000" dirty="0"/>
        </a:p>
      </dgm:t>
    </dgm:pt>
    <dgm:pt modelId="{40A3EEED-3941-BC49-BC3D-BE899A0DCF5D}" type="parTrans" cxnId="{63ED1DED-A541-704E-9E3A-E28FC86E2492}">
      <dgm:prSet/>
      <dgm:spPr/>
      <dgm:t>
        <a:bodyPr/>
        <a:lstStyle/>
        <a:p>
          <a:endParaRPr lang="en-US" sz="1100"/>
        </a:p>
      </dgm:t>
    </dgm:pt>
    <dgm:pt modelId="{6C70D037-99A8-2946-A7B4-ED2E54D9E44F}" type="sibTrans" cxnId="{63ED1DED-A541-704E-9E3A-E28FC86E2492}">
      <dgm:prSet/>
      <dgm:spPr/>
      <dgm:t>
        <a:bodyPr/>
        <a:lstStyle/>
        <a:p>
          <a:endParaRPr lang="en-US" sz="1100"/>
        </a:p>
      </dgm:t>
    </dgm:pt>
    <dgm:pt modelId="{8CF06A0F-CFE7-0A43-B64A-56B509C32955}">
      <dgm:prSet phldrT="[Text]" custT="1"/>
      <dgm:spPr/>
      <dgm:t>
        <a:bodyPr/>
        <a:lstStyle/>
        <a:p>
          <a:r>
            <a:rPr lang="en-US" sz="2000" dirty="0" err="1"/>
            <a:t>Hace</a:t>
          </a:r>
          <a:r>
            <a:rPr lang="en-US" sz="2000" baseline="0" dirty="0"/>
            <a:t> (</a:t>
          </a:r>
          <a:r>
            <a:rPr lang="en-US" sz="2000" dirty="0"/>
            <a:t>Act</a:t>
          </a:r>
          <a:r>
            <a:rPr lang="es-ES" sz="2000" dirty="0" err="1"/>
            <a:t>úa</a:t>
          </a:r>
          <a:r>
            <a:rPr lang="es-ES" sz="2000" dirty="0"/>
            <a:t>)</a:t>
          </a:r>
        </a:p>
      </dgm:t>
    </dgm:pt>
    <dgm:pt modelId="{95F24053-882A-E648-807B-67DAE30F51FF}" type="parTrans" cxnId="{4A2A23FE-7321-B149-89B0-87C1AD9400A5}">
      <dgm:prSet/>
      <dgm:spPr/>
      <dgm:t>
        <a:bodyPr/>
        <a:lstStyle/>
        <a:p>
          <a:endParaRPr lang="en-US" sz="1600"/>
        </a:p>
      </dgm:t>
    </dgm:pt>
    <dgm:pt modelId="{3AA3033A-28A3-DB45-88D8-CE644E0E1671}" type="sibTrans" cxnId="{4A2A23FE-7321-B149-89B0-87C1AD9400A5}">
      <dgm:prSet/>
      <dgm:spPr/>
      <dgm:t>
        <a:bodyPr/>
        <a:lstStyle/>
        <a:p>
          <a:endParaRPr lang="en-US" sz="1600"/>
        </a:p>
      </dgm:t>
    </dgm:pt>
    <dgm:pt modelId="{FD37B3BD-1B17-9F44-9790-C1713830B61B}" type="pres">
      <dgm:prSet presAssocID="{2FB43933-0C81-224D-BE82-C4DE7A9ABB70}" presName="Name0" presStyleCnt="0">
        <dgm:presLayoutVars>
          <dgm:dir/>
          <dgm:animLvl val="lvl"/>
          <dgm:resizeHandles val="exact"/>
        </dgm:presLayoutVars>
      </dgm:prSet>
      <dgm:spPr/>
    </dgm:pt>
    <dgm:pt modelId="{2EAE284A-3FF2-0B47-80B8-DDC206F1F629}" type="pres">
      <dgm:prSet presAssocID="{605F20E4-CC9B-1449-BC3D-1DEDBAD6EC6B}" presName="Name8" presStyleCnt="0"/>
      <dgm:spPr/>
    </dgm:pt>
    <dgm:pt modelId="{F0932996-5AF4-6847-8172-C6A2909443D4}" type="pres">
      <dgm:prSet presAssocID="{605F20E4-CC9B-1449-BC3D-1DEDBAD6EC6B}" presName="level" presStyleLbl="node1" presStyleIdx="0" presStyleCnt="5">
        <dgm:presLayoutVars>
          <dgm:chMax val="1"/>
          <dgm:bulletEnabled val="1"/>
        </dgm:presLayoutVars>
      </dgm:prSet>
      <dgm:spPr/>
    </dgm:pt>
    <dgm:pt modelId="{596FE320-D2B9-144E-971C-D037711EFE90}" type="pres">
      <dgm:prSet presAssocID="{605F20E4-CC9B-1449-BC3D-1DEDBAD6EC6B}" presName="levelTx" presStyleLbl="revTx" presStyleIdx="0" presStyleCnt="0">
        <dgm:presLayoutVars>
          <dgm:chMax val="1"/>
          <dgm:bulletEnabled val="1"/>
        </dgm:presLayoutVars>
      </dgm:prSet>
      <dgm:spPr/>
    </dgm:pt>
    <dgm:pt modelId="{FACC70A7-51D4-D847-A95E-456E61E38021}" type="pres">
      <dgm:prSet presAssocID="{8CF06A0F-CFE7-0A43-B64A-56B509C32955}" presName="Name8" presStyleCnt="0"/>
      <dgm:spPr/>
    </dgm:pt>
    <dgm:pt modelId="{994DF571-9727-9D4A-970F-68D0F44C2646}" type="pres">
      <dgm:prSet presAssocID="{8CF06A0F-CFE7-0A43-B64A-56B509C32955}" presName="level" presStyleLbl="node1" presStyleIdx="1" presStyleCnt="5">
        <dgm:presLayoutVars>
          <dgm:chMax val="1"/>
          <dgm:bulletEnabled val="1"/>
        </dgm:presLayoutVars>
      </dgm:prSet>
      <dgm:spPr/>
    </dgm:pt>
    <dgm:pt modelId="{102790BC-3ECE-DC4D-A855-B5015B335F0F}" type="pres">
      <dgm:prSet presAssocID="{8CF06A0F-CFE7-0A43-B64A-56B509C32955}" presName="levelTx" presStyleLbl="revTx" presStyleIdx="0" presStyleCnt="0">
        <dgm:presLayoutVars>
          <dgm:chMax val="1"/>
          <dgm:bulletEnabled val="1"/>
        </dgm:presLayoutVars>
      </dgm:prSet>
      <dgm:spPr/>
    </dgm:pt>
    <dgm:pt modelId="{82CBC94C-09A3-4F48-8849-64DE29A1619F}" type="pres">
      <dgm:prSet presAssocID="{3B6E2DA4-E4D2-1241-A382-E9903163F8D1}" presName="Name8" presStyleCnt="0"/>
      <dgm:spPr/>
    </dgm:pt>
    <dgm:pt modelId="{E6B55268-6A44-B747-B9DF-37869CFB5C0D}" type="pres">
      <dgm:prSet presAssocID="{3B6E2DA4-E4D2-1241-A382-E9903163F8D1}" presName="level" presStyleLbl="node1" presStyleIdx="2" presStyleCnt="5">
        <dgm:presLayoutVars>
          <dgm:chMax val="1"/>
          <dgm:bulletEnabled val="1"/>
        </dgm:presLayoutVars>
      </dgm:prSet>
      <dgm:spPr/>
    </dgm:pt>
    <dgm:pt modelId="{DF392BED-B5EE-6145-9270-6CE4A8D32C9B}" type="pres">
      <dgm:prSet presAssocID="{3B6E2DA4-E4D2-1241-A382-E9903163F8D1}" presName="levelTx" presStyleLbl="revTx" presStyleIdx="0" presStyleCnt="0">
        <dgm:presLayoutVars>
          <dgm:chMax val="1"/>
          <dgm:bulletEnabled val="1"/>
        </dgm:presLayoutVars>
      </dgm:prSet>
      <dgm:spPr/>
    </dgm:pt>
    <dgm:pt modelId="{851B07F1-51C5-E44C-A0F1-199A010F0193}" type="pres">
      <dgm:prSet presAssocID="{85F5E27B-2804-2440-9005-1C7FABE51E7A}" presName="Name8" presStyleCnt="0"/>
      <dgm:spPr/>
    </dgm:pt>
    <dgm:pt modelId="{482E553E-9ACB-5341-872C-E154B4140C15}" type="pres">
      <dgm:prSet presAssocID="{85F5E27B-2804-2440-9005-1C7FABE51E7A}" presName="level" presStyleLbl="node1" presStyleIdx="3" presStyleCnt="5">
        <dgm:presLayoutVars>
          <dgm:chMax val="1"/>
          <dgm:bulletEnabled val="1"/>
        </dgm:presLayoutVars>
      </dgm:prSet>
      <dgm:spPr/>
    </dgm:pt>
    <dgm:pt modelId="{609CECD8-B312-524D-8FFD-5086E90CAFD5}" type="pres">
      <dgm:prSet presAssocID="{85F5E27B-2804-2440-9005-1C7FABE51E7A}" presName="levelTx" presStyleLbl="revTx" presStyleIdx="0" presStyleCnt="0">
        <dgm:presLayoutVars>
          <dgm:chMax val="1"/>
          <dgm:bulletEnabled val="1"/>
        </dgm:presLayoutVars>
      </dgm:prSet>
      <dgm:spPr/>
    </dgm:pt>
    <dgm:pt modelId="{22C84000-C5E1-204E-8ED8-3750EBC5B845}" type="pres">
      <dgm:prSet presAssocID="{26A70AFF-E104-894C-B441-C15ACF7BCAAB}" presName="Name8" presStyleCnt="0"/>
      <dgm:spPr/>
    </dgm:pt>
    <dgm:pt modelId="{26B50DAA-42C9-1C47-8111-91621633F948}" type="pres">
      <dgm:prSet presAssocID="{26A70AFF-E104-894C-B441-C15ACF7BCAAB}" presName="level" presStyleLbl="node1" presStyleIdx="4" presStyleCnt="5">
        <dgm:presLayoutVars>
          <dgm:chMax val="1"/>
          <dgm:bulletEnabled val="1"/>
        </dgm:presLayoutVars>
      </dgm:prSet>
      <dgm:spPr/>
    </dgm:pt>
    <dgm:pt modelId="{062D3495-207F-CA45-BDE8-8CE029E7F611}" type="pres">
      <dgm:prSet presAssocID="{26A70AFF-E104-894C-B441-C15ACF7BCAAB}" presName="levelTx" presStyleLbl="revTx" presStyleIdx="0" presStyleCnt="0">
        <dgm:presLayoutVars>
          <dgm:chMax val="1"/>
          <dgm:bulletEnabled val="1"/>
        </dgm:presLayoutVars>
      </dgm:prSet>
      <dgm:spPr/>
    </dgm:pt>
  </dgm:ptLst>
  <dgm:cxnLst>
    <dgm:cxn modelId="{6397A152-1A2D-574B-BD1A-5A2F5E3E7C01}" type="presOf" srcId="{85F5E27B-2804-2440-9005-1C7FABE51E7A}" destId="{609CECD8-B312-524D-8FFD-5086E90CAFD5}" srcOrd="1" destOrd="0" presId="urn:microsoft.com/office/officeart/2005/8/layout/pyramid1"/>
    <dgm:cxn modelId="{EBF0F3D0-914A-7B41-A6C3-3FD31C294CBF}" type="presOf" srcId="{26A70AFF-E104-894C-B441-C15ACF7BCAAB}" destId="{26B50DAA-42C9-1C47-8111-91621633F948}" srcOrd="0" destOrd="0" presId="urn:microsoft.com/office/officeart/2005/8/layout/pyramid1"/>
    <dgm:cxn modelId="{E3E48086-64C1-C941-B440-9CA68FC811BD}" type="presOf" srcId="{85F5E27B-2804-2440-9005-1C7FABE51E7A}" destId="{482E553E-9ACB-5341-872C-E154B4140C15}" srcOrd="0" destOrd="0" presId="urn:microsoft.com/office/officeart/2005/8/layout/pyramid1"/>
    <dgm:cxn modelId="{3729E309-2B21-0247-A4D5-AB8D762DDFEC}" type="presOf" srcId="{605F20E4-CC9B-1449-BC3D-1DEDBAD6EC6B}" destId="{F0932996-5AF4-6847-8172-C6A2909443D4}" srcOrd="0" destOrd="0" presId="urn:microsoft.com/office/officeart/2005/8/layout/pyramid1"/>
    <dgm:cxn modelId="{318E9EF0-AD85-6D45-BC44-166A982FD67D}" type="presOf" srcId="{3B6E2DA4-E4D2-1241-A382-E9903163F8D1}" destId="{DF392BED-B5EE-6145-9270-6CE4A8D32C9B}" srcOrd="1" destOrd="0" presId="urn:microsoft.com/office/officeart/2005/8/layout/pyramid1"/>
    <dgm:cxn modelId="{69CDC6DB-96A8-2E48-9AB8-B8D75CFC071B}" type="presOf" srcId="{8CF06A0F-CFE7-0A43-B64A-56B509C32955}" destId="{102790BC-3ECE-DC4D-A855-B5015B335F0F}" srcOrd="1" destOrd="0" presId="urn:microsoft.com/office/officeart/2005/8/layout/pyramid1"/>
    <dgm:cxn modelId="{4A2A23FE-7321-B149-89B0-87C1AD9400A5}" srcId="{2FB43933-0C81-224D-BE82-C4DE7A9ABB70}" destId="{8CF06A0F-CFE7-0A43-B64A-56B509C32955}" srcOrd="1" destOrd="0" parTransId="{95F24053-882A-E648-807B-67DAE30F51FF}" sibTransId="{3AA3033A-28A3-DB45-88D8-CE644E0E1671}"/>
    <dgm:cxn modelId="{BC638595-30C0-304D-BF55-A1D48D6C22B3}" type="presOf" srcId="{2FB43933-0C81-224D-BE82-C4DE7A9ABB70}" destId="{FD37B3BD-1B17-9F44-9790-C1713830B61B}" srcOrd="0" destOrd="0" presId="urn:microsoft.com/office/officeart/2005/8/layout/pyramid1"/>
    <dgm:cxn modelId="{DC157803-8AF9-5648-B296-5B9F5A7502F5}" type="presOf" srcId="{26A70AFF-E104-894C-B441-C15ACF7BCAAB}" destId="{062D3495-207F-CA45-BDE8-8CE029E7F611}" srcOrd="1" destOrd="0" presId="urn:microsoft.com/office/officeart/2005/8/layout/pyramid1"/>
    <dgm:cxn modelId="{CF423B72-D0BF-554F-BE1F-78045C01F3B6}" srcId="{2FB43933-0C81-224D-BE82-C4DE7A9ABB70}" destId="{605F20E4-CC9B-1449-BC3D-1DEDBAD6EC6B}" srcOrd="0" destOrd="0" parTransId="{04A98A80-09B2-F449-883C-0134EE51DDCB}" sibTransId="{7EE3DA2E-E53C-CD4D-91EC-A8990A207DE5}"/>
    <dgm:cxn modelId="{EF0C5B31-A800-5A4A-8510-F5BBAFD0684E}" srcId="{2FB43933-0C81-224D-BE82-C4DE7A9ABB70}" destId="{85F5E27B-2804-2440-9005-1C7FABE51E7A}" srcOrd="3" destOrd="0" parTransId="{1A930F9B-66B0-A541-942A-10C30A266654}" sibTransId="{782428C1-EE5D-B94F-8836-F20B413E129D}"/>
    <dgm:cxn modelId="{0E8BBE5B-AFE9-FB4C-A89A-1A03FBBA83D0}" srcId="{2FB43933-0C81-224D-BE82-C4DE7A9ABB70}" destId="{3B6E2DA4-E4D2-1241-A382-E9903163F8D1}" srcOrd="2" destOrd="0" parTransId="{840A8B15-0688-464A-A598-1D161440E48F}" sibTransId="{564C1000-EF47-F740-94D4-6E7BEB7B69B5}"/>
    <dgm:cxn modelId="{E50D6C85-D76D-C746-8D26-8567A4EF3457}" type="presOf" srcId="{8CF06A0F-CFE7-0A43-B64A-56B509C32955}" destId="{994DF571-9727-9D4A-970F-68D0F44C2646}" srcOrd="0" destOrd="0" presId="urn:microsoft.com/office/officeart/2005/8/layout/pyramid1"/>
    <dgm:cxn modelId="{63ED1DED-A541-704E-9E3A-E28FC86E2492}" srcId="{2FB43933-0C81-224D-BE82-C4DE7A9ABB70}" destId="{26A70AFF-E104-894C-B441-C15ACF7BCAAB}" srcOrd="4" destOrd="0" parTransId="{40A3EEED-3941-BC49-BC3D-BE899A0DCF5D}" sibTransId="{6C70D037-99A8-2946-A7B4-ED2E54D9E44F}"/>
    <dgm:cxn modelId="{0A0D6DEF-EC3B-C84B-84DA-EB62C6AFA96D}" type="presOf" srcId="{3B6E2DA4-E4D2-1241-A382-E9903163F8D1}" destId="{E6B55268-6A44-B747-B9DF-37869CFB5C0D}" srcOrd="0" destOrd="0" presId="urn:microsoft.com/office/officeart/2005/8/layout/pyramid1"/>
    <dgm:cxn modelId="{E1C1F056-9F90-6A4D-81D5-CACA24DF6218}" type="presOf" srcId="{605F20E4-CC9B-1449-BC3D-1DEDBAD6EC6B}" destId="{596FE320-D2B9-144E-971C-D037711EFE90}" srcOrd="1" destOrd="0" presId="urn:microsoft.com/office/officeart/2005/8/layout/pyramid1"/>
    <dgm:cxn modelId="{65FF3CC7-7DD3-734D-B973-0F9E0E678726}" type="presParOf" srcId="{FD37B3BD-1B17-9F44-9790-C1713830B61B}" destId="{2EAE284A-3FF2-0B47-80B8-DDC206F1F629}" srcOrd="0" destOrd="0" presId="urn:microsoft.com/office/officeart/2005/8/layout/pyramid1"/>
    <dgm:cxn modelId="{053D6792-70DE-6941-8479-2B3DBE7DE540}" type="presParOf" srcId="{2EAE284A-3FF2-0B47-80B8-DDC206F1F629}" destId="{F0932996-5AF4-6847-8172-C6A2909443D4}" srcOrd="0" destOrd="0" presId="urn:microsoft.com/office/officeart/2005/8/layout/pyramid1"/>
    <dgm:cxn modelId="{D33CD8C4-F5F4-AA4B-9A89-DE2011109027}" type="presParOf" srcId="{2EAE284A-3FF2-0B47-80B8-DDC206F1F629}" destId="{596FE320-D2B9-144E-971C-D037711EFE90}" srcOrd="1" destOrd="0" presId="urn:microsoft.com/office/officeart/2005/8/layout/pyramid1"/>
    <dgm:cxn modelId="{0B4160CC-6AB4-384A-9B01-29244D4B587B}" type="presParOf" srcId="{FD37B3BD-1B17-9F44-9790-C1713830B61B}" destId="{FACC70A7-51D4-D847-A95E-456E61E38021}" srcOrd="1" destOrd="0" presId="urn:microsoft.com/office/officeart/2005/8/layout/pyramid1"/>
    <dgm:cxn modelId="{849737C5-2705-684E-9043-2C7409A010DF}" type="presParOf" srcId="{FACC70A7-51D4-D847-A95E-456E61E38021}" destId="{994DF571-9727-9D4A-970F-68D0F44C2646}" srcOrd="0" destOrd="0" presId="urn:microsoft.com/office/officeart/2005/8/layout/pyramid1"/>
    <dgm:cxn modelId="{E3D9C05B-7DFA-EC4D-B459-741FDD9C67B2}" type="presParOf" srcId="{FACC70A7-51D4-D847-A95E-456E61E38021}" destId="{102790BC-3ECE-DC4D-A855-B5015B335F0F}" srcOrd="1" destOrd="0" presId="urn:microsoft.com/office/officeart/2005/8/layout/pyramid1"/>
    <dgm:cxn modelId="{948183EB-A415-744F-AD2C-D7A25354BEED}" type="presParOf" srcId="{FD37B3BD-1B17-9F44-9790-C1713830B61B}" destId="{82CBC94C-09A3-4F48-8849-64DE29A1619F}" srcOrd="2" destOrd="0" presId="urn:microsoft.com/office/officeart/2005/8/layout/pyramid1"/>
    <dgm:cxn modelId="{799A304B-4C90-1D4B-94D9-27BC62CF9B46}" type="presParOf" srcId="{82CBC94C-09A3-4F48-8849-64DE29A1619F}" destId="{E6B55268-6A44-B747-B9DF-37869CFB5C0D}" srcOrd="0" destOrd="0" presId="urn:microsoft.com/office/officeart/2005/8/layout/pyramid1"/>
    <dgm:cxn modelId="{FDB2BAD0-BDF5-4045-A047-3A20ADFB34A8}" type="presParOf" srcId="{82CBC94C-09A3-4F48-8849-64DE29A1619F}" destId="{DF392BED-B5EE-6145-9270-6CE4A8D32C9B}" srcOrd="1" destOrd="0" presId="urn:microsoft.com/office/officeart/2005/8/layout/pyramid1"/>
    <dgm:cxn modelId="{158BCA42-3BAA-FE42-BDA6-1F195CC268CC}" type="presParOf" srcId="{FD37B3BD-1B17-9F44-9790-C1713830B61B}" destId="{851B07F1-51C5-E44C-A0F1-199A010F0193}" srcOrd="3" destOrd="0" presId="urn:microsoft.com/office/officeart/2005/8/layout/pyramid1"/>
    <dgm:cxn modelId="{DA56C55B-899F-0947-8650-570282184C1D}" type="presParOf" srcId="{851B07F1-51C5-E44C-A0F1-199A010F0193}" destId="{482E553E-9ACB-5341-872C-E154B4140C15}" srcOrd="0" destOrd="0" presId="urn:microsoft.com/office/officeart/2005/8/layout/pyramid1"/>
    <dgm:cxn modelId="{559DDFFF-B087-A348-A03D-6466D9F9716E}" type="presParOf" srcId="{851B07F1-51C5-E44C-A0F1-199A010F0193}" destId="{609CECD8-B312-524D-8FFD-5086E90CAFD5}" srcOrd="1" destOrd="0" presId="urn:microsoft.com/office/officeart/2005/8/layout/pyramid1"/>
    <dgm:cxn modelId="{A08C37A8-CAE1-EA4E-9194-3271BBA754A4}" type="presParOf" srcId="{FD37B3BD-1B17-9F44-9790-C1713830B61B}" destId="{22C84000-C5E1-204E-8ED8-3750EBC5B845}" srcOrd="4" destOrd="0" presId="urn:microsoft.com/office/officeart/2005/8/layout/pyramid1"/>
    <dgm:cxn modelId="{1F654A18-DD42-7F4A-88A5-8E53E03984A3}" type="presParOf" srcId="{22C84000-C5E1-204E-8ED8-3750EBC5B845}" destId="{26B50DAA-42C9-1C47-8111-91621633F948}" srcOrd="0" destOrd="0" presId="urn:microsoft.com/office/officeart/2005/8/layout/pyramid1"/>
    <dgm:cxn modelId="{25205FE5-697A-6845-B1CA-22FFFF82CA2A}" type="presParOf" srcId="{22C84000-C5E1-204E-8ED8-3750EBC5B845}" destId="{062D3495-207F-CA45-BDE8-8CE029E7F611}" srcOrd="1" destOrd="0" presId="urn:microsoft.com/office/officeart/2005/8/layout/pyramid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AA8578-1B19-42DD-83A8-280BB71B0BB7}" type="doc">
      <dgm:prSet loTypeId="urn:microsoft.com/office/officeart/2005/8/layout/equation2" loCatId="process" qsTypeId="urn:microsoft.com/office/officeart/2005/8/quickstyle/simple1" qsCatId="simple" csTypeId="urn:microsoft.com/office/officeart/2005/8/colors/accent3_1" csCatId="accent3" phldr="1"/>
      <dgm:spPr/>
    </dgm:pt>
    <dgm:pt modelId="{661ADB0F-2CB4-4E06-AA6C-DDAAFC373126}">
      <dgm:prSet phldrT="[Text]"/>
      <dgm:spPr/>
      <dgm:t>
        <a:bodyPr/>
        <a:lstStyle/>
        <a:p>
          <a:r>
            <a:rPr lang="es-MX" dirty="0"/>
            <a:t>Factores personales</a:t>
          </a:r>
          <a:endParaRPr lang="en-US" dirty="0"/>
        </a:p>
      </dgm:t>
    </dgm:pt>
    <dgm:pt modelId="{24F5ABA9-E721-4B8D-B62F-639B00F6C378}" type="parTrans" cxnId="{FE771F43-27E2-4F45-8B14-B24D575329EA}">
      <dgm:prSet/>
      <dgm:spPr/>
      <dgm:t>
        <a:bodyPr/>
        <a:lstStyle/>
        <a:p>
          <a:endParaRPr lang="en-US"/>
        </a:p>
      </dgm:t>
    </dgm:pt>
    <dgm:pt modelId="{59F14015-0BD0-4A67-8F72-D22403D98925}" type="sibTrans" cxnId="{FE771F43-27E2-4F45-8B14-B24D575329EA}">
      <dgm:prSet/>
      <dgm:spPr/>
      <dgm:t>
        <a:bodyPr/>
        <a:lstStyle/>
        <a:p>
          <a:endParaRPr lang="en-US"/>
        </a:p>
      </dgm:t>
    </dgm:pt>
    <dgm:pt modelId="{D09DE980-327B-4161-B012-D652C4361C2F}">
      <dgm:prSet phldrT="[Text]"/>
      <dgm:spPr/>
      <dgm:t>
        <a:bodyPr/>
        <a:lstStyle/>
        <a:p>
          <a:r>
            <a:rPr lang="es-MX" dirty="0"/>
            <a:t>Factores ambientales</a:t>
          </a:r>
          <a:endParaRPr lang="en-US" dirty="0"/>
        </a:p>
      </dgm:t>
    </dgm:pt>
    <dgm:pt modelId="{28D9DD6D-2A54-4647-856F-489F5328F3DC}" type="parTrans" cxnId="{9763533F-8CA9-4CC1-B728-E696C61CA5AD}">
      <dgm:prSet/>
      <dgm:spPr/>
      <dgm:t>
        <a:bodyPr/>
        <a:lstStyle/>
        <a:p>
          <a:endParaRPr lang="en-US"/>
        </a:p>
      </dgm:t>
    </dgm:pt>
    <dgm:pt modelId="{26D9CCEB-5CF9-405D-AF88-730A4EF9DFC6}" type="sibTrans" cxnId="{9763533F-8CA9-4CC1-B728-E696C61CA5AD}">
      <dgm:prSet/>
      <dgm:spPr/>
      <dgm:t>
        <a:bodyPr/>
        <a:lstStyle/>
        <a:p>
          <a:endParaRPr lang="en-US"/>
        </a:p>
      </dgm:t>
    </dgm:pt>
    <dgm:pt modelId="{75488BD5-D0E6-420D-9083-5D9B8B9111B3}">
      <dgm:prSet phldrT="[Text]" custT="1"/>
      <dgm:spPr/>
      <dgm:t>
        <a:bodyPr/>
        <a:lstStyle/>
        <a:p>
          <a:r>
            <a:rPr lang="es-MX" sz="2000" dirty="0"/>
            <a:t>Profesionalismo en el ámbito de educación médica </a:t>
          </a:r>
        </a:p>
        <a:p>
          <a:r>
            <a:rPr lang="en-US" sz="1200" dirty="0"/>
            <a:t>(West y </a:t>
          </a:r>
          <a:r>
            <a:rPr lang="en-US" sz="1200" dirty="0" err="1"/>
            <a:t>Shanafelt</a:t>
          </a:r>
          <a:r>
            <a:rPr lang="en-US" sz="1200" dirty="0"/>
            <a:t>, 2007)</a:t>
          </a:r>
          <a:r>
            <a:rPr lang="en-US" sz="2000" dirty="0"/>
            <a:t> </a:t>
          </a:r>
        </a:p>
      </dgm:t>
    </dgm:pt>
    <dgm:pt modelId="{52C438E0-76A4-4AEF-BAD8-D4AA47EB6CEF}" type="parTrans" cxnId="{ADA8B650-223F-41FC-AF7A-BC5C4CED95A5}">
      <dgm:prSet/>
      <dgm:spPr/>
      <dgm:t>
        <a:bodyPr/>
        <a:lstStyle/>
        <a:p>
          <a:endParaRPr lang="en-US"/>
        </a:p>
      </dgm:t>
    </dgm:pt>
    <dgm:pt modelId="{DC459BBB-28CE-4CF1-85A5-2881F64A261C}" type="sibTrans" cxnId="{ADA8B650-223F-41FC-AF7A-BC5C4CED95A5}">
      <dgm:prSet/>
      <dgm:spPr/>
      <dgm:t>
        <a:bodyPr/>
        <a:lstStyle/>
        <a:p>
          <a:endParaRPr lang="en-US"/>
        </a:p>
      </dgm:t>
    </dgm:pt>
    <dgm:pt modelId="{4C133467-14DD-43A7-A4F8-96E5A0A5A33D}" type="pres">
      <dgm:prSet presAssocID="{CAAA8578-1B19-42DD-83A8-280BB71B0BB7}" presName="Name0" presStyleCnt="0">
        <dgm:presLayoutVars>
          <dgm:dir/>
          <dgm:resizeHandles val="exact"/>
        </dgm:presLayoutVars>
      </dgm:prSet>
      <dgm:spPr/>
    </dgm:pt>
    <dgm:pt modelId="{F010B1E0-893F-443A-95AD-BB0B19847D0E}" type="pres">
      <dgm:prSet presAssocID="{CAAA8578-1B19-42DD-83A8-280BB71B0BB7}" presName="vNodes" presStyleCnt="0"/>
      <dgm:spPr/>
    </dgm:pt>
    <dgm:pt modelId="{9C84E2C5-D68B-4C5C-828D-1BC37E2CCA32}" type="pres">
      <dgm:prSet presAssocID="{661ADB0F-2CB4-4E06-AA6C-DDAAFC373126}" presName="node" presStyleLbl="node1" presStyleIdx="0" presStyleCnt="3">
        <dgm:presLayoutVars>
          <dgm:bulletEnabled val="1"/>
        </dgm:presLayoutVars>
      </dgm:prSet>
      <dgm:spPr/>
    </dgm:pt>
    <dgm:pt modelId="{CEC1BE58-F607-4F45-A78D-71D8684D6449}" type="pres">
      <dgm:prSet presAssocID="{59F14015-0BD0-4A67-8F72-D22403D98925}" presName="spacerT" presStyleCnt="0"/>
      <dgm:spPr/>
    </dgm:pt>
    <dgm:pt modelId="{E57AD260-4A6B-442C-A1A9-AE8463EC39A9}" type="pres">
      <dgm:prSet presAssocID="{59F14015-0BD0-4A67-8F72-D22403D98925}" presName="sibTrans" presStyleLbl="sibTrans2D1" presStyleIdx="0" presStyleCnt="2"/>
      <dgm:spPr/>
    </dgm:pt>
    <dgm:pt modelId="{AD3CE54E-3000-4CF1-9EC0-ADCBD2186E3B}" type="pres">
      <dgm:prSet presAssocID="{59F14015-0BD0-4A67-8F72-D22403D98925}" presName="spacerB" presStyleCnt="0"/>
      <dgm:spPr/>
    </dgm:pt>
    <dgm:pt modelId="{80515013-8B62-4DCE-95C7-C25DF83D8D72}" type="pres">
      <dgm:prSet presAssocID="{D09DE980-327B-4161-B012-D652C4361C2F}" presName="node" presStyleLbl="node1" presStyleIdx="1" presStyleCnt="3">
        <dgm:presLayoutVars>
          <dgm:bulletEnabled val="1"/>
        </dgm:presLayoutVars>
      </dgm:prSet>
      <dgm:spPr/>
    </dgm:pt>
    <dgm:pt modelId="{220ADBFD-C128-4BA8-9C14-40029EA66FF2}" type="pres">
      <dgm:prSet presAssocID="{CAAA8578-1B19-42DD-83A8-280BB71B0BB7}" presName="sibTransLast" presStyleLbl="sibTrans2D1" presStyleIdx="1" presStyleCnt="2"/>
      <dgm:spPr/>
    </dgm:pt>
    <dgm:pt modelId="{DB645839-BB64-4E9E-8BEE-97C61278232D}" type="pres">
      <dgm:prSet presAssocID="{CAAA8578-1B19-42DD-83A8-280BB71B0BB7}" presName="connectorText" presStyleLbl="sibTrans2D1" presStyleIdx="1" presStyleCnt="2"/>
      <dgm:spPr/>
    </dgm:pt>
    <dgm:pt modelId="{11512B8C-2E2D-4D1A-9EA6-A946AC624DB5}" type="pres">
      <dgm:prSet presAssocID="{CAAA8578-1B19-42DD-83A8-280BB71B0BB7}" presName="lastNode" presStyleLbl="node1" presStyleIdx="2" presStyleCnt="3">
        <dgm:presLayoutVars>
          <dgm:bulletEnabled val="1"/>
        </dgm:presLayoutVars>
      </dgm:prSet>
      <dgm:spPr/>
    </dgm:pt>
  </dgm:ptLst>
  <dgm:cxnLst>
    <dgm:cxn modelId="{6B2D5E91-1C1C-654D-9F39-2596948B7C10}" type="presOf" srcId="{26D9CCEB-5CF9-405D-AF88-730A4EF9DFC6}" destId="{220ADBFD-C128-4BA8-9C14-40029EA66FF2}" srcOrd="0" destOrd="0" presId="urn:microsoft.com/office/officeart/2005/8/layout/equation2"/>
    <dgm:cxn modelId="{A6D89B0C-1069-594F-8BED-9B1008555765}" type="presOf" srcId="{D09DE980-327B-4161-B012-D652C4361C2F}" destId="{80515013-8B62-4DCE-95C7-C25DF83D8D72}" srcOrd="0" destOrd="0" presId="urn:microsoft.com/office/officeart/2005/8/layout/equation2"/>
    <dgm:cxn modelId="{37993171-8C09-AE4E-BE3F-77285CF37DF7}" type="presOf" srcId="{59F14015-0BD0-4A67-8F72-D22403D98925}" destId="{E57AD260-4A6B-442C-A1A9-AE8463EC39A9}" srcOrd="0" destOrd="0" presId="urn:microsoft.com/office/officeart/2005/8/layout/equation2"/>
    <dgm:cxn modelId="{1F734AD4-7201-A24D-A80B-1BCEED623D0B}" type="presOf" srcId="{661ADB0F-2CB4-4E06-AA6C-DDAAFC373126}" destId="{9C84E2C5-D68B-4C5C-828D-1BC37E2CCA32}" srcOrd="0" destOrd="0" presId="urn:microsoft.com/office/officeart/2005/8/layout/equation2"/>
    <dgm:cxn modelId="{3E8DC2AD-2D27-8F4B-9D4D-C5780B9CE8F4}" type="presOf" srcId="{75488BD5-D0E6-420D-9083-5D9B8B9111B3}" destId="{11512B8C-2E2D-4D1A-9EA6-A946AC624DB5}" srcOrd="0" destOrd="0" presId="urn:microsoft.com/office/officeart/2005/8/layout/equation2"/>
    <dgm:cxn modelId="{9763533F-8CA9-4CC1-B728-E696C61CA5AD}" srcId="{CAAA8578-1B19-42DD-83A8-280BB71B0BB7}" destId="{D09DE980-327B-4161-B012-D652C4361C2F}" srcOrd="1" destOrd="0" parTransId="{28D9DD6D-2A54-4647-856F-489F5328F3DC}" sibTransId="{26D9CCEB-5CF9-405D-AF88-730A4EF9DFC6}"/>
    <dgm:cxn modelId="{ADA8B650-223F-41FC-AF7A-BC5C4CED95A5}" srcId="{CAAA8578-1B19-42DD-83A8-280BB71B0BB7}" destId="{75488BD5-D0E6-420D-9083-5D9B8B9111B3}" srcOrd="2" destOrd="0" parTransId="{52C438E0-76A4-4AEF-BAD8-D4AA47EB6CEF}" sibTransId="{DC459BBB-28CE-4CF1-85A5-2881F64A261C}"/>
    <dgm:cxn modelId="{C263A491-6002-8242-9FA1-1FB22B1CF583}" type="presOf" srcId="{26D9CCEB-5CF9-405D-AF88-730A4EF9DFC6}" destId="{DB645839-BB64-4E9E-8BEE-97C61278232D}" srcOrd="1" destOrd="0" presId="urn:microsoft.com/office/officeart/2005/8/layout/equation2"/>
    <dgm:cxn modelId="{10119968-A927-1B4A-9BCC-D0FCE6E836CC}" type="presOf" srcId="{CAAA8578-1B19-42DD-83A8-280BB71B0BB7}" destId="{4C133467-14DD-43A7-A4F8-96E5A0A5A33D}" srcOrd="0" destOrd="0" presId="urn:microsoft.com/office/officeart/2005/8/layout/equation2"/>
    <dgm:cxn modelId="{FE771F43-27E2-4F45-8B14-B24D575329EA}" srcId="{CAAA8578-1B19-42DD-83A8-280BB71B0BB7}" destId="{661ADB0F-2CB4-4E06-AA6C-DDAAFC373126}" srcOrd="0" destOrd="0" parTransId="{24F5ABA9-E721-4B8D-B62F-639B00F6C378}" sibTransId="{59F14015-0BD0-4A67-8F72-D22403D98925}"/>
    <dgm:cxn modelId="{7D3B8E50-F2FC-CA49-B0B7-FA16A1E6755E}" type="presParOf" srcId="{4C133467-14DD-43A7-A4F8-96E5A0A5A33D}" destId="{F010B1E0-893F-443A-95AD-BB0B19847D0E}" srcOrd="0" destOrd="0" presId="urn:microsoft.com/office/officeart/2005/8/layout/equation2"/>
    <dgm:cxn modelId="{D7588553-D5CD-4147-BEE3-7A691832FE8D}" type="presParOf" srcId="{F010B1E0-893F-443A-95AD-BB0B19847D0E}" destId="{9C84E2C5-D68B-4C5C-828D-1BC37E2CCA32}" srcOrd="0" destOrd="0" presId="urn:microsoft.com/office/officeart/2005/8/layout/equation2"/>
    <dgm:cxn modelId="{B4109CAC-1480-AB41-89FA-6E5D1B6A6E8E}" type="presParOf" srcId="{F010B1E0-893F-443A-95AD-BB0B19847D0E}" destId="{CEC1BE58-F607-4F45-A78D-71D8684D6449}" srcOrd="1" destOrd="0" presId="urn:microsoft.com/office/officeart/2005/8/layout/equation2"/>
    <dgm:cxn modelId="{5DF26A3F-5277-2A40-9DF1-9D5C535DB95C}" type="presParOf" srcId="{F010B1E0-893F-443A-95AD-BB0B19847D0E}" destId="{E57AD260-4A6B-442C-A1A9-AE8463EC39A9}" srcOrd="2" destOrd="0" presId="urn:microsoft.com/office/officeart/2005/8/layout/equation2"/>
    <dgm:cxn modelId="{34327D09-0994-CC40-A3F8-1346D659016A}" type="presParOf" srcId="{F010B1E0-893F-443A-95AD-BB0B19847D0E}" destId="{AD3CE54E-3000-4CF1-9EC0-ADCBD2186E3B}" srcOrd="3" destOrd="0" presId="urn:microsoft.com/office/officeart/2005/8/layout/equation2"/>
    <dgm:cxn modelId="{3AD29E2B-F987-3142-9E72-9D7A5261A63C}" type="presParOf" srcId="{F010B1E0-893F-443A-95AD-BB0B19847D0E}" destId="{80515013-8B62-4DCE-95C7-C25DF83D8D72}" srcOrd="4" destOrd="0" presId="urn:microsoft.com/office/officeart/2005/8/layout/equation2"/>
    <dgm:cxn modelId="{5C35484C-B687-0C4D-8526-F68AE99F1C5A}" type="presParOf" srcId="{4C133467-14DD-43A7-A4F8-96E5A0A5A33D}" destId="{220ADBFD-C128-4BA8-9C14-40029EA66FF2}" srcOrd="1" destOrd="0" presId="urn:microsoft.com/office/officeart/2005/8/layout/equation2"/>
    <dgm:cxn modelId="{FD22CEB7-57E2-0646-B801-24704E8E9D2D}" type="presParOf" srcId="{220ADBFD-C128-4BA8-9C14-40029EA66FF2}" destId="{DB645839-BB64-4E9E-8BEE-97C61278232D}" srcOrd="0" destOrd="0" presId="urn:microsoft.com/office/officeart/2005/8/layout/equation2"/>
    <dgm:cxn modelId="{7C494F0F-E3C7-3D4E-86B9-D54C141EF505}" type="presParOf" srcId="{4C133467-14DD-43A7-A4F8-96E5A0A5A33D}" destId="{11512B8C-2E2D-4D1A-9EA6-A946AC624DB5}"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9DA8F3-7913-4235-9236-6ED13A3F1BA7}" type="doc">
      <dgm:prSet loTypeId="urn:microsoft.com/office/officeart/2005/8/layout/radial6" loCatId="cycle" qsTypeId="urn:microsoft.com/office/officeart/2005/8/quickstyle/3d1" qsCatId="3D" csTypeId="urn:microsoft.com/office/officeart/2005/8/colors/accent1_1" csCatId="accent1" phldr="1"/>
      <dgm:spPr/>
      <dgm:t>
        <a:bodyPr/>
        <a:lstStyle/>
        <a:p>
          <a:endParaRPr lang="en-US"/>
        </a:p>
      </dgm:t>
    </dgm:pt>
    <dgm:pt modelId="{A804BA56-4BC0-4A1D-9872-96CF3C586156}">
      <dgm:prSet phldrT="[Text]" custT="1"/>
      <dgm:spPr/>
      <dgm:t>
        <a:bodyPr/>
        <a:lstStyle/>
        <a:p>
          <a:r>
            <a:rPr lang="es-MX" sz="1600" dirty="0">
              <a:effectLst>
                <a:outerShdw blurRad="38100" dist="38100" dir="2700000" algn="tl">
                  <a:srgbClr val="000000">
                    <a:alpha val="43137"/>
                  </a:srgbClr>
                </a:outerShdw>
              </a:effectLst>
            </a:rPr>
            <a:t>Profesionalismo</a:t>
          </a:r>
          <a:endParaRPr lang="en-US" sz="1600" dirty="0">
            <a:effectLst>
              <a:outerShdw blurRad="38100" dist="38100" dir="2700000" algn="tl">
                <a:srgbClr val="000000">
                  <a:alpha val="43137"/>
                </a:srgbClr>
              </a:outerShdw>
            </a:effectLst>
          </a:endParaRPr>
        </a:p>
      </dgm:t>
    </dgm:pt>
    <dgm:pt modelId="{D302504C-35B6-4BD1-9F77-B33D72D10B74}" type="parTrans" cxnId="{C75AAC52-F545-4645-A15D-2A3B2B81DEC0}">
      <dgm:prSet/>
      <dgm:spPr/>
      <dgm:t>
        <a:bodyPr/>
        <a:lstStyle/>
        <a:p>
          <a:endParaRPr lang="en-US"/>
        </a:p>
      </dgm:t>
    </dgm:pt>
    <dgm:pt modelId="{171B17FC-8A71-48DB-B0D9-35E4E39EB849}" type="sibTrans" cxnId="{C75AAC52-F545-4645-A15D-2A3B2B81DEC0}">
      <dgm:prSet/>
      <dgm:spPr/>
      <dgm:t>
        <a:bodyPr/>
        <a:lstStyle/>
        <a:p>
          <a:endParaRPr lang="en-US"/>
        </a:p>
      </dgm:t>
    </dgm:pt>
    <dgm:pt modelId="{F9DF91E0-9455-4A12-A699-17869929DDDD}">
      <dgm:prSet phldrT="[Text]" custT="1"/>
      <dgm:spPr/>
      <dgm:t>
        <a:bodyPr/>
        <a:lstStyle/>
        <a:p>
          <a:r>
            <a:rPr lang="es-MX" sz="1600" dirty="0">
              <a:effectLst>
                <a:outerShdw blurRad="38100" dist="38100" dir="2700000" algn="tl">
                  <a:srgbClr val="000000">
                    <a:alpha val="43137"/>
                  </a:srgbClr>
                </a:outerShdw>
              </a:effectLst>
            </a:rPr>
            <a:t>Institución</a:t>
          </a:r>
          <a:endParaRPr lang="en-US" sz="1600" dirty="0">
            <a:effectLst>
              <a:outerShdw blurRad="38100" dist="38100" dir="2700000" algn="tl">
                <a:srgbClr val="000000">
                  <a:alpha val="43137"/>
                </a:srgbClr>
              </a:outerShdw>
            </a:effectLst>
          </a:endParaRPr>
        </a:p>
      </dgm:t>
    </dgm:pt>
    <dgm:pt modelId="{4B79D70C-06A3-4AC6-86D8-BDA5A2C47FD5}" type="parTrans" cxnId="{C7387C0E-5D70-42AD-85BD-F23CCC232D5B}">
      <dgm:prSet/>
      <dgm:spPr/>
      <dgm:t>
        <a:bodyPr/>
        <a:lstStyle/>
        <a:p>
          <a:endParaRPr lang="en-US"/>
        </a:p>
      </dgm:t>
    </dgm:pt>
    <dgm:pt modelId="{BA28D4C2-1211-408E-A1D9-9AE95B2E7005}" type="sibTrans" cxnId="{C7387C0E-5D70-42AD-85BD-F23CCC232D5B}">
      <dgm:prSet/>
      <dgm:spPr/>
      <dgm:t>
        <a:bodyPr/>
        <a:lstStyle/>
        <a:p>
          <a:endParaRPr lang="en-US"/>
        </a:p>
      </dgm:t>
    </dgm:pt>
    <dgm:pt modelId="{AAC7E24B-76F9-4EC7-B857-DE704CBF4D05}">
      <dgm:prSet phldrT="[Text]" custT="1"/>
      <dgm:spPr/>
      <dgm:t>
        <a:bodyPr/>
        <a:lstStyle/>
        <a:p>
          <a:r>
            <a:rPr lang="es-ES" sz="1600" dirty="0">
              <a:effectLst>
                <a:outerShdw blurRad="38100" dist="38100" dir="2700000" algn="tl">
                  <a:srgbClr val="000000">
                    <a:alpha val="43137"/>
                  </a:srgbClr>
                </a:outerShdw>
              </a:effectLst>
            </a:rPr>
            <a:t>Profesores</a:t>
          </a:r>
          <a:endParaRPr lang="en-US" sz="1600" dirty="0">
            <a:effectLst>
              <a:outerShdw blurRad="38100" dist="38100" dir="2700000" algn="tl">
                <a:srgbClr val="000000">
                  <a:alpha val="43137"/>
                </a:srgbClr>
              </a:outerShdw>
            </a:effectLst>
          </a:endParaRPr>
        </a:p>
      </dgm:t>
    </dgm:pt>
    <dgm:pt modelId="{843E0FD3-F8FC-4163-B794-38A76E0EFD10}" type="parTrans" cxnId="{7F30DA1E-AF49-4660-9EDE-96F32E77D2AA}">
      <dgm:prSet/>
      <dgm:spPr/>
      <dgm:t>
        <a:bodyPr/>
        <a:lstStyle/>
        <a:p>
          <a:endParaRPr lang="en-US"/>
        </a:p>
      </dgm:t>
    </dgm:pt>
    <dgm:pt modelId="{61A2FD13-BB49-41DE-8C84-FA861DEEA15D}" type="sibTrans" cxnId="{7F30DA1E-AF49-4660-9EDE-96F32E77D2AA}">
      <dgm:prSet/>
      <dgm:spPr/>
      <dgm:t>
        <a:bodyPr/>
        <a:lstStyle/>
        <a:p>
          <a:endParaRPr lang="en-US"/>
        </a:p>
      </dgm:t>
    </dgm:pt>
    <dgm:pt modelId="{E0EE453A-F83A-4AA5-8473-37B4344AED76}">
      <dgm:prSet phldrT="[Text]" custT="1"/>
      <dgm:spPr/>
      <dgm:t>
        <a:bodyPr/>
        <a:lstStyle/>
        <a:p>
          <a:r>
            <a:rPr lang="es-MX" sz="1600" dirty="0">
              <a:effectLst>
                <a:outerShdw blurRad="38100" dist="38100" dir="2700000" algn="tl">
                  <a:srgbClr val="000000">
                    <a:alpha val="43137"/>
                  </a:srgbClr>
                </a:outerShdw>
              </a:effectLst>
            </a:rPr>
            <a:t>Alumnos</a:t>
          </a:r>
          <a:endParaRPr lang="en-US" sz="1600" dirty="0">
            <a:effectLst>
              <a:outerShdw blurRad="38100" dist="38100" dir="2700000" algn="tl">
                <a:srgbClr val="000000">
                  <a:alpha val="43137"/>
                </a:srgbClr>
              </a:outerShdw>
            </a:effectLst>
          </a:endParaRPr>
        </a:p>
      </dgm:t>
    </dgm:pt>
    <dgm:pt modelId="{8C522416-2710-4ADF-B4E8-363D65A8987A}" type="parTrans" cxnId="{EEC92239-8FD5-4D85-95E7-F0DFF44FFBC2}">
      <dgm:prSet/>
      <dgm:spPr/>
      <dgm:t>
        <a:bodyPr/>
        <a:lstStyle/>
        <a:p>
          <a:endParaRPr lang="en-US"/>
        </a:p>
      </dgm:t>
    </dgm:pt>
    <dgm:pt modelId="{F4C3C322-6B11-46A8-962B-E07FE796E574}" type="sibTrans" cxnId="{EEC92239-8FD5-4D85-95E7-F0DFF44FFBC2}">
      <dgm:prSet/>
      <dgm:spPr/>
      <dgm:t>
        <a:bodyPr/>
        <a:lstStyle/>
        <a:p>
          <a:endParaRPr lang="en-US"/>
        </a:p>
      </dgm:t>
    </dgm:pt>
    <dgm:pt modelId="{EE38DB84-8DBF-479C-9B55-DBC6B28AA88C}" type="pres">
      <dgm:prSet presAssocID="{D59DA8F3-7913-4235-9236-6ED13A3F1BA7}" presName="Name0" presStyleCnt="0">
        <dgm:presLayoutVars>
          <dgm:chMax val="1"/>
          <dgm:dir/>
          <dgm:animLvl val="ctr"/>
          <dgm:resizeHandles val="exact"/>
        </dgm:presLayoutVars>
      </dgm:prSet>
      <dgm:spPr/>
    </dgm:pt>
    <dgm:pt modelId="{FED9AC21-1E6E-4018-9072-8AD4B56E2B73}" type="pres">
      <dgm:prSet presAssocID="{A804BA56-4BC0-4A1D-9872-96CF3C586156}" presName="centerShape" presStyleLbl="node0" presStyleIdx="0" presStyleCnt="1" custScaleX="117474"/>
      <dgm:spPr/>
    </dgm:pt>
    <dgm:pt modelId="{1B52803B-1204-44EE-9369-7F31A9D771F3}" type="pres">
      <dgm:prSet presAssocID="{F9DF91E0-9455-4A12-A699-17869929DDDD}" presName="node" presStyleLbl="node1" presStyleIdx="0" presStyleCnt="3" custScaleX="130522" custScaleY="130522">
        <dgm:presLayoutVars>
          <dgm:bulletEnabled val="1"/>
        </dgm:presLayoutVars>
      </dgm:prSet>
      <dgm:spPr/>
    </dgm:pt>
    <dgm:pt modelId="{BB1DF3BA-303F-41C7-9BF5-1D9C18C677D0}" type="pres">
      <dgm:prSet presAssocID="{F9DF91E0-9455-4A12-A699-17869929DDDD}" presName="dummy" presStyleCnt="0"/>
      <dgm:spPr/>
    </dgm:pt>
    <dgm:pt modelId="{56F2FE70-43C1-4F61-8975-B5909C740128}" type="pres">
      <dgm:prSet presAssocID="{BA28D4C2-1211-408E-A1D9-9AE95B2E7005}" presName="sibTrans" presStyleLbl="sibTrans2D1" presStyleIdx="0" presStyleCnt="3"/>
      <dgm:spPr/>
    </dgm:pt>
    <dgm:pt modelId="{55A23CBF-3BCE-4C84-AE46-93E3ED57227B}" type="pres">
      <dgm:prSet presAssocID="{AAC7E24B-76F9-4EC7-B857-DE704CBF4D05}" presName="node" presStyleLbl="node1" presStyleIdx="1" presStyleCnt="3" custScaleX="130522" custScaleY="130522">
        <dgm:presLayoutVars>
          <dgm:bulletEnabled val="1"/>
        </dgm:presLayoutVars>
      </dgm:prSet>
      <dgm:spPr/>
    </dgm:pt>
    <dgm:pt modelId="{019C1D93-3558-434A-B9E9-B0CA2B336991}" type="pres">
      <dgm:prSet presAssocID="{AAC7E24B-76F9-4EC7-B857-DE704CBF4D05}" presName="dummy" presStyleCnt="0"/>
      <dgm:spPr/>
    </dgm:pt>
    <dgm:pt modelId="{5A1B93D8-8757-4788-8117-377E93EA8F90}" type="pres">
      <dgm:prSet presAssocID="{61A2FD13-BB49-41DE-8C84-FA861DEEA15D}" presName="sibTrans" presStyleLbl="sibTrans2D1" presStyleIdx="1" presStyleCnt="3"/>
      <dgm:spPr/>
    </dgm:pt>
    <dgm:pt modelId="{8E4109BE-2D93-436E-AA9B-72BA2D4404ED}" type="pres">
      <dgm:prSet presAssocID="{E0EE453A-F83A-4AA5-8473-37B4344AED76}" presName="node" presStyleLbl="node1" presStyleIdx="2" presStyleCnt="3" custScaleX="130522" custScaleY="130522">
        <dgm:presLayoutVars>
          <dgm:bulletEnabled val="1"/>
        </dgm:presLayoutVars>
      </dgm:prSet>
      <dgm:spPr/>
    </dgm:pt>
    <dgm:pt modelId="{B0CE9761-9733-4FA4-87E9-F203D8B4910E}" type="pres">
      <dgm:prSet presAssocID="{E0EE453A-F83A-4AA5-8473-37B4344AED76}" presName="dummy" presStyleCnt="0"/>
      <dgm:spPr/>
    </dgm:pt>
    <dgm:pt modelId="{EB61F426-1F75-4888-92D8-94569710F4DE}" type="pres">
      <dgm:prSet presAssocID="{F4C3C322-6B11-46A8-962B-E07FE796E574}" presName="sibTrans" presStyleLbl="sibTrans2D1" presStyleIdx="2" presStyleCnt="3"/>
      <dgm:spPr/>
    </dgm:pt>
  </dgm:ptLst>
  <dgm:cxnLst>
    <dgm:cxn modelId="{EEC92239-8FD5-4D85-95E7-F0DFF44FFBC2}" srcId="{A804BA56-4BC0-4A1D-9872-96CF3C586156}" destId="{E0EE453A-F83A-4AA5-8473-37B4344AED76}" srcOrd="2" destOrd="0" parTransId="{8C522416-2710-4ADF-B4E8-363D65A8987A}" sibTransId="{F4C3C322-6B11-46A8-962B-E07FE796E574}"/>
    <dgm:cxn modelId="{C75AAC52-F545-4645-A15D-2A3B2B81DEC0}" srcId="{D59DA8F3-7913-4235-9236-6ED13A3F1BA7}" destId="{A804BA56-4BC0-4A1D-9872-96CF3C586156}" srcOrd="0" destOrd="0" parTransId="{D302504C-35B6-4BD1-9F77-B33D72D10B74}" sibTransId="{171B17FC-8A71-48DB-B0D9-35E4E39EB849}"/>
    <dgm:cxn modelId="{BDA288A0-5E0F-994F-A918-AFACC2434EA6}" type="presOf" srcId="{F9DF91E0-9455-4A12-A699-17869929DDDD}" destId="{1B52803B-1204-44EE-9369-7F31A9D771F3}" srcOrd="0" destOrd="0" presId="urn:microsoft.com/office/officeart/2005/8/layout/radial6"/>
    <dgm:cxn modelId="{8A217510-287A-EB4B-B7D0-4B7926251D93}" type="presOf" srcId="{E0EE453A-F83A-4AA5-8473-37B4344AED76}" destId="{8E4109BE-2D93-436E-AA9B-72BA2D4404ED}" srcOrd="0" destOrd="0" presId="urn:microsoft.com/office/officeart/2005/8/layout/radial6"/>
    <dgm:cxn modelId="{7F30DA1E-AF49-4660-9EDE-96F32E77D2AA}" srcId="{A804BA56-4BC0-4A1D-9872-96CF3C586156}" destId="{AAC7E24B-76F9-4EC7-B857-DE704CBF4D05}" srcOrd="1" destOrd="0" parTransId="{843E0FD3-F8FC-4163-B794-38A76E0EFD10}" sibTransId="{61A2FD13-BB49-41DE-8C84-FA861DEEA15D}"/>
    <dgm:cxn modelId="{0817B8E4-F752-2B4F-A2F8-1AE28C5CEE53}" type="presOf" srcId="{AAC7E24B-76F9-4EC7-B857-DE704CBF4D05}" destId="{55A23CBF-3BCE-4C84-AE46-93E3ED57227B}" srcOrd="0" destOrd="0" presId="urn:microsoft.com/office/officeart/2005/8/layout/radial6"/>
    <dgm:cxn modelId="{86831667-735F-544C-8DE3-94248E432CC6}" type="presOf" srcId="{F4C3C322-6B11-46A8-962B-E07FE796E574}" destId="{EB61F426-1F75-4888-92D8-94569710F4DE}" srcOrd="0" destOrd="0" presId="urn:microsoft.com/office/officeart/2005/8/layout/radial6"/>
    <dgm:cxn modelId="{45605BF9-1537-FA41-90C6-D6F44073A225}" type="presOf" srcId="{A804BA56-4BC0-4A1D-9872-96CF3C586156}" destId="{FED9AC21-1E6E-4018-9072-8AD4B56E2B73}" srcOrd="0" destOrd="0" presId="urn:microsoft.com/office/officeart/2005/8/layout/radial6"/>
    <dgm:cxn modelId="{C7387C0E-5D70-42AD-85BD-F23CCC232D5B}" srcId="{A804BA56-4BC0-4A1D-9872-96CF3C586156}" destId="{F9DF91E0-9455-4A12-A699-17869929DDDD}" srcOrd="0" destOrd="0" parTransId="{4B79D70C-06A3-4AC6-86D8-BDA5A2C47FD5}" sibTransId="{BA28D4C2-1211-408E-A1D9-9AE95B2E7005}"/>
    <dgm:cxn modelId="{BFA76035-F215-2648-B6A4-538E615144B0}" type="presOf" srcId="{BA28D4C2-1211-408E-A1D9-9AE95B2E7005}" destId="{56F2FE70-43C1-4F61-8975-B5909C740128}" srcOrd="0" destOrd="0" presId="urn:microsoft.com/office/officeart/2005/8/layout/radial6"/>
    <dgm:cxn modelId="{E0E5EB5E-FE23-9E4E-B237-867CC6D346F0}" type="presOf" srcId="{D59DA8F3-7913-4235-9236-6ED13A3F1BA7}" destId="{EE38DB84-8DBF-479C-9B55-DBC6B28AA88C}" srcOrd="0" destOrd="0" presId="urn:microsoft.com/office/officeart/2005/8/layout/radial6"/>
    <dgm:cxn modelId="{6C8203DC-91BF-F847-89F4-4C5D27A84829}" type="presOf" srcId="{61A2FD13-BB49-41DE-8C84-FA861DEEA15D}" destId="{5A1B93D8-8757-4788-8117-377E93EA8F90}" srcOrd="0" destOrd="0" presId="urn:microsoft.com/office/officeart/2005/8/layout/radial6"/>
    <dgm:cxn modelId="{BA55F74E-8DA6-1448-AD3C-5B2496CC2080}" type="presParOf" srcId="{EE38DB84-8DBF-479C-9B55-DBC6B28AA88C}" destId="{FED9AC21-1E6E-4018-9072-8AD4B56E2B73}" srcOrd="0" destOrd="0" presId="urn:microsoft.com/office/officeart/2005/8/layout/radial6"/>
    <dgm:cxn modelId="{42F858AF-8C6D-8E4B-AEDB-42B205085B63}" type="presParOf" srcId="{EE38DB84-8DBF-479C-9B55-DBC6B28AA88C}" destId="{1B52803B-1204-44EE-9369-7F31A9D771F3}" srcOrd="1" destOrd="0" presId="urn:microsoft.com/office/officeart/2005/8/layout/radial6"/>
    <dgm:cxn modelId="{73184DEC-A48B-314F-B1EF-2814B39791BF}" type="presParOf" srcId="{EE38DB84-8DBF-479C-9B55-DBC6B28AA88C}" destId="{BB1DF3BA-303F-41C7-9BF5-1D9C18C677D0}" srcOrd="2" destOrd="0" presId="urn:microsoft.com/office/officeart/2005/8/layout/radial6"/>
    <dgm:cxn modelId="{FBA8ADA9-A529-A54F-B496-BC9C1B06419F}" type="presParOf" srcId="{EE38DB84-8DBF-479C-9B55-DBC6B28AA88C}" destId="{56F2FE70-43C1-4F61-8975-B5909C740128}" srcOrd="3" destOrd="0" presId="urn:microsoft.com/office/officeart/2005/8/layout/radial6"/>
    <dgm:cxn modelId="{7E100ACE-86C1-DF47-BB02-40CEA66D68FB}" type="presParOf" srcId="{EE38DB84-8DBF-479C-9B55-DBC6B28AA88C}" destId="{55A23CBF-3BCE-4C84-AE46-93E3ED57227B}" srcOrd="4" destOrd="0" presId="urn:microsoft.com/office/officeart/2005/8/layout/radial6"/>
    <dgm:cxn modelId="{8EFBEBF7-8082-644C-B672-97B027EF4F03}" type="presParOf" srcId="{EE38DB84-8DBF-479C-9B55-DBC6B28AA88C}" destId="{019C1D93-3558-434A-B9E9-B0CA2B336991}" srcOrd="5" destOrd="0" presId="urn:microsoft.com/office/officeart/2005/8/layout/radial6"/>
    <dgm:cxn modelId="{FB08AE96-B767-3943-A8B0-55891984B9D6}" type="presParOf" srcId="{EE38DB84-8DBF-479C-9B55-DBC6B28AA88C}" destId="{5A1B93D8-8757-4788-8117-377E93EA8F90}" srcOrd="6" destOrd="0" presId="urn:microsoft.com/office/officeart/2005/8/layout/radial6"/>
    <dgm:cxn modelId="{93607AB9-942C-7E4A-93D7-2477BA08CE48}" type="presParOf" srcId="{EE38DB84-8DBF-479C-9B55-DBC6B28AA88C}" destId="{8E4109BE-2D93-436E-AA9B-72BA2D4404ED}" srcOrd="7" destOrd="0" presId="urn:microsoft.com/office/officeart/2005/8/layout/radial6"/>
    <dgm:cxn modelId="{42045663-4DA7-6B49-9F20-49B30C096882}" type="presParOf" srcId="{EE38DB84-8DBF-479C-9B55-DBC6B28AA88C}" destId="{B0CE9761-9733-4FA4-87E9-F203D8B4910E}" srcOrd="8" destOrd="0" presId="urn:microsoft.com/office/officeart/2005/8/layout/radial6"/>
    <dgm:cxn modelId="{48BFD9BE-074E-8043-A802-7A935536ACFD}" type="presParOf" srcId="{EE38DB84-8DBF-479C-9B55-DBC6B28AA88C}" destId="{EB61F426-1F75-4888-92D8-94569710F4DE}"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81DA3A-A472-4E2E-9E10-F8A37A8AFB38}" type="doc">
      <dgm:prSet loTypeId="urn:microsoft.com/office/officeart/2005/8/layout/funnel1" loCatId="relationship" qsTypeId="urn:microsoft.com/office/officeart/2005/8/quickstyle/simple1" qsCatId="simple" csTypeId="urn:microsoft.com/office/officeart/2005/8/colors/accent1_3" csCatId="accent1" phldr="1"/>
      <dgm:spPr/>
      <dgm:t>
        <a:bodyPr/>
        <a:lstStyle/>
        <a:p>
          <a:endParaRPr lang="en-US"/>
        </a:p>
      </dgm:t>
    </dgm:pt>
    <dgm:pt modelId="{62666FB4-63AB-4C70-9FD2-D2558BD0C3C3}">
      <dgm:prSet phldrT="[Text]" custT="1"/>
      <dgm:spPr/>
      <dgm:t>
        <a:bodyPr/>
        <a:lstStyle/>
        <a:p>
          <a:r>
            <a:rPr lang="es-MX" sz="1600" b="1" dirty="0"/>
            <a:t>Persona </a:t>
          </a:r>
          <a:r>
            <a:rPr lang="es-MX" sz="1400" b="1" dirty="0"/>
            <a:t>(Moral y ética)</a:t>
          </a:r>
          <a:endParaRPr lang="en-US" sz="1600" b="1" dirty="0"/>
        </a:p>
      </dgm:t>
    </dgm:pt>
    <dgm:pt modelId="{D6740669-9339-439C-AE00-28BC822EB494}" type="parTrans" cxnId="{8327AD2D-88F7-42CD-82CD-DC54D49A0F4B}">
      <dgm:prSet/>
      <dgm:spPr/>
      <dgm:t>
        <a:bodyPr/>
        <a:lstStyle/>
        <a:p>
          <a:endParaRPr lang="en-US" sz="2000" b="1">
            <a:solidFill>
              <a:schemeClr val="tx2">
                <a:lumMod val="50000"/>
              </a:schemeClr>
            </a:solidFill>
          </a:endParaRPr>
        </a:p>
      </dgm:t>
    </dgm:pt>
    <dgm:pt modelId="{4281E5F3-8EB3-4E65-9E3F-86FC86D3A0DB}" type="sibTrans" cxnId="{8327AD2D-88F7-42CD-82CD-DC54D49A0F4B}">
      <dgm:prSet/>
      <dgm:spPr/>
      <dgm:t>
        <a:bodyPr/>
        <a:lstStyle/>
        <a:p>
          <a:endParaRPr lang="en-US" sz="2000" b="1">
            <a:solidFill>
              <a:schemeClr val="tx2">
                <a:lumMod val="50000"/>
              </a:schemeClr>
            </a:solidFill>
          </a:endParaRPr>
        </a:p>
      </dgm:t>
    </dgm:pt>
    <dgm:pt modelId="{83933216-3C91-4867-BAF6-7F3E47AF6A66}">
      <dgm:prSet phldrT="[Text]" custT="1"/>
      <dgm:spPr/>
      <dgm:t>
        <a:bodyPr/>
        <a:lstStyle/>
        <a:p>
          <a:r>
            <a:rPr lang="es-MX" sz="1600" b="1" dirty="0"/>
            <a:t>Profesional </a:t>
          </a:r>
          <a:r>
            <a:rPr lang="es-MX" sz="1400" b="1" dirty="0"/>
            <a:t>(Ética profesional</a:t>
          </a:r>
          <a:r>
            <a:rPr lang="es-MX" sz="1600" b="1" dirty="0"/>
            <a:t>)</a:t>
          </a:r>
          <a:endParaRPr lang="en-US" sz="1400" b="1" dirty="0"/>
        </a:p>
      </dgm:t>
    </dgm:pt>
    <dgm:pt modelId="{AE5A87DC-7D21-47D3-92EA-1158B1B8515E}" type="parTrans" cxnId="{F8D0E5CC-FB84-44DB-8356-6A3B6D5F733D}">
      <dgm:prSet/>
      <dgm:spPr/>
      <dgm:t>
        <a:bodyPr/>
        <a:lstStyle/>
        <a:p>
          <a:endParaRPr lang="en-US" sz="2000" b="1">
            <a:solidFill>
              <a:schemeClr val="tx2">
                <a:lumMod val="50000"/>
              </a:schemeClr>
            </a:solidFill>
          </a:endParaRPr>
        </a:p>
      </dgm:t>
    </dgm:pt>
    <dgm:pt modelId="{2A124888-8240-419D-A9AA-A3EC86A366FF}" type="sibTrans" cxnId="{F8D0E5CC-FB84-44DB-8356-6A3B6D5F733D}">
      <dgm:prSet/>
      <dgm:spPr/>
      <dgm:t>
        <a:bodyPr/>
        <a:lstStyle/>
        <a:p>
          <a:endParaRPr lang="en-US" sz="2000" b="1">
            <a:solidFill>
              <a:schemeClr val="tx2">
                <a:lumMod val="50000"/>
              </a:schemeClr>
            </a:solidFill>
          </a:endParaRPr>
        </a:p>
      </dgm:t>
    </dgm:pt>
    <dgm:pt modelId="{F439C152-7E9B-4A08-9A5D-8BCC1C2C8918}">
      <dgm:prSet phldrT="[Text]" custT="1"/>
      <dgm:spPr/>
      <dgm:t>
        <a:bodyPr/>
        <a:lstStyle/>
        <a:p>
          <a:r>
            <a:rPr lang="es-MX" sz="1600" b="1" dirty="0"/>
            <a:t>Ciudadano </a:t>
          </a:r>
          <a:r>
            <a:rPr lang="es-MX" sz="1400" b="1" dirty="0"/>
            <a:t>(Ley y sociedad)</a:t>
          </a:r>
          <a:endParaRPr lang="en-US" sz="1600" b="1" dirty="0"/>
        </a:p>
      </dgm:t>
    </dgm:pt>
    <dgm:pt modelId="{1D1617F8-2E9D-478D-A938-D2B96D5F82DA}" type="parTrans" cxnId="{61455E7B-E98C-4AA1-B20B-D64CFA766F51}">
      <dgm:prSet/>
      <dgm:spPr/>
      <dgm:t>
        <a:bodyPr/>
        <a:lstStyle/>
        <a:p>
          <a:endParaRPr lang="en-US" sz="2000" b="1">
            <a:solidFill>
              <a:schemeClr val="tx2">
                <a:lumMod val="50000"/>
              </a:schemeClr>
            </a:solidFill>
          </a:endParaRPr>
        </a:p>
      </dgm:t>
    </dgm:pt>
    <dgm:pt modelId="{EB247E19-05EF-455E-A5A4-56C3A47D19CC}" type="sibTrans" cxnId="{61455E7B-E98C-4AA1-B20B-D64CFA766F51}">
      <dgm:prSet/>
      <dgm:spPr/>
      <dgm:t>
        <a:bodyPr/>
        <a:lstStyle/>
        <a:p>
          <a:endParaRPr lang="en-US" sz="2000" b="1">
            <a:solidFill>
              <a:schemeClr val="tx2">
                <a:lumMod val="50000"/>
              </a:schemeClr>
            </a:solidFill>
          </a:endParaRPr>
        </a:p>
      </dgm:t>
    </dgm:pt>
    <dgm:pt modelId="{C0C3B123-A5EB-43C6-BBA3-51370287F160}">
      <dgm:prSet phldrT="[Text]" custT="1"/>
      <dgm:spPr/>
      <dgm:t>
        <a:bodyPr/>
        <a:lstStyle/>
        <a:p>
          <a:r>
            <a:rPr lang="es-MX" sz="2400" b="1" dirty="0"/>
            <a:t>Profesionalismo como un sistema complejo </a:t>
          </a:r>
        </a:p>
        <a:p>
          <a:r>
            <a:rPr lang="es-MX" sz="1800" b="1" i="1" dirty="0"/>
            <a:t>(movimiento social profesional,  </a:t>
          </a:r>
        </a:p>
        <a:p>
          <a:r>
            <a:rPr lang="es-MX" sz="1800" b="1" i="1" dirty="0"/>
            <a:t>interacciones sociales y relaciones, individuo y ambiente) </a:t>
          </a:r>
        </a:p>
      </dgm:t>
    </dgm:pt>
    <dgm:pt modelId="{617BD9CF-36BB-46BA-B96F-303520C16726}" type="parTrans" cxnId="{EF8980A7-FAB2-417D-AC55-DE69B3D58236}">
      <dgm:prSet/>
      <dgm:spPr/>
      <dgm:t>
        <a:bodyPr/>
        <a:lstStyle/>
        <a:p>
          <a:endParaRPr lang="en-US" sz="2000" b="1">
            <a:solidFill>
              <a:schemeClr val="tx2">
                <a:lumMod val="50000"/>
              </a:schemeClr>
            </a:solidFill>
          </a:endParaRPr>
        </a:p>
      </dgm:t>
    </dgm:pt>
    <dgm:pt modelId="{E82B008F-78FB-4C1D-B194-6CD3095489AE}" type="sibTrans" cxnId="{EF8980A7-FAB2-417D-AC55-DE69B3D58236}">
      <dgm:prSet/>
      <dgm:spPr/>
      <dgm:t>
        <a:bodyPr/>
        <a:lstStyle/>
        <a:p>
          <a:endParaRPr lang="en-US" sz="2000" b="1">
            <a:solidFill>
              <a:schemeClr val="tx2">
                <a:lumMod val="50000"/>
              </a:schemeClr>
            </a:solidFill>
          </a:endParaRPr>
        </a:p>
      </dgm:t>
    </dgm:pt>
    <dgm:pt modelId="{ED336458-5240-4443-AF25-79F099B3B309}" type="pres">
      <dgm:prSet presAssocID="{D281DA3A-A472-4E2E-9E10-F8A37A8AFB38}" presName="Name0" presStyleCnt="0">
        <dgm:presLayoutVars>
          <dgm:chMax val="4"/>
          <dgm:resizeHandles val="exact"/>
        </dgm:presLayoutVars>
      </dgm:prSet>
      <dgm:spPr/>
    </dgm:pt>
    <dgm:pt modelId="{1E65A90E-1CD5-4127-8E98-52B0440149DC}" type="pres">
      <dgm:prSet presAssocID="{D281DA3A-A472-4E2E-9E10-F8A37A8AFB38}" presName="ellipse" presStyleLbl="trBgShp" presStyleIdx="0" presStyleCnt="1"/>
      <dgm:spPr/>
    </dgm:pt>
    <dgm:pt modelId="{738639B1-1523-461B-8302-9D891D871453}" type="pres">
      <dgm:prSet presAssocID="{D281DA3A-A472-4E2E-9E10-F8A37A8AFB38}" presName="arrow1" presStyleLbl="fgShp" presStyleIdx="0" presStyleCnt="1"/>
      <dgm:spPr/>
    </dgm:pt>
    <dgm:pt modelId="{B8909538-FC9D-4F29-943B-04A652B49C8D}" type="pres">
      <dgm:prSet presAssocID="{D281DA3A-A472-4E2E-9E10-F8A37A8AFB38}" presName="rectangle" presStyleLbl="revTx" presStyleIdx="0" presStyleCnt="1" custScaleX="213441" custLinFactNeighborY="10952">
        <dgm:presLayoutVars>
          <dgm:bulletEnabled val="1"/>
        </dgm:presLayoutVars>
      </dgm:prSet>
      <dgm:spPr/>
    </dgm:pt>
    <dgm:pt modelId="{A54397B1-A454-4F4F-BF3F-817E68B231A5}" type="pres">
      <dgm:prSet presAssocID="{83933216-3C91-4867-BAF6-7F3E47AF6A66}" presName="item1" presStyleLbl="node1" presStyleIdx="0" presStyleCnt="3">
        <dgm:presLayoutVars>
          <dgm:bulletEnabled val="1"/>
        </dgm:presLayoutVars>
      </dgm:prSet>
      <dgm:spPr/>
    </dgm:pt>
    <dgm:pt modelId="{C8C235C2-46B2-4F58-97A3-5EECCE46FDB4}" type="pres">
      <dgm:prSet presAssocID="{F439C152-7E9B-4A08-9A5D-8BCC1C2C8918}" presName="item2" presStyleLbl="node1" presStyleIdx="1" presStyleCnt="3">
        <dgm:presLayoutVars>
          <dgm:bulletEnabled val="1"/>
        </dgm:presLayoutVars>
      </dgm:prSet>
      <dgm:spPr/>
    </dgm:pt>
    <dgm:pt modelId="{471F0D00-7D2E-4A2C-9CB9-ED1DD14F5EF8}" type="pres">
      <dgm:prSet presAssocID="{C0C3B123-A5EB-43C6-BBA3-51370287F160}" presName="item3" presStyleLbl="node1" presStyleIdx="2" presStyleCnt="3">
        <dgm:presLayoutVars>
          <dgm:bulletEnabled val="1"/>
        </dgm:presLayoutVars>
      </dgm:prSet>
      <dgm:spPr/>
    </dgm:pt>
    <dgm:pt modelId="{60BA479E-04AD-4883-8F6A-B33F9397A422}" type="pres">
      <dgm:prSet presAssocID="{D281DA3A-A472-4E2E-9E10-F8A37A8AFB38}" presName="funnel" presStyleLbl="trAlignAcc1" presStyleIdx="0" presStyleCnt="1"/>
      <dgm:spPr/>
    </dgm:pt>
  </dgm:ptLst>
  <dgm:cxnLst>
    <dgm:cxn modelId="{75D5A4CD-C316-0949-A279-6376834F3C62}" type="presOf" srcId="{D281DA3A-A472-4E2E-9E10-F8A37A8AFB38}" destId="{ED336458-5240-4443-AF25-79F099B3B309}" srcOrd="0" destOrd="0" presId="urn:microsoft.com/office/officeart/2005/8/layout/funnel1"/>
    <dgm:cxn modelId="{C44A1DED-40F9-4F40-8411-54B184C80444}" type="presOf" srcId="{83933216-3C91-4867-BAF6-7F3E47AF6A66}" destId="{C8C235C2-46B2-4F58-97A3-5EECCE46FDB4}" srcOrd="0" destOrd="0" presId="urn:microsoft.com/office/officeart/2005/8/layout/funnel1"/>
    <dgm:cxn modelId="{61455E7B-E98C-4AA1-B20B-D64CFA766F51}" srcId="{D281DA3A-A472-4E2E-9E10-F8A37A8AFB38}" destId="{F439C152-7E9B-4A08-9A5D-8BCC1C2C8918}" srcOrd="2" destOrd="0" parTransId="{1D1617F8-2E9D-478D-A938-D2B96D5F82DA}" sibTransId="{EB247E19-05EF-455E-A5A4-56C3A47D19CC}"/>
    <dgm:cxn modelId="{3D4D8D5F-9CEF-9F44-8231-785FE909AB27}" type="presOf" srcId="{C0C3B123-A5EB-43C6-BBA3-51370287F160}" destId="{B8909538-FC9D-4F29-943B-04A652B49C8D}" srcOrd="0" destOrd="0" presId="urn:microsoft.com/office/officeart/2005/8/layout/funnel1"/>
    <dgm:cxn modelId="{EF8980A7-FAB2-417D-AC55-DE69B3D58236}" srcId="{D281DA3A-A472-4E2E-9E10-F8A37A8AFB38}" destId="{C0C3B123-A5EB-43C6-BBA3-51370287F160}" srcOrd="3" destOrd="0" parTransId="{617BD9CF-36BB-46BA-B96F-303520C16726}" sibTransId="{E82B008F-78FB-4C1D-B194-6CD3095489AE}"/>
    <dgm:cxn modelId="{B0E65DAE-1E4C-D846-8ECB-06050F9944DB}" type="presOf" srcId="{F439C152-7E9B-4A08-9A5D-8BCC1C2C8918}" destId="{A54397B1-A454-4F4F-BF3F-817E68B231A5}" srcOrd="0" destOrd="0" presId="urn:microsoft.com/office/officeart/2005/8/layout/funnel1"/>
    <dgm:cxn modelId="{8327AD2D-88F7-42CD-82CD-DC54D49A0F4B}" srcId="{D281DA3A-A472-4E2E-9E10-F8A37A8AFB38}" destId="{62666FB4-63AB-4C70-9FD2-D2558BD0C3C3}" srcOrd="0" destOrd="0" parTransId="{D6740669-9339-439C-AE00-28BC822EB494}" sibTransId="{4281E5F3-8EB3-4E65-9E3F-86FC86D3A0DB}"/>
    <dgm:cxn modelId="{3511205A-FDBF-0643-9B2E-315A35ADD899}" type="presOf" srcId="{62666FB4-63AB-4C70-9FD2-D2558BD0C3C3}" destId="{471F0D00-7D2E-4A2C-9CB9-ED1DD14F5EF8}" srcOrd="0" destOrd="0" presId="urn:microsoft.com/office/officeart/2005/8/layout/funnel1"/>
    <dgm:cxn modelId="{F8D0E5CC-FB84-44DB-8356-6A3B6D5F733D}" srcId="{D281DA3A-A472-4E2E-9E10-F8A37A8AFB38}" destId="{83933216-3C91-4867-BAF6-7F3E47AF6A66}" srcOrd="1" destOrd="0" parTransId="{AE5A87DC-7D21-47D3-92EA-1158B1B8515E}" sibTransId="{2A124888-8240-419D-A9AA-A3EC86A366FF}"/>
    <dgm:cxn modelId="{7E3B550D-7474-C446-AC67-6B3C0166CFD0}" type="presParOf" srcId="{ED336458-5240-4443-AF25-79F099B3B309}" destId="{1E65A90E-1CD5-4127-8E98-52B0440149DC}" srcOrd="0" destOrd="0" presId="urn:microsoft.com/office/officeart/2005/8/layout/funnel1"/>
    <dgm:cxn modelId="{600604B0-C185-E14E-9822-AF9115396DC9}" type="presParOf" srcId="{ED336458-5240-4443-AF25-79F099B3B309}" destId="{738639B1-1523-461B-8302-9D891D871453}" srcOrd="1" destOrd="0" presId="urn:microsoft.com/office/officeart/2005/8/layout/funnel1"/>
    <dgm:cxn modelId="{EF817FF5-743D-904C-A040-1485C1F0A8C6}" type="presParOf" srcId="{ED336458-5240-4443-AF25-79F099B3B309}" destId="{B8909538-FC9D-4F29-943B-04A652B49C8D}" srcOrd="2" destOrd="0" presId="urn:microsoft.com/office/officeart/2005/8/layout/funnel1"/>
    <dgm:cxn modelId="{152BC0FD-9B29-A447-B33D-DEC8392F5549}" type="presParOf" srcId="{ED336458-5240-4443-AF25-79F099B3B309}" destId="{A54397B1-A454-4F4F-BF3F-817E68B231A5}" srcOrd="3" destOrd="0" presId="urn:microsoft.com/office/officeart/2005/8/layout/funnel1"/>
    <dgm:cxn modelId="{1D92A3F5-7F98-D04A-B49E-5328ADDAF4DA}" type="presParOf" srcId="{ED336458-5240-4443-AF25-79F099B3B309}" destId="{C8C235C2-46B2-4F58-97A3-5EECCE46FDB4}" srcOrd="4" destOrd="0" presId="urn:microsoft.com/office/officeart/2005/8/layout/funnel1"/>
    <dgm:cxn modelId="{A8A6F1B2-772A-4E48-A1DF-A46B3E5D44DA}" type="presParOf" srcId="{ED336458-5240-4443-AF25-79F099B3B309}" destId="{471F0D00-7D2E-4A2C-9CB9-ED1DD14F5EF8}" srcOrd="5" destOrd="0" presId="urn:microsoft.com/office/officeart/2005/8/layout/funnel1"/>
    <dgm:cxn modelId="{7164DE64-104E-7744-95A2-63D3D2A1352B}" type="presParOf" srcId="{ED336458-5240-4443-AF25-79F099B3B309}" destId="{60BA479E-04AD-4883-8F6A-B33F9397A42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64EE00-55B0-45FC-AC74-A4805A4EC510}" type="doc">
      <dgm:prSet loTypeId="urn:microsoft.com/office/officeart/2005/8/layout/process2" loCatId="process" qsTypeId="urn:microsoft.com/office/officeart/2005/8/quickstyle/simple1" qsCatId="simple" csTypeId="urn:microsoft.com/office/officeart/2005/8/colors/accent1_3" csCatId="accent1" phldr="1"/>
      <dgm:spPr/>
    </dgm:pt>
    <dgm:pt modelId="{08B63BA2-A139-463F-9070-23FDED1B013A}">
      <dgm:prSet phldrT="[Texto]" custT="1"/>
      <dgm:spPr/>
      <dgm:t>
        <a:bodyPr/>
        <a:lstStyle/>
        <a:p>
          <a:r>
            <a:rPr lang="es-MX" sz="2800" dirty="0"/>
            <a:t>Macro nivel</a:t>
          </a:r>
        </a:p>
        <a:p>
          <a:r>
            <a:rPr lang="es-MX" sz="2000" i="1" dirty="0"/>
            <a:t>(movimiento social profesional)</a:t>
          </a:r>
          <a:endParaRPr lang="es-ES" sz="2000" i="1" dirty="0"/>
        </a:p>
      </dgm:t>
    </dgm:pt>
    <dgm:pt modelId="{EA30DAD8-0D8C-4475-AD72-CF45FC128586}" type="parTrans" cxnId="{2AA5A303-8269-4470-AA13-52B850F8A69C}">
      <dgm:prSet/>
      <dgm:spPr/>
      <dgm:t>
        <a:bodyPr/>
        <a:lstStyle/>
        <a:p>
          <a:endParaRPr lang="es-ES"/>
        </a:p>
      </dgm:t>
    </dgm:pt>
    <dgm:pt modelId="{C52B3E45-80C4-4794-96CF-E959AA8C66EA}" type="sibTrans" cxnId="{2AA5A303-8269-4470-AA13-52B850F8A69C}">
      <dgm:prSet/>
      <dgm:spPr/>
      <dgm:t>
        <a:bodyPr/>
        <a:lstStyle/>
        <a:p>
          <a:endParaRPr lang="es-ES"/>
        </a:p>
      </dgm:t>
    </dgm:pt>
    <dgm:pt modelId="{F2B401B4-4432-4638-ADE8-9F9F9EF2D5DF}">
      <dgm:prSet phldrT="[Texto]" custT="1"/>
      <dgm:spPr/>
      <dgm:t>
        <a:bodyPr/>
        <a:lstStyle/>
        <a:p>
          <a:r>
            <a:rPr lang="es-MX" sz="2800" dirty="0"/>
            <a:t>Meso nivel</a:t>
          </a:r>
        </a:p>
        <a:p>
          <a:r>
            <a:rPr lang="es-MX" sz="2000" i="1" dirty="0"/>
            <a:t>(interacciones sociales y relaciones)</a:t>
          </a:r>
          <a:endParaRPr lang="es-ES" sz="2000" i="1" dirty="0"/>
        </a:p>
      </dgm:t>
    </dgm:pt>
    <dgm:pt modelId="{C1949D0C-CE76-4B60-8BEA-D518985A4011}" type="parTrans" cxnId="{9261E5F4-95BD-40EB-BE45-122A348BBBFA}">
      <dgm:prSet/>
      <dgm:spPr/>
      <dgm:t>
        <a:bodyPr/>
        <a:lstStyle/>
        <a:p>
          <a:endParaRPr lang="es-ES"/>
        </a:p>
      </dgm:t>
    </dgm:pt>
    <dgm:pt modelId="{FD11863E-18FE-4869-A769-F9A2E7964E06}" type="sibTrans" cxnId="{9261E5F4-95BD-40EB-BE45-122A348BBBFA}">
      <dgm:prSet/>
      <dgm:spPr/>
      <dgm:t>
        <a:bodyPr/>
        <a:lstStyle/>
        <a:p>
          <a:endParaRPr lang="es-ES"/>
        </a:p>
      </dgm:t>
    </dgm:pt>
    <dgm:pt modelId="{B867AB84-E7D4-4FEB-A7AE-3A6E39732EE8}">
      <dgm:prSet phldrT="[Texto]" custT="1"/>
      <dgm:spPr/>
      <dgm:t>
        <a:bodyPr/>
        <a:lstStyle/>
        <a:p>
          <a:r>
            <a:rPr lang="es-MX" sz="2800" dirty="0"/>
            <a:t>Micro nivel              </a:t>
          </a:r>
          <a:r>
            <a:rPr lang="es-MX" sz="2000" i="1" dirty="0"/>
            <a:t>(individuo y ambiente)</a:t>
          </a:r>
          <a:endParaRPr lang="es-ES" sz="2800" i="1" dirty="0"/>
        </a:p>
      </dgm:t>
    </dgm:pt>
    <dgm:pt modelId="{D97AD43C-8375-47C8-A793-0B2CEF7C7439}" type="parTrans" cxnId="{17E67698-DBE2-42BA-B348-7442A1DAEBEE}">
      <dgm:prSet/>
      <dgm:spPr/>
      <dgm:t>
        <a:bodyPr/>
        <a:lstStyle/>
        <a:p>
          <a:endParaRPr lang="es-ES"/>
        </a:p>
      </dgm:t>
    </dgm:pt>
    <dgm:pt modelId="{CC80C0B9-CFE5-4E17-97F4-781097EA8875}" type="sibTrans" cxnId="{17E67698-DBE2-42BA-B348-7442A1DAEBEE}">
      <dgm:prSet/>
      <dgm:spPr/>
      <dgm:t>
        <a:bodyPr/>
        <a:lstStyle/>
        <a:p>
          <a:endParaRPr lang="es-ES"/>
        </a:p>
      </dgm:t>
    </dgm:pt>
    <dgm:pt modelId="{8FCAEF3A-1BD0-489F-A59B-06CD13F7C8B6}" type="pres">
      <dgm:prSet presAssocID="{AE64EE00-55B0-45FC-AC74-A4805A4EC510}" presName="linearFlow" presStyleCnt="0">
        <dgm:presLayoutVars>
          <dgm:resizeHandles val="exact"/>
        </dgm:presLayoutVars>
      </dgm:prSet>
      <dgm:spPr/>
    </dgm:pt>
    <dgm:pt modelId="{68760496-ED27-40E3-ADE0-FB8E6F5216AE}" type="pres">
      <dgm:prSet presAssocID="{08B63BA2-A139-463F-9070-23FDED1B013A}" presName="node" presStyleLbl="node1" presStyleIdx="0" presStyleCnt="3">
        <dgm:presLayoutVars>
          <dgm:bulletEnabled val="1"/>
        </dgm:presLayoutVars>
      </dgm:prSet>
      <dgm:spPr/>
    </dgm:pt>
    <dgm:pt modelId="{B02E1695-ED58-4CFC-A349-C648F6C51BDE}" type="pres">
      <dgm:prSet presAssocID="{C52B3E45-80C4-4794-96CF-E959AA8C66EA}" presName="sibTrans" presStyleLbl="sibTrans2D1" presStyleIdx="0" presStyleCnt="2" custAng="5400000" custLinFactNeighborX="-8714" custLinFactNeighborY="-2982"/>
      <dgm:spPr>
        <a:prstGeom prst="upDownArrow">
          <a:avLst/>
        </a:prstGeom>
      </dgm:spPr>
    </dgm:pt>
    <dgm:pt modelId="{92808C70-0FF4-4953-BBFD-84FD20B5DF54}" type="pres">
      <dgm:prSet presAssocID="{C52B3E45-80C4-4794-96CF-E959AA8C66EA}" presName="connectorText" presStyleLbl="sibTrans2D1" presStyleIdx="0" presStyleCnt="2"/>
      <dgm:spPr/>
    </dgm:pt>
    <dgm:pt modelId="{F525F641-99E3-4B48-86C5-186E840C9F06}" type="pres">
      <dgm:prSet presAssocID="{F2B401B4-4432-4638-ADE8-9F9F9EF2D5DF}" presName="node" presStyleLbl="node1" presStyleIdx="1" presStyleCnt="3">
        <dgm:presLayoutVars>
          <dgm:bulletEnabled val="1"/>
        </dgm:presLayoutVars>
      </dgm:prSet>
      <dgm:spPr/>
    </dgm:pt>
    <dgm:pt modelId="{0284B667-F9CA-4851-A86A-C2B83B5953B0}" type="pres">
      <dgm:prSet presAssocID="{FD11863E-18FE-4869-A769-F9A2E7964E06}" presName="sibTrans" presStyleLbl="sibTrans2D1" presStyleIdx="1" presStyleCnt="2" custAng="5400000"/>
      <dgm:spPr>
        <a:prstGeom prst="upDownArrow">
          <a:avLst/>
        </a:prstGeom>
      </dgm:spPr>
    </dgm:pt>
    <dgm:pt modelId="{07E9B0C4-C6FE-4BD3-A797-170987597C41}" type="pres">
      <dgm:prSet presAssocID="{FD11863E-18FE-4869-A769-F9A2E7964E06}" presName="connectorText" presStyleLbl="sibTrans2D1" presStyleIdx="1" presStyleCnt="2"/>
      <dgm:spPr/>
    </dgm:pt>
    <dgm:pt modelId="{17733A85-9F1F-49D7-94FC-A186B91D706D}" type="pres">
      <dgm:prSet presAssocID="{B867AB84-E7D4-4FEB-A7AE-3A6E39732EE8}" presName="node" presStyleLbl="node1" presStyleIdx="2" presStyleCnt="3">
        <dgm:presLayoutVars>
          <dgm:bulletEnabled val="1"/>
        </dgm:presLayoutVars>
      </dgm:prSet>
      <dgm:spPr/>
    </dgm:pt>
  </dgm:ptLst>
  <dgm:cxnLst>
    <dgm:cxn modelId="{17E67698-DBE2-42BA-B348-7442A1DAEBEE}" srcId="{AE64EE00-55B0-45FC-AC74-A4805A4EC510}" destId="{B867AB84-E7D4-4FEB-A7AE-3A6E39732EE8}" srcOrd="2" destOrd="0" parTransId="{D97AD43C-8375-47C8-A793-0B2CEF7C7439}" sibTransId="{CC80C0B9-CFE5-4E17-97F4-781097EA8875}"/>
    <dgm:cxn modelId="{2AA5A303-8269-4470-AA13-52B850F8A69C}" srcId="{AE64EE00-55B0-45FC-AC74-A4805A4EC510}" destId="{08B63BA2-A139-463F-9070-23FDED1B013A}" srcOrd="0" destOrd="0" parTransId="{EA30DAD8-0D8C-4475-AD72-CF45FC128586}" sibTransId="{C52B3E45-80C4-4794-96CF-E959AA8C66EA}"/>
    <dgm:cxn modelId="{9261E5F4-95BD-40EB-BE45-122A348BBBFA}" srcId="{AE64EE00-55B0-45FC-AC74-A4805A4EC510}" destId="{F2B401B4-4432-4638-ADE8-9F9F9EF2D5DF}" srcOrd="1" destOrd="0" parTransId="{C1949D0C-CE76-4B60-8BEA-D518985A4011}" sibTransId="{FD11863E-18FE-4869-A769-F9A2E7964E06}"/>
    <dgm:cxn modelId="{DD073F32-609F-1342-BB10-8CB68EB6391B}" type="presOf" srcId="{08B63BA2-A139-463F-9070-23FDED1B013A}" destId="{68760496-ED27-40E3-ADE0-FB8E6F5216AE}" srcOrd="0" destOrd="0" presId="urn:microsoft.com/office/officeart/2005/8/layout/process2"/>
    <dgm:cxn modelId="{1435FEA6-1A42-654D-8CC6-739434F6F405}" type="presOf" srcId="{FD11863E-18FE-4869-A769-F9A2E7964E06}" destId="{0284B667-F9CA-4851-A86A-C2B83B5953B0}" srcOrd="0" destOrd="0" presId="urn:microsoft.com/office/officeart/2005/8/layout/process2"/>
    <dgm:cxn modelId="{F9F09427-CC4C-FD40-A309-B663CBC2F69C}" type="presOf" srcId="{FD11863E-18FE-4869-A769-F9A2E7964E06}" destId="{07E9B0C4-C6FE-4BD3-A797-170987597C41}" srcOrd="1" destOrd="0" presId="urn:microsoft.com/office/officeart/2005/8/layout/process2"/>
    <dgm:cxn modelId="{F7D5095C-04D5-2147-A18E-DA2805A51B23}" type="presOf" srcId="{B867AB84-E7D4-4FEB-A7AE-3A6E39732EE8}" destId="{17733A85-9F1F-49D7-94FC-A186B91D706D}" srcOrd="0" destOrd="0" presId="urn:microsoft.com/office/officeart/2005/8/layout/process2"/>
    <dgm:cxn modelId="{485FAA2E-09D6-3A41-98ED-38937903858A}" type="presOf" srcId="{C52B3E45-80C4-4794-96CF-E959AA8C66EA}" destId="{92808C70-0FF4-4953-BBFD-84FD20B5DF54}" srcOrd="1" destOrd="0" presId="urn:microsoft.com/office/officeart/2005/8/layout/process2"/>
    <dgm:cxn modelId="{36C2ABC6-A975-6743-A49E-A3BA043A7AD9}" type="presOf" srcId="{F2B401B4-4432-4638-ADE8-9F9F9EF2D5DF}" destId="{F525F641-99E3-4B48-86C5-186E840C9F06}" srcOrd="0" destOrd="0" presId="urn:microsoft.com/office/officeart/2005/8/layout/process2"/>
    <dgm:cxn modelId="{954A77C7-7CD1-A545-B582-4D5B7DDE3D27}" type="presOf" srcId="{AE64EE00-55B0-45FC-AC74-A4805A4EC510}" destId="{8FCAEF3A-1BD0-489F-A59B-06CD13F7C8B6}" srcOrd="0" destOrd="0" presId="urn:microsoft.com/office/officeart/2005/8/layout/process2"/>
    <dgm:cxn modelId="{8F797523-4C1F-E44B-86B1-7714B61D6005}" type="presOf" srcId="{C52B3E45-80C4-4794-96CF-E959AA8C66EA}" destId="{B02E1695-ED58-4CFC-A349-C648F6C51BDE}" srcOrd="0" destOrd="0" presId="urn:microsoft.com/office/officeart/2005/8/layout/process2"/>
    <dgm:cxn modelId="{EFCBF009-C490-2F41-9662-4C1AA67A72A5}" type="presParOf" srcId="{8FCAEF3A-1BD0-489F-A59B-06CD13F7C8B6}" destId="{68760496-ED27-40E3-ADE0-FB8E6F5216AE}" srcOrd="0" destOrd="0" presId="urn:microsoft.com/office/officeart/2005/8/layout/process2"/>
    <dgm:cxn modelId="{D86D6194-FAC7-0C4A-BEFF-E5CB316BF01B}" type="presParOf" srcId="{8FCAEF3A-1BD0-489F-A59B-06CD13F7C8B6}" destId="{B02E1695-ED58-4CFC-A349-C648F6C51BDE}" srcOrd="1" destOrd="0" presId="urn:microsoft.com/office/officeart/2005/8/layout/process2"/>
    <dgm:cxn modelId="{195A581E-DE2C-8046-93BD-02154DAD3410}" type="presParOf" srcId="{B02E1695-ED58-4CFC-A349-C648F6C51BDE}" destId="{92808C70-0FF4-4953-BBFD-84FD20B5DF54}" srcOrd="0" destOrd="0" presId="urn:microsoft.com/office/officeart/2005/8/layout/process2"/>
    <dgm:cxn modelId="{B7B3ABC2-A878-524F-8266-3759BD40814D}" type="presParOf" srcId="{8FCAEF3A-1BD0-489F-A59B-06CD13F7C8B6}" destId="{F525F641-99E3-4B48-86C5-186E840C9F06}" srcOrd="2" destOrd="0" presId="urn:microsoft.com/office/officeart/2005/8/layout/process2"/>
    <dgm:cxn modelId="{E66A8C37-6075-5A4E-9F7F-D85D4CDADD5F}" type="presParOf" srcId="{8FCAEF3A-1BD0-489F-A59B-06CD13F7C8B6}" destId="{0284B667-F9CA-4851-A86A-C2B83B5953B0}" srcOrd="3" destOrd="0" presId="urn:microsoft.com/office/officeart/2005/8/layout/process2"/>
    <dgm:cxn modelId="{70755F37-E49F-784E-A5AC-7927464982E0}" type="presParOf" srcId="{0284B667-F9CA-4851-A86A-C2B83B5953B0}" destId="{07E9B0C4-C6FE-4BD3-A797-170987597C41}" srcOrd="0" destOrd="0" presId="urn:microsoft.com/office/officeart/2005/8/layout/process2"/>
    <dgm:cxn modelId="{10569682-E82F-D14D-9C7D-8F86C9C54D89}" type="presParOf" srcId="{8FCAEF3A-1BD0-489F-A59B-06CD13F7C8B6}" destId="{17733A85-9F1F-49D7-94FC-A186B91D706D}"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8BB588-FD58-2B4E-8D49-630170726D36}" type="doc">
      <dgm:prSet loTypeId="urn:microsoft.com/office/officeart/2005/8/layout/radial3" loCatId="" qsTypeId="urn:microsoft.com/office/officeart/2005/8/quickstyle/3D3" qsCatId="3D" csTypeId="urn:microsoft.com/office/officeart/2005/8/colors/accent1_5" csCatId="accent1" phldr="1"/>
      <dgm:spPr/>
      <dgm:t>
        <a:bodyPr/>
        <a:lstStyle/>
        <a:p>
          <a:endParaRPr lang="en-US"/>
        </a:p>
      </dgm:t>
    </dgm:pt>
    <dgm:pt modelId="{5187083A-C422-A747-B34E-3FDB513A402E}">
      <dgm:prSet phldrT="[Text]" custT="1"/>
      <dgm:spPr/>
      <dgm:t>
        <a:bodyPr/>
        <a:lstStyle/>
        <a:p>
          <a:r>
            <a:rPr lang="en-US" sz="2000" b="1" dirty="0" err="1">
              <a:solidFill>
                <a:srgbClr val="002060"/>
              </a:solidFill>
            </a:rPr>
            <a:t>Profesionalismo</a:t>
          </a:r>
          <a:r>
            <a:rPr lang="en-US" sz="2000" b="1" dirty="0">
              <a:solidFill>
                <a:srgbClr val="002060"/>
              </a:solidFill>
            </a:rPr>
            <a:t>: </a:t>
          </a:r>
          <a:r>
            <a:rPr lang="es-ES" sz="2000" b="1" dirty="0">
              <a:solidFill>
                <a:srgbClr val="002060"/>
              </a:solidFill>
            </a:rPr>
            <a:t>Ética e Identidad Profesional</a:t>
          </a:r>
          <a:endParaRPr lang="en-US" sz="2000" b="1" dirty="0">
            <a:solidFill>
              <a:srgbClr val="002060"/>
            </a:solidFill>
          </a:endParaRPr>
        </a:p>
      </dgm:t>
    </dgm:pt>
    <dgm:pt modelId="{FD633CD0-480D-924E-8BC8-D1A1916BD9BB}" type="parTrans" cxnId="{3D17E944-F19A-B847-83E6-938A9DDBB2BB}">
      <dgm:prSet/>
      <dgm:spPr/>
      <dgm:t>
        <a:bodyPr/>
        <a:lstStyle/>
        <a:p>
          <a:endParaRPr lang="en-US" sz="1800" b="1"/>
        </a:p>
      </dgm:t>
    </dgm:pt>
    <dgm:pt modelId="{49F94A8D-29BB-6348-84B7-909E176AAE0E}" type="sibTrans" cxnId="{3D17E944-F19A-B847-83E6-938A9DDBB2BB}">
      <dgm:prSet/>
      <dgm:spPr/>
      <dgm:t>
        <a:bodyPr/>
        <a:lstStyle/>
        <a:p>
          <a:endParaRPr lang="en-US" sz="1800" b="1"/>
        </a:p>
      </dgm:t>
    </dgm:pt>
    <dgm:pt modelId="{EFCCB551-847D-8744-A89C-C2A32ECEFEB5}">
      <dgm:prSet phldrT="[Text]" custT="1"/>
      <dgm:spPr/>
      <dgm:t>
        <a:bodyPr/>
        <a:lstStyle/>
        <a:p>
          <a:r>
            <a:rPr lang="en-US" sz="1400" b="1" dirty="0" err="1"/>
            <a:t>Pregrado</a:t>
          </a:r>
          <a:endParaRPr lang="en-US" sz="1400" b="1" dirty="0"/>
        </a:p>
      </dgm:t>
    </dgm:pt>
    <dgm:pt modelId="{9C7F8CBE-5C4E-3C49-883D-5348993FF5A6}" type="parTrans" cxnId="{8554EE32-4967-B845-98ED-0CC0D19819AF}">
      <dgm:prSet/>
      <dgm:spPr/>
      <dgm:t>
        <a:bodyPr/>
        <a:lstStyle/>
        <a:p>
          <a:endParaRPr lang="en-US" sz="1800" b="1"/>
        </a:p>
      </dgm:t>
    </dgm:pt>
    <dgm:pt modelId="{D9E310A1-079E-E349-B928-127602451643}" type="sibTrans" cxnId="{8554EE32-4967-B845-98ED-0CC0D19819AF}">
      <dgm:prSet/>
      <dgm:spPr/>
      <dgm:t>
        <a:bodyPr/>
        <a:lstStyle/>
        <a:p>
          <a:endParaRPr lang="en-US" sz="1800" b="1"/>
        </a:p>
      </dgm:t>
    </dgm:pt>
    <dgm:pt modelId="{4C06057D-F2A7-CF4C-A038-9F9A1D384E5A}">
      <dgm:prSet phldrT="[Text]" custT="1"/>
      <dgm:spPr/>
      <dgm:t>
        <a:bodyPr/>
        <a:lstStyle/>
        <a:p>
          <a:r>
            <a:rPr lang="en-US" sz="1400" b="1" dirty="0" err="1"/>
            <a:t>Posgrado</a:t>
          </a:r>
          <a:endParaRPr lang="en-US" sz="1400" b="1" dirty="0"/>
        </a:p>
      </dgm:t>
    </dgm:pt>
    <dgm:pt modelId="{D97E09C1-F1CC-024B-A9B5-5F995569A9D9}" type="parTrans" cxnId="{4F6EB6DD-4364-334C-8674-0C6030E3DF5F}">
      <dgm:prSet/>
      <dgm:spPr/>
      <dgm:t>
        <a:bodyPr/>
        <a:lstStyle/>
        <a:p>
          <a:endParaRPr lang="en-US" sz="1800" b="1"/>
        </a:p>
      </dgm:t>
    </dgm:pt>
    <dgm:pt modelId="{EF6A0E74-7A6B-8D47-8020-06BF4C863DCF}" type="sibTrans" cxnId="{4F6EB6DD-4364-334C-8674-0C6030E3DF5F}">
      <dgm:prSet/>
      <dgm:spPr/>
      <dgm:t>
        <a:bodyPr/>
        <a:lstStyle/>
        <a:p>
          <a:endParaRPr lang="en-US" sz="1800" b="1"/>
        </a:p>
      </dgm:t>
    </dgm:pt>
    <dgm:pt modelId="{DE2D2982-FF13-D746-9448-BDFE4454E214}">
      <dgm:prSet phldrT="[Text]" custT="1"/>
      <dgm:spPr/>
      <dgm:t>
        <a:bodyPr/>
        <a:lstStyle/>
        <a:p>
          <a:r>
            <a:rPr lang="en-US" sz="1400" b="1" dirty="0" err="1"/>
            <a:t>Capacitación</a:t>
          </a:r>
          <a:r>
            <a:rPr lang="en-US" sz="1400" b="1" dirty="0"/>
            <a:t> </a:t>
          </a:r>
          <a:r>
            <a:rPr lang="en-US" sz="1400" b="1" dirty="0" err="1"/>
            <a:t>Docente</a:t>
          </a:r>
          <a:endParaRPr lang="en-US" sz="1400" b="1" dirty="0"/>
        </a:p>
      </dgm:t>
    </dgm:pt>
    <dgm:pt modelId="{B6A249AD-7442-8A46-A8C4-5CB83C55059F}" type="parTrans" cxnId="{CF308A31-F580-174C-8C52-BE05F04445CB}">
      <dgm:prSet/>
      <dgm:spPr/>
      <dgm:t>
        <a:bodyPr/>
        <a:lstStyle/>
        <a:p>
          <a:endParaRPr lang="en-US" sz="1800" b="1"/>
        </a:p>
      </dgm:t>
    </dgm:pt>
    <dgm:pt modelId="{A6327A33-7FCC-CA4F-AA6B-7CE2BCCC33D9}" type="sibTrans" cxnId="{CF308A31-F580-174C-8C52-BE05F04445CB}">
      <dgm:prSet/>
      <dgm:spPr/>
      <dgm:t>
        <a:bodyPr/>
        <a:lstStyle/>
        <a:p>
          <a:endParaRPr lang="en-US" sz="1800" b="1"/>
        </a:p>
      </dgm:t>
    </dgm:pt>
    <dgm:pt modelId="{3DCE9D68-9907-2343-ADEF-9928B4AEC5D4}">
      <dgm:prSet phldrT="[Text]" custT="1"/>
      <dgm:spPr/>
      <dgm:t>
        <a:bodyPr/>
        <a:lstStyle/>
        <a:p>
          <a:r>
            <a:rPr lang="en-US" sz="1400" b="1" dirty="0" err="1"/>
            <a:t>Educación</a:t>
          </a:r>
          <a:r>
            <a:rPr lang="en-US" sz="1400" b="1" dirty="0"/>
            <a:t> Continua</a:t>
          </a:r>
        </a:p>
      </dgm:t>
    </dgm:pt>
    <dgm:pt modelId="{469C31B2-63C4-A24C-B8BF-CE059D2E08CB}" type="parTrans" cxnId="{D3E9A700-1580-8846-AB80-7AF5F8E56385}">
      <dgm:prSet/>
      <dgm:spPr/>
      <dgm:t>
        <a:bodyPr/>
        <a:lstStyle/>
        <a:p>
          <a:endParaRPr lang="en-US" sz="1800" b="1"/>
        </a:p>
      </dgm:t>
    </dgm:pt>
    <dgm:pt modelId="{B0D012AA-C71D-3F45-9B9E-8686DBF3CA42}" type="sibTrans" cxnId="{D3E9A700-1580-8846-AB80-7AF5F8E56385}">
      <dgm:prSet/>
      <dgm:spPr/>
      <dgm:t>
        <a:bodyPr/>
        <a:lstStyle/>
        <a:p>
          <a:endParaRPr lang="en-US" sz="1800" b="1"/>
        </a:p>
      </dgm:t>
    </dgm:pt>
    <dgm:pt modelId="{56F39651-F73A-C34F-8F5E-88A3EF96C063}" type="pres">
      <dgm:prSet presAssocID="{418BB588-FD58-2B4E-8D49-630170726D36}" presName="composite" presStyleCnt="0">
        <dgm:presLayoutVars>
          <dgm:chMax val="1"/>
          <dgm:dir/>
          <dgm:resizeHandles val="exact"/>
        </dgm:presLayoutVars>
      </dgm:prSet>
      <dgm:spPr/>
    </dgm:pt>
    <dgm:pt modelId="{4060F0D6-1277-684E-B2C1-5EECB7850DCD}" type="pres">
      <dgm:prSet presAssocID="{418BB588-FD58-2B4E-8D49-630170726D36}" presName="radial" presStyleCnt="0">
        <dgm:presLayoutVars>
          <dgm:animLvl val="ctr"/>
        </dgm:presLayoutVars>
      </dgm:prSet>
      <dgm:spPr/>
    </dgm:pt>
    <dgm:pt modelId="{543E6E78-3F31-BE4B-BF67-50DBE877C751}" type="pres">
      <dgm:prSet presAssocID="{5187083A-C422-A747-B34E-3FDB513A402E}" presName="centerShape" presStyleLbl="vennNode1" presStyleIdx="0" presStyleCnt="5"/>
      <dgm:spPr/>
    </dgm:pt>
    <dgm:pt modelId="{36E61CA8-126A-8A4E-9256-464CBA84CDAC}" type="pres">
      <dgm:prSet presAssocID="{EFCCB551-847D-8744-A89C-C2A32ECEFEB5}" presName="node" presStyleLbl="vennNode1" presStyleIdx="1" presStyleCnt="5">
        <dgm:presLayoutVars>
          <dgm:bulletEnabled val="1"/>
        </dgm:presLayoutVars>
      </dgm:prSet>
      <dgm:spPr/>
    </dgm:pt>
    <dgm:pt modelId="{B06EBC63-34D1-E54A-A897-71221D1B574D}" type="pres">
      <dgm:prSet presAssocID="{4C06057D-F2A7-CF4C-A038-9F9A1D384E5A}" presName="node" presStyleLbl="vennNode1" presStyleIdx="2" presStyleCnt="5">
        <dgm:presLayoutVars>
          <dgm:bulletEnabled val="1"/>
        </dgm:presLayoutVars>
      </dgm:prSet>
      <dgm:spPr/>
    </dgm:pt>
    <dgm:pt modelId="{1FF960C3-09D8-8242-8B6D-2F7FC85D2ED9}" type="pres">
      <dgm:prSet presAssocID="{DE2D2982-FF13-D746-9448-BDFE4454E214}" presName="node" presStyleLbl="vennNode1" presStyleIdx="3" presStyleCnt="5">
        <dgm:presLayoutVars>
          <dgm:bulletEnabled val="1"/>
        </dgm:presLayoutVars>
      </dgm:prSet>
      <dgm:spPr/>
    </dgm:pt>
    <dgm:pt modelId="{0F9BA4D2-33C7-CE42-BEAF-105B0A25E71C}" type="pres">
      <dgm:prSet presAssocID="{3DCE9D68-9907-2343-ADEF-9928B4AEC5D4}" presName="node" presStyleLbl="vennNode1" presStyleIdx="4" presStyleCnt="5">
        <dgm:presLayoutVars>
          <dgm:bulletEnabled val="1"/>
        </dgm:presLayoutVars>
      </dgm:prSet>
      <dgm:spPr/>
    </dgm:pt>
  </dgm:ptLst>
  <dgm:cxnLst>
    <dgm:cxn modelId="{91B74B17-DD45-3D44-BEB6-F47830B35094}" type="presOf" srcId="{DE2D2982-FF13-D746-9448-BDFE4454E214}" destId="{1FF960C3-09D8-8242-8B6D-2F7FC85D2ED9}" srcOrd="0" destOrd="0" presId="urn:microsoft.com/office/officeart/2005/8/layout/radial3"/>
    <dgm:cxn modelId="{8554EE32-4967-B845-98ED-0CC0D19819AF}" srcId="{5187083A-C422-A747-B34E-3FDB513A402E}" destId="{EFCCB551-847D-8744-A89C-C2A32ECEFEB5}" srcOrd="0" destOrd="0" parTransId="{9C7F8CBE-5C4E-3C49-883D-5348993FF5A6}" sibTransId="{D9E310A1-079E-E349-B928-127602451643}"/>
    <dgm:cxn modelId="{4F6EB6DD-4364-334C-8674-0C6030E3DF5F}" srcId="{5187083A-C422-A747-B34E-3FDB513A402E}" destId="{4C06057D-F2A7-CF4C-A038-9F9A1D384E5A}" srcOrd="1" destOrd="0" parTransId="{D97E09C1-F1CC-024B-A9B5-5F995569A9D9}" sibTransId="{EF6A0E74-7A6B-8D47-8020-06BF4C863DCF}"/>
    <dgm:cxn modelId="{F3E034DB-19CE-8840-A1FF-AFA661855AA8}" type="presOf" srcId="{3DCE9D68-9907-2343-ADEF-9928B4AEC5D4}" destId="{0F9BA4D2-33C7-CE42-BEAF-105B0A25E71C}" srcOrd="0" destOrd="0" presId="urn:microsoft.com/office/officeart/2005/8/layout/radial3"/>
    <dgm:cxn modelId="{240A053A-16B7-A549-B7F1-851DDDB14596}" type="presOf" srcId="{418BB588-FD58-2B4E-8D49-630170726D36}" destId="{56F39651-F73A-C34F-8F5E-88A3EF96C063}" srcOrd="0" destOrd="0" presId="urn:microsoft.com/office/officeart/2005/8/layout/radial3"/>
    <dgm:cxn modelId="{3D17E944-F19A-B847-83E6-938A9DDBB2BB}" srcId="{418BB588-FD58-2B4E-8D49-630170726D36}" destId="{5187083A-C422-A747-B34E-3FDB513A402E}" srcOrd="0" destOrd="0" parTransId="{FD633CD0-480D-924E-8BC8-D1A1916BD9BB}" sibTransId="{49F94A8D-29BB-6348-84B7-909E176AAE0E}"/>
    <dgm:cxn modelId="{7AE521EF-EAC9-3E46-B33E-A1033307A675}" type="presOf" srcId="{EFCCB551-847D-8744-A89C-C2A32ECEFEB5}" destId="{36E61CA8-126A-8A4E-9256-464CBA84CDAC}" srcOrd="0" destOrd="0" presId="urn:microsoft.com/office/officeart/2005/8/layout/radial3"/>
    <dgm:cxn modelId="{D3E9A700-1580-8846-AB80-7AF5F8E56385}" srcId="{5187083A-C422-A747-B34E-3FDB513A402E}" destId="{3DCE9D68-9907-2343-ADEF-9928B4AEC5D4}" srcOrd="3" destOrd="0" parTransId="{469C31B2-63C4-A24C-B8BF-CE059D2E08CB}" sibTransId="{B0D012AA-C71D-3F45-9B9E-8686DBF3CA42}"/>
    <dgm:cxn modelId="{CF308A31-F580-174C-8C52-BE05F04445CB}" srcId="{5187083A-C422-A747-B34E-3FDB513A402E}" destId="{DE2D2982-FF13-D746-9448-BDFE4454E214}" srcOrd="2" destOrd="0" parTransId="{B6A249AD-7442-8A46-A8C4-5CB83C55059F}" sibTransId="{A6327A33-7FCC-CA4F-AA6B-7CE2BCCC33D9}"/>
    <dgm:cxn modelId="{C946D4BE-D487-5C47-86E2-A223EC90E91C}" type="presOf" srcId="{4C06057D-F2A7-CF4C-A038-9F9A1D384E5A}" destId="{B06EBC63-34D1-E54A-A897-71221D1B574D}" srcOrd="0" destOrd="0" presId="urn:microsoft.com/office/officeart/2005/8/layout/radial3"/>
    <dgm:cxn modelId="{3C4039A5-3F2E-F24B-AE40-453CEAA42B82}" type="presOf" srcId="{5187083A-C422-A747-B34E-3FDB513A402E}" destId="{543E6E78-3F31-BE4B-BF67-50DBE877C751}" srcOrd="0" destOrd="0" presId="urn:microsoft.com/office/officeart/2005/8/layout/radial3"/>
    <dgm:cxn modelId="{90F8EEE5-CDCA-B74A-AAE5-6B27087BD864}" type="presParOf" srcId="{56F39651-F73A-C34F-8F5E-88A3EF96C063}" destId="{4060F0D6-1277-684E-B2C1-5EECB7850DCD}" srcOrd="0" destOrd="0" presId="urn:microsoft.com/office/officeart/2005/8/layout/radial3"/>
    <dgm:cxn modelId="{142C1A5C-1394-524A-98CE-7D5D43926568}" type="presParOf" srcId="{4060F0D6-1277-684E-B2C1-5EECB7850DCD}" destId="{543E6E78-3F31-BE4B-BF67-50DBE877C751}" srcOrd="0" destOrd="0" presId="urn:microsoft.com/office/officeart/2005/8/layout/radial3"/>
    <dgm:cxn modelId="{7F1D98B7-285A-954B-BDEF-B3D4A58DB1AF}" type="presParOf" srcId="{4060F0D6-1277-684E-B2C1-5EECB7850DCD}" destId="{36E61CA8-126A-8A4E-9256-464CBA84CDAC}" srcOrd="1" destOrd="0" presId="urn:microsoft.com/office/officeart/2005/8/layout/radial3"/>
    <dgm:cxn modelId="{3307C582-5605-4143-B598-4A3230EB3B0B}" type="presParOf" srcId="{4060F0D6-1277-684E-B2C1-5EECB7850DCD}" destId="{B06EBC63-34D1-E54A-A897-71221D1B574D}" srcOrd="2" destOrd="0" presId="urn:microsoft.com/office/officeart/2005/8/layout/radial3"/>
    <dgm:cxn modelId="{AB0186AB-375B-2E4C-A455-F50082DB6620}" type="presParOf" srcId="{4060F0D6-1277-684E-B2C1-5EECB7850DCD}" destId="{1FF960C3-09D8-8242-8B6D-2F7FC85D2ED9}" srcOrd="3" destOrd="0" presId="urn:microsoft.com/office/officeart/2005/8/layout/radial3"/>
    <dgm:cxn modelId="{5BE265CB-3EF1-AB45-B2DF-01611B796DD8}" type="presParOf" srcId="{4060F0D6-1277-684E-B2C1-5EECB7850DCD}" destId="{0F9BA4D2-33C7-CE42-BEAF-105B0A25E71C}"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E6E78-3F31-BE4B-BF67-50DBE877C751}">
      <dsp:nvSpPr>
        <dsp:cNvPr id="0" name=""/>
        <dsp:cNvSpPr/>
      </dsp:nvSpPr>
      <dsp:spPr>
        <a:xfrm>
          <a:off x="3052579" y="1170682"/>
          <a:ext cx="2916435" cy="2916435"/>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002060"/>
              </a:solidFill>
            </a:rPr>
            <a:t>Profesionalismo</a:t>
          </a:r>
          <a:r>
            <a:rPr lang="en-US" sz="2000" b="1" kern="1200" dirty="0">
              <a:solidFill>
                <a:srgbClr val="002060"/>
              </a:solidFill>
            </a:rPr>
            <a:t>: </a:t>
          </a:r>
          <a:r>
            <a:rPr lang="es-ES" sz="2000" b="1" kern="1200" dirty="0">
              <a:solidFill>
                <a:srgbClr val="002060"/>
              </a:solidFill>
            </a:rPr>
            <a:t>Ética e Identidad Profesional</a:t>
          </a:r>
          <a:endParaRPr lang="en-US" sz="2000" b="1" kern="1200" dirty="0">
            <a:solidFill>
              <a:srgbClr val="002060"/>
            </a:solidFill>
          </a:endParaRPr>
        </a:p>
      </dsp:txBody>
      <dsp:txXfrm>
        <a:off x="3479681" y="1597784"/>
        <a:ext cx="2062231" cy="2062231"/>
      </dsp:txXfrm>
    </dsp:sp>
    <dsp:sp modelId="{36E61CA8-126A-8A4E-9256-464CBA84CDAC}">
      <dsp:nvSpPr>
        <dsp:cNvPr id="0" name=""/>
        <dsp:cNvSpPr/>
      </dsp:nvSpPr>
      <dsp:spPr>
        <a:xfrm>
          <a:off x="3781688" y="520"/>
          <a:ext cx="1458217" cy="1458217"/>
        </a:xfrm>
        <a:prstGeom prst="ellipse">
          <a:avLst/>
        </a:prstGeom>
        <a:solidFill>
          <a:schemeClr val="accent1">
            <a:shade val="80000"/>
            <a:alpha val="50000"/>
            <a:hueOff val="-2"/>
            <a:satOff val="997"/>
            <a:lumOff val="1288"/>
            <a:alphaOff val="7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Pregrado</a:t>
          </a:r>
          <a:endParaRPr lang="en-US" sz="1400" b="1" kern="1200" dirty="0"/>
        </a:p>
      </dsp:txBody>
      <dsp:txXfrm>
        <a:off x="3995239" y="214071"/>
        <a:ext cx="1031115" cy="1031115"/>
      </dsp:txXfrm>
    </dsp:sp>
    <dsp:sp modelId="{B06EBC63-34D1-E54A-A897-71221D1B574D}">
      <dsp:nvSpPr>
        <dsp:cNvPr id="0" name=""/>
        <dsp:cNvSpPr/>
      </dsp:nvSpPr>
      <dsp:spPr>
        <a:xfrm>
          <a:off x="5680958" y="1899791"/>
          <a:ext cx="1458217" cy="1458217"/>
        </a:xfrm>
        <a:prstGeom prst="ellipse">
          <a:avLst/>
        </a:prstGeom>
        <a:solidFill>
          <a:schemeClr val="accent1">
            <a:shade val="80000"/>
            <a:alpha val="50000"/>
            <a:hueOff val="-5"/>
            <a:satOff val="1994"/>
            <a:lumOff val="2577"/>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Posgrado</a:t>
          </a:r>
          <a:endParaRPr lang="en-US" sz="1400" b="1" kern="1200" dirty="0"/>
        </a:p>
      </dsp:txBody>
      <dsp:txXfrm>
        <a:off x="5894509" y="2113342"/>
        <a:ext cx="1031115" cy="1031115"/>
      </dsp:txXfrm>
    </dsp:sp>
    <dsp:sp modelId="{1FF960C3-09D8-8242-8B6D-2F7FC85D2ED9}">
      <dsp:nvSpPr>
        <dsp:cNvPr id="0" name=""/>
        <dsp:cNvSpPr/>
      </dsp:nvSpPr>
      <dsp:spPr>
        <a:xfrm>
          <a:off x="3781688" y="3799061"/>
          <a:ext cx="1458217" cy="1458217"/>
        </a:xfrm>
        <a:prstGeom prst="ellipse">
          <a:avLst/>
        </a:prstGeom>
        <a:solidFill>
          <a:schemeClr val="accent1">
            <a:shade val="80000"/>
            <a:alpha val="50000"/>
            <a:hueOff val="-7"/>
            <a:satOff val="2990"/>
            <a:lumOff val="3865"/>
            <a:alphaOff val="22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Capacitación</a:t>
          </a:r>
          <a:r>
            <a:rPr lang="en-US" sz="1400" b="1" kern="1200" dirty="0"/>
            <a:t> </a:t>
          </a:r>
          <a:r>
            <a:rPr lang="en-US" sz="1400" b="1" kern="1200" dirty="0" err="1"/>
            <a:t>Docente</a:t>
          </a:r>
          <a:endParaRPr lang="en-US" sz="1400" b="1" kern="1200" dirty="0"/>
        </a:p>
      </dsp:txBody>
      <dsp:txXfrm>
        <a:off x="3995239" y="4012612"/>
        <a:ext cx="1031115" cy="1031115"/>
      </dsp:txXfrm>
    </dsp:sp>
    <dsp:sp modelId="{0F9BA4D2-33C7-CE42-BEAF-105B0A25E71C}">
      <dsp:nvSpPr>
        <dsp:cNvPr id="0" name=""/>
        <dsp:cNvSpPr/>
      </dsp:nvSpPr>
      <dsp:spPr>
        <a:xfrm>
          <a:off x="1882418" y="1899791"/>
          <a:ext cx="1458217" cy="1458217"/>
        </a:xfrm>
        <a:prstGeom prst="ellipse">
          <a:avLst/>
        </a:prstGeom>
        <a:solidFill>
          <a:schemeClr val="accent1">
            <a:shade val="80000"/>
            <a:alpha val="50000"/>
            <a:hueOff val="-9"/>
            <a:satOff val="3987"/>
            <a:lumOff val="5154"/>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Educación</a:t>
          </a:r>
          <a:r>
            <a:rPr lang="en-US" sz="1400" b="1" kern="1200" dirty="0"/>
            <a:t> Continua</a:t>
          </a:r>
        </a:p>
      </dsp:txBody>
      <dsp:txXfrm>
        <a:off x="2095969" y="2113342"/>
        <a:ext cx="1031115" cy="10311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E6E78-3F31-BE4B-BF67-50DBE877C751}">
      <dsp:nvSpPr>
        <dsp:cNvPr id="0" name=""/>
        <dsp:cNvSpPr/>
      </dsp:nvSpPr>
      <dsp:spPr>
        <a:xfrm>
          <a:off x="2895975" y="1539374"/>
          <a:ext cx="3229644" cy="3229644"/>
        </a:xfrm>
        <a:prstGeom prst="ellipse">
          <a:avLst/>
        </a:prstGeom>
        <a:solidFill>
          <a:schemeClr val="accent1">
            <a:shade val="80000"/>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err="1"/>
            <a:t>Currículo</a:t>
          </a:r>
          <a:endParaRPr lang="en-US" sz="4400" b="1" kern="1200" dirty="0"/>
        </a:p>
      </dsp:txBody>
      <dsp:txXfrm>
        <a:off x="3368945" y="2012344"/>
        <a:ext cx="2283704" cy="2283704"/>
      </dsp:txXfrm>
    </dsp:sp>
    <dsp:sp modelId="{36E61CA8-126A-8A4E-9256-464CBA84CDAC}">
      <dsp:nvSpPr>
        <dsp:cNvPr id="0" name=""/>
        <dsp:cNvSpPr/>
      </dsp:nvSpPr>
      <dsp:spPr>
        <a:xfrm>
          <a:off x="3703386" y="245599"/>
          <a:ext cx="1614822" cy="1614822"/>
        </a:xfrm>
        <a:prstGeom prst="ellipse">
          <a:avLst/>
        </a:prstGeom>
        <a:solidFill>
          <a:schemeClr val="accent1">
            <a:shade val="80000"/>
            <a:alpha val="50000"/>
            <a:hueOff val="102082"/>
            <a:satOff val="-1464"/>
            <a:lumOff val="853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Formal</a:t>
          </a:r>
        </a:p>
      </dsp:txBody>
      <dsp:txXfrm>
        <a:off x="3939871" y="482084"/>
        <a:ext cx="1141852" cy="1141852"/>
      </dsp:txXfrm>
    </dsp:sp>
    <dsp:sp modelId="{B06EBC63-34D1-E54A-A897-71221D1B574D}">
      <dsp:nvSpPr>
        <dsp:cNvPr id="0" name=""/>
        <dsp:cNvSpPr/>
      </dsp:nvSpPr>
      <dsp:spPr>
        <a:xfrm>
          <a:off x="5523066" y="3397378"/>
          <a:ext cx="1614822" cy="1614822"/>
        </a:xfrm>
        <a:prstGeom prst="ellipse">
          <a:avLst/>
        </a:prstGeom>
        <a:solidFill>
          <a:schemeClr val="accent1">
            <a:shade val="80000"/>
            <a:alpha val="50000"/>
            <a:hueOff val="204164"/>
            <a:satOff val="-2928"/>
            <a:lumOff val="17077"/>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Informal</a:t>
          </a:r>
        </a:p>
      </dsp:txBody>
      <dsp:txXfrm>
        <a:off x="5759551" y="3633863"/>
        <a:ext cx="1141852" cy="1141852"/>
      </dsp:txXfrm>
    </dsp:sp>
    <dsp:sp modelId="{0F9BA4D2-33C7-CE42-BEAF-105B0A25E71C}">
      <dsp:nvSpPr>
        <dsp:cNvPr id="0" name=""/>
        <dsp:cNvSpPr/>
      </dsp:nvSpPr>
      <dsp:spPr>
        <a:xfrm>
          <a:off x="1883706" y="3397378"/>
          <a:ext cx="1614822" cy="1614822"/>
        </a:xfrm>
        <a:prstGeom prst="ellipse">
          <a:avLst/>
        </a:prstGeom>
        <a:solidFill>
          <a:schemeClr val="accent1">
            <a:shade val="80000"/>
            <a:alpha val="50000"/>
            <a:hueOff val="306246"/>
            <a:satOff val="-4392"/>
            <a:lumOff val="2561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Oculto</a:t>
          </a:r>
          <a:endParaRPr lang="en-US" sz="1400" b="1" kern="1200" dirty="0"/>
        </a:p>
      </dsp:txBody>
      <dsp:txXfrm>
        <a:off x="2120191" y="3633863"/>
        <a:ext cx="1141852" cy="11418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32996-5AF4-6847-8172-C6A2909443D4}">
      <dsp:nvSpPr>
        <dsp:cNvPr id="0" name=""/>
        <dsp:cNvSpPr/>
      </dsp:nvSpPr>
      <dsp:spPr>
        <a:xfrm>
          <a:off x="2286000" y="0"/>
          <a:ext cx="1524000" cy="1016000"/>
        </a:xfrm>
        <a:prstGeom prst="trapezoid">
          <a:avLst>
            <a:gd name="adj" fmla="val 7500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Hace</a:t>
          </a:r>
          <a:r>
            <a:rPr lang="en-US" sz="2400" kern="1200" baseline="0" dirty="0"/>
            <a:t> (</a:t>
          </a:r>
          <a:r>
            <a:rPr lang="en-US" sz="2400" kern="1200" dirty="0"/>
            <a:t>Act</a:t>
          </a:r>
          <a:r>
            <a:rPr lang="es-ES" sz="2400" kern="1200" dirty="0" err="1"/>
            <a:t>úa</a:t>
          </a:r>
          <a:r>
            <a:rPr lang="es-ES" sz="2400" kern="1200" dirty="0"/>
            <a:t>)</a:t>
          </a:r>
        </a:p>
      </dsp:txBody>
      <dsp:txXfrm>
        <a:off x="2286000" y="0"/>
        <a:ext cx="1524000" cy="1016000"/>
      </dsp:txXfrm>
    </dsp:sp>
    <dsp:sp modelId="{E6B55268-6A44-B747-B9DF-37869CFB5C0D}">
      <dsp:nvSpPr>
        <dsp:cNvPr id="0" name=""/>
        <dsp:cNvSpPr/>
      </dsp:nvSpPr>
      <dsp:spPr>
        <a:xfrm>
          <a:off x="1524000" y="1015999"/>
          <a:ext cx="3048000" cy="1016000"/>
        </a:xfrm>
        <a:prstGeom prst="trapezoid">
          <a:avLst>
            <a:gd name="adj" fmla="val 75000"/>
          </a:avLst>
        </a:prstGeom>
        <a:gradFill rotWithShape="0">
          <a:gsLst>
            <a:gs pos="0">
              <a:schemeClr val="accent1">
                <a:shade val="80000"/>
                <a:hueOff val="102082"/>
                <a:satOff val="-1464"/>
                <a:lumOff val="8538"/>
                <a:alphaOff val="0"/>
                <a:tint val="100000"/>
                <a:shade val="100000"/>
                <a:satMod val="130000"/>
              </a:schemeClr>
            </a:gs>
            <a:gs pos="100000">
              <a:schemeClr val="accent1">
                <a:shade val="80000"/>
                <a:hueOff val="102082"/>
                <a:satOff val="-1464"/>
                <a:lumOff val="853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Demuestra</a:t>
          </a:r>
          <a:r>
            <a:rPr lang="en-US" sz="2400" kern="1200" dirty="0"/>
            <a:t> </a:t>
          </a:r>
          <a:r>
            <a:rPr lang="en-US" sz="2400" kern="1200" dirty="0" err="1"/>
            <a:t>como</a:t>
          </a:r>
          <a:endParaRPr lang="en-US" sz="2400" kern="1200" dirty="0"/>
        </a:p>
      </dsp:txBody>
      <dsp:txXfrm>
        <a:off x="2057400" y="1015999"/>
        <a:ext cx="1981200" cy="1016000"/>
      </dsp:txXfrm>
    </dsp:sp>
    <dsp:sp modelId="{482E553E-9ACB-5341-872C-E154B4140C15}">
      <dsp:nvSpPr>
        <dsp:cNvPr id="0" name=""/>
        <dsp:cNvSpPr/>
      </dsp:nvSpPr>
      <dsp:spPr>
        <a:xfrm>
          <a:off x="762000" y="2031999"/>
          <a:ext cx="4572000" cy="1016000"/>
        </a:xfrm>
        <a:prstGeom prst="trapezoid">
          <a:avLst>
            <a:gd name="adj" fmla="val 75000"/>
          </a:avLst>
        </a:prstGeom>
        <a:gradFill rotWithShape="0">
          <a:gsLst>
            <a:gs pos="0">
              <a:schemeClr val="accent1">
                <a:shade val="80000"/>
                <a:hueOff val="204164"/>
                <a:satOff val="-2928"/>
                <a:lumOff val="17077"/>
                <a:alphaOff val="0"/>
                <a:tint val="100000"/>
                <a:shade val="100000"/>
                <a:satMod val="130000"/>
              </a:schemeClr>
            </a:gs>
            <a:gs pos="100000">
              <a:schemeClr val="accent1">
                <a:shade val="80000"/>
                <a:hueOff val="204164"/>
                <a:satOff val="-2928"/>
                <a:lumOff val="1707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Conoce</a:t>
          </a:r>
          <a:r>
            <a:rPr lang="en-US" sz="2400" kern="1200" dirty="0"/>
            <a:t> </a:t>
          </a:r>
          <a:r>
            <a:rPr lang="en-US" sz="2400" kern="1200" dirty="0" err="1"/>
            <a:t>como</a:t>
          </a:r>
          <a:endParaRPr lang="en-US" sz="2400" kern="1200" dirty="0"/>
        </a:p>
      </dsp:txBody>
      <dsp:txXfrm>
        <a:off x="1562100" y="2031999"/>
        <a:ext cx="2971800" cy="1016000"/>
      </dsp:txXfrm>
    </dsp:sp>
    <dsp:sp modelId="{26B50DAA-42C9-1C47-8111-91621633F948}">
      <dsp:nvSpPr>
        <dsp:cNvPr id="0" name=""/>
        <dsp:cNvSpPr/>
      </dsp:nvSpPr>
      <dsp:spPr>
        <a:xfrm>
          <a:off x="0" y="3047999"/>
          <a:ext cx="6096000" cy="1016000"/>
        </a:xfrm>
        <a:prstGeom prst="trapezoid">
          <a:avLst>
            <a:gd name="adj" fmla="val 75000"/>
          </a:avLst>
        </a:prstGeom>
        <a:gradFill rotWithShape="0">
          <a:gsLst>
            <a:gs pos="0">
              <a:schemeClr val="accent1">
                <a:shade val="80000"/>
                <a:hueOff val="306246"/>
                <a:satOff val="-4392"/>
                <a:lumOff val="25615"/>
                <a:alphaOff val="0"/>
                <a:tint val="100000"/>
                <a:shade val="100000"/>
                <a:satMod val="130000"/>
              </a:schemeClr>
            </a:gs>
            <a:gs pos="100000">
              <a:schemeClr val="accent1">
                <a:shade val="8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err="1"/>
            <a:t>Conoce</a:t>
          </a:r>
          <a:endParaRPr lang="en-US" sz="2400" kern="1200" dirty="0"/>
        </a:p>
      </dsp:txBody>
      <dsp:txXfrm>
        <a:off x="1066799" y="3047999"/>
        <a:ext cx="3962400" cy="1016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32996-5AF4-6847-8172-C6A2909443D4}">
      <dsp:nvSpPr>
        <dsp:cNvPr id="0" name=""/>
        <dsp:cNvSpPr/>
      </dsp:nvSpPr>
      <dsp:spPr>
        <a:xfrm>
          <a:off x="2438400" y="0"/>
          <a:ext cx="1219200" cy="812799"/>
        </a:xfrm>
        <a:prstGeom prst="trapezoid">
          <a:avLst>
            <a:gd name="adj" fmla="val 75000"/>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Es</a:t>
          </a:r>
          <a:r>
            <a:rPr lang="en-US" sz="2000" kern="1200" dirty="0"/>
            <a:t> (</a:t>
          </a:r>
          <a:r>
            <a:rPr lang="en-US" sz="2000" kern="1200" dirty="0" err="1"/>
            <a:t>identidad</a:t>
          </a:r>
          <a:r>
            <a:rPr lang="en-US" sz="2000" kern="1200" dirty="0"/>
            <a:t>)</a:t>
          </a:r>
          <a:endParaRPr lang="es-ES" sz="2000" kern="1200" dirty="0"/>
        </a:p>
      </dsp:txBody>
      <dsp:txXfrm>
        <a:off x="2438400" y="0"/>
        <a:ext cx="1219200" cy="812799"/>
      </dsp:txXfrm>
    </dsp:sp>
    <dsp:sp modelId="{994DF571-9727-9D4A-970F-68D0F44C2646}">
      <dsp:nvSpPr>
        <dsp:cNvPr id="0" name=""/>
        <dsp:cNvSpPr/>
      </dsp:nvSpPr>
      <dsp:spPr>
        <a:xfrm>
          <a:off x="1828800" y="812799"/>
          <a:ext cx="2438400" cy="812799"/>
        </a:xfrm>
        <a:prstGeom prst="trapezoid">
          <a:avLst>
            <a:gd name="adj" fmla="val 75000"/>
          </a:avLst>
        </a:prstGeom>
        <a:gradFill rotWithShape="0">
          <a:gsLst>
            <a:gs pos="0">
              <a:schemeClr val="accent1">
                <a:shade val="80000"/>
                <a:hueOff val="76561"/>
                <a:satOff val="-1098"/>
                <a:lumOff val="6404"/>
                <a:alphaOff val="0"/>
                <a:tint val="100000"/>
                <a:shade val="100000"/>
                <a:satMod val="130000"/>
              </a:schemeClr>
            </a:gs>
            <a:gs pos="100000">
              <a:schemeClr val="accent1">
                <a:shade val="80000"/>
                <a:hueOff val="76561"/>
                <a:satOff val="-1098"/>
                <a:lumOff val="640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Hace</a:t>
          </a:r>
          <a:r>
            <a:rPr lang="en-US" sz="2000" kern="1200" baseline="0" dirty="0"/>
            <a:t> (</a:t>
          </a:r>
          <a:r>
            <a:rPr lang="en-US" sz="2000" kern="1200" dirty="0"/>
            <a:t>Act</a:t>
          </a:r>
          <a:r>
            <a:rPr lang="es-ES" sz="2000" kern="1200" dirty="0" err="1"/>
            <a:t>úa</a:t>
          </a:r>
          <a:r>
            <a:rPr lang="es-ES" sz="2000" kern="1200" dirty="0"/>
            <a:t>)</a:t>
          </a:r>
        </a:p>
      </dsp:txBody>
      <dsp:txXfrm>
        <a:off x="2255520" y="812799"/>
        <a:ext cx="1584960" cy="812799"/>
      </dsp:txXfrm>
    </dsp:sp>
    <dsp:sp modelId="{E6B55268-6A44-B747-B9DF-37869CFB5C0D}">
      <dsp:nvSpPr>
        <dsp:cNvPr id="0" name=""/>
        <dsp:cNvSpPr/>
      </dsp:nvSpPr>
      <dsp:spPr>
        <a:xfrm>
          <a:off x="1219200" y="1625599"/>
          <a:ext cx="3657600" cy="812799"/>
        </a:xfrm>
        <a:prstGeom prst="trapezoid">
          <a:avLst>
            <a:gd name="adj" fmla="val 75000"/>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Demuestra</a:t>
          </a:r>
          <a:r>
            <a:rPr lang="en-US" sz="2000" kern="1200" dirty="0"/>
            <a:t> </a:t>
          </a:r>
          <a:r>
            <a:rPr lang="en-US" sz="2000" kern="1200" dirty="0" err="1"/>
            <a:t>como</a:t>
          </a:r>
          <a:endParaRPr lang="en-US" sz="2000" kern="1200" dirty="0"/>
        </a:p>
      </dsp:txBody>
      <dsp:txXfrm>
        <a:off x="1859280" y="1625599"/>
        <a:ext cx="2377440" cy="812799"/>
      </dsp:txXfrm>
    </dsp:sp>
    <dsp:sp modelId="{482E553E-9ACB-5341-872C-E154B4140C15}">
      <dsp:nvSpPr>
        <dsp:cNvPr id="0" name=""/>
        <dsp:cNvSpPr/>
      </dsp:nvSpPr>
      <dsp:spPr>
        <a:xfrm>
          <a:off x="609600" y="2438399"/>
          <a:ext cx="4876800" cy="812799"/>
        </a:xfrm>
        <a:prstGeom prst="trapezoid">
          <a:avLst>
            <a:gd name="adj" fmla="val 75000"/>
          </a:avLst>
        </a:prstGeom>
        <a:gradFill rotWithShape="0">
          <a:gsLst>
            <a:gs pos="0">
              <a:schemeClr val="accent1">
                <a:shade val="80000"/>
                <a:hueOff val="229684"/>
                <a:satOff val="-3294"/>
                <a:lumOff val="19211"/>
                <a:alphaOff val="0"/>
                <a:tint val="100000"/>
                <a:shade val="100000"/>
                <a:satMod val="130000"/>
              </a:schemeClr>
            </a:gs>
            <a:gs pos="100000">
              <a:schemeClr val="accent1">
                <a:shade val="80000"/>
                <a:hueOff val="229684"/>
                <a:satOff val="-3294"/>
                <a:lumOff val="192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Conoce</a:t>
          </a:r>
          <a:r>
            <a:rPr lang="en-US" sz="2000" kern="1200" dirty="0"/>
            <a:t> </a:t>
          </a:r>
          <a:r>
            <a:rPr lang="en-US" sz="2000" kern="1200" dirty="0" err="1"/>
            <a:t>como</a:t>
          </a:r>
          <a:endParaRPr lang="en-US" sz="2000" kern="1200" dirty="0"/>
        </a:p>
      </dsp:txBody>
      <dsp:txXfrm>
        <a:off x="1463039" y="2438399"/>
        <a:ext cx="3169920" cy="812799"/>
      </dsp:txXfrm>
    </dsp:sp>
    <dsp:sp modelId="{26B50DAA-42C9-1C47-8111-91621633F948}">
      <dsp:nvSpPr>
        <dsp:cNvPr id="0" name=""/>
        <dsp:cNvSpPr/>
      </dsp:nvSpPr>
      <dsp:spPr>
        <a:xfrm>
          <a:off x="0" y="3251199"/>
          <a:ext cx="6096000" cy="812799"/>
        </a:xfrm>
        <a:prstGeom prst="trapezoid">
          <a:avLst>
            <a:gd name="adj" fmla="val 75000"/>
          </a:avLst>
        </a:prstGeom>
        <a:gradFill rotWithShape="0">
          <a:gsLst>
            <a:gs pos="0">
              <a:schemeClr val="accent1">
                <a:shade val="80000"/>
                <a:hueOff val="306246"/>
                <a:satOff val="-4392"/>
                <a:lumOff val="25615"/>
                <a:alphaOff val="0"/>
                <a:tint val="100000"/>
                <a:shade val="100000"/>
                <a:satMod val="130000"/>
              </a:schemeClr>
            </a:gs>
            <a:gs pos="100000">
              <a:schemeClr val="accent1">
                <a:shade val="8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t>Conoce</a:t>
          </a:r>
          <a:endParaRPr lang="en-US" sz="2000" kern="1200" dirty="0"/>
        </a:p>
      </dsp:txBody>
      <dsp:txXfrm>
        <a:off x="1066799" y="3251199"/>
        <a:ext cx="3962400" cy="8127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4E2C5-D68B-4C5C-828D-1BC37E2CCA32}">
      <dsp:nvSpPr>
        <dsp:cNvPr id="0" name=""/>
        <dsp:cNvSpPr/>
      </dsp:nvSpPr>
      <dsp:spPr>
        <a:xfrm>
          <a:off x="3544" y="867083"/>
          <a:ext cx="1258171" cy="1258171"/>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t>Factores personales</a:t>
          </a:r>
          <a:endParaRPr lang="en-US" sz="1300" kern="1200" dirty="0"/>
        </a:p>
      </dsp:txBody>
      <dsp:txXfrm>
        <a:off x="187799" y="1051338"/>
        <a:ext cx="889661" cy="889661"/>
      </dsp:txXfrm>
    </dsp:sp>
    <dsp:sp modelId="{E57AD260-4A6B-442C-A1A9-AE8463EC39A9}">
      <dsp:nvSpPr>
        <dsp:cNvPr id="0" name=""/>
        <dsp:cNvSpPr/>
      </dsp:nvSpPr>
      <dsp:spPr>
        <a:xfrm>
          <a:off x="267760" y="2227418"/>
          <a:ext cx="729739" cy="729739"/>
        </a:xfrm>
        <a:prstGeom prst="mathPlus">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64487" y="2506470"/>
        <a:ext cx="536285" cy="171635"/>
      </dsp:txXfrm>
    </dsp:sp>
    <dsp:sp modelId="{80515013-8B62-4DCE-95C7-C25DF83D8D72}">
      <dsp:nvSpPr>
        <dsp:cNvPr id="0" name=""/>
        <dsp:cNvSpPr/>
      </dsp:nvSpPr>
      <dsp:spPr>
        <a:xfrm>
          <a:off x="3544" y="3059321"/>
          <a:ext cx="1258171" cy="1258171"/>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t>Factores ambientales</a:t>
          </a:r>
          <a:endParaRPr lang="en-US" sz="1300" kern="1200" dirty="0"/>
        </a:p>
      </dsp:txBody>
      <dsp:txXfrm>
        <a:off x="187799" y="3243576"/>
        <a:ext cx="889661" cy="889661"/>
      </dsp:txXfrm>
    </dsp:sp>
    <dsp:sp modelId="{220ADBFD-C128-4BA8-9C14-40029EA66FF2}">
      <dsp:nvSpPr>
        <dsp:cNvPr id="0" name=""/>
        <dsp:cNvSpPr/>
      </dsp:nvSpPr>
      <dsp:spPr>
        <a:xfrm>
          <a:off x="1450440" y="2358268"/>
          <a:ext cx="400098" cy="46803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450440" y="2451876"/>
        <a:ext cx="280069" cy="280823"/>
      </dsp:txXfrm>
    </dsp:sp>
    <dsp:sp modelId="{11512B8C-2E2D-4D1A-9EA6-A946AC624DB5}">
      <dsp:nvSpPr>
        <dsp:cNvPr id="0" name=""/>
        <dsp:cNvSpPr/>
      </dsp:nvSpPr>
      <dsp:spPr>
        <a:xfrm>
          <a:off x="2016617" y="1334116"/>
          <a:ext cx="2516342" cy="2516342"/>
        </a:xfrm>
        <a:prstGeom prst="ellipse">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Profesionalismo en el ámbito de educación médica </a:t>
          </a:r>
        </a:p>
        <a:p>
          <a:pPr marL="0" lvl="0" indent="0" algn="ctr" defTabSz="889000">
            <a:lnSpc>
              <a:spcPct val="90000"/>
            </a:lnSpc>
            <a:spcBef>
              <a:spcPct val="0"/>
            </a:spcBef>
            <a:spcAft>
              <a:spcPct val="35000"/>
            </a:spcAft>
            <a:buNone/>
          </a:pPr>
          <a:r>
            <a:rPr lang="en-US" sz="1200" kern="1200" dirty="0"/>
            <a:t>(West y </a:t>
          </a:r>
          <a:r>
            <a:rPr lang="en-US" sz="1200" kern="1200" dirty="0" err="1"/>
            <a:t>Shanafelt</a:t>
          </a:r>
          <a:r>
            <a:rPr lang="en-US" sz="1200" kern="1200" dirty="0"/>
            <a:t>, 2007)</a:t>
          </a:r>
          <a:r>
            <a:rPr lang="en-US" sz="2000" kern="1200" dirty="0"/>
            <a:t> </a:t>
          </a:r>
        </a:p>
      </dsp:txBody>
      <dsp:txXfrm>
        <a:off x="2385127" y="1702626"/>
        <a:ext cx="1779322" cy="17793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1F426-1F75-4888-92D8-94569710F4DE}">
      <dsp:nvSpPr>
        <dsp:cNvPr id="0" name=""/>
        <dsp:cNvSpPr/>
      </dsp:nvSpPr>
      <dsp:spPr>
        <a:xfrm>
          <a:off x="1615537" y="685135"/>
          <a:ext cx="3931725" cy="3931725"/>
        </a:xfrm>
        <a:prstGeom prst="blockArc">
          <a:avLst>
            <a:gd name="adj1" fmla="val 9000000"/>
            <a:gd name="adj2" fmla="val 16200000"/>
            <a:gd name="adj3" fmla="val 4636"/>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A1B93D8-8757-4788-8117-377E93EA8F90}">
      <dsp:nvSpPr>
        <dsp:cNvPr id="0" name=""/>
        <dsp:cNvSpPr/>
      </dsp:nvSpPr>
      <dsp:spPr>
        <a:xfrm>
          <a:off x="1615537" y="685135"/>
          <a:ext cx="3931725" cy="3931725"/>
        </a:xfrm>
        <a:prstGeom prst="blockArc">
          <a:avLst>
            <a:gd name="adj1" fmla="val 1800000"/>
            <a:gd name="adj2" fmla="val 9000000"/>
            <a:gd name="adj3" fmla="val 4636"/>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6F2FE70-43C1-4F61-8975-B5909C740128}">
      <dsp:nvSpPr>
        <dsp:cNvPr id="0" name=""/>
        <dsp:cNvSpPr/>
      </dsp:nvSpPr>
      <dsp:spPr>
        <a:xfrm>
          <a:off x="1615537" y="685135"/>
          <a:ext cx="3931725" cy="3931725"/>
        </a:xfrm>
        <a:prstGeom prst="blockArc">
          <a:avLst>
            <a:gd name="adj1" fmla="val 16200000"/>
            <a:gd name="adj2" fmla="val 1800000"/>
            <a:gd name="adj3" fmla="val 4636"/>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ED9AC21-1E6E-4018-9072-8AD4B56E2B73}">
      <dsp:nvSpPr>
        <dsp:cNvPr id="0" name=""/>
        <dsp:cNvSpPr/>
      </dsp:nvSpPr>
      <dsp:spPr>
        <a:xfrm>
          <a:off x="2519325" y="1746904"/>
          <a:ext cx="2124149" cy="1808187"/>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effectLst>
                <a:outerShdw blurRad="38100" dist="38100" dir="2700000" algn="tl">
                  <a:srgbClr val="000000">
                    <a:alpha val="43137"/>
                  </a:srgbClr>
                </a:outerShdw>
              </a:effectLst>
            </a:rPr>
            <a:t>Profesionalismo</a:t>
          </a:r>
          <a:endParaRPr lang="en-US" sz="1600" kern="1200" dirty="0">
            <a:effectLst>
              <a:outerShdw blurRad="38100" dist="38100" dir="2700000" algn="tl">
                <a:srgbClr val="000000">
                  <a:alpha val="43137"/>
                </a:srgbClr>
              </a:outerShdw>
            </a:effectLst>
          </a:endParaRPr>
        </a:p>
      </dsp:txBody>
      <dsp:txXfrm>
        <a:off x="2830399" y="2011707"/>
        <a:ext cx="1502001" cy="1278581"/>
      </dsp:txXfrm>
    </dsp:sp>
    <dsp:sp modelId="{1B52803B-1204-44EE-9369-7F31A9D771F3}">
      <dsp:nvSpPr>
        <dsp:cNvPr id="0" name=""/>
        <dsp:cNvSpPr/>
      </dsp:nvSpPr>
      <dsp:spPr>
        <a:xfrm>
          <a:off x="2755371" y="-95326"/>
          <a:ext cx="1652057" cy="1652057"/>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effectLst>
                <a:outerShdw blurRad="38100" dist="38100" dir="2700000" algn="tl">
                  <a:srgbClr val="000000">
                    <a:alpha val="43137"/>
                  </a:srgbClr>
                </a:outerShdw>
              </a:effectLst>
            </a:rPr>
            <a:t>Institución</a:t>
          </a:r>
          <a:endParaRPr lang="en-US" sz="1600" kern="1200" dirty="0">
            <a:effectLst>
              <a:outerShdw blurRad="38100" dist="38100" dir="2700000" algn="tl">
                <a:srgbClr val="000000">
                  <a:alpha val="43137"/>
                </a:srgbClr>
              </a:outerShdw>
            </a:effectLst>
          </a:endParaRPr>
        </a:p>
      </dsp:txBody>
      <dsp:txXfrm>
        <a:off x="2997309" y="146612"/>
        <a:ext cx="1168181" cy="1168181"/>
      </dsp:txXfrm>
    </dsp:sp>
    <dsp:sp modelId="{55A23CBF-3BCE-4C84-AE46-93E3ED57227B}">
      <dsp:nvSpPr>
        <dsp:cNvPr id="0" name=""/>
        <dsp:cNvSpPr/>
      </dsp:nvSpPr>
      <dsp:spPr>
        <a:xfrm>
          <a:off x="4418396" y="2785118"/>
          <a:ext cx="1652057" cy="1652057"/>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effectLst>
                <a:outerShdw blurRad="38100" dist="38100" dir="2700000" algn="tl">
                  <a:srgbClr val="000000">
                    <a:alpha val="43137"/>
                  </a:srgbClr>
                </a:outerShdw>
              </a:effectLst>
            </a:rPr>
            <a:t>Profesores</a:t>
          </a:r>
          <a:endParaRPr lang="en-US" sz="1600" kern="1200" dirty="0">
            <a:effectLst>
              <a:outerShdw blurRad="38100" dist="38100" dir="2700000" algn="tl">
                <a:srgbClr val="000000">
                  <a:alpha val="43137"/>
                </a:srgbClr>
              </a:outerShdw>
            </a:effectLst>
          </a:endParaRPr>
        </a:p>
      </dsp:txBody>
      <dsp:txXfrm>
        <a:off x="4660334" y="3027056"/>
        <a:ext cx="1168181" cy="1168181"/>
      </dsp:txXfrm>
    </dsp:sp>
    <dsp:sp modelId="{8E4109BE-2D93-436E-AA9B-72BA2D4404ED}">
      <dsp:nvSpPr>
        <dsp:cNvPr id="0" name=""/>
        <dsp:cNvSpPr/>
      </dsp:nvSpPr>
      <dsp:spPr>
        <a:xfrm>
          <a:off x="1092345" y="2785118"/>
          <a:ext cx="1652057" cy="1652057"/>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kern="1200" dirty="0">
              <a:effectLst>
                <a:outerShdw blurRad="38100" dist="38100" dir="2700000" algn="tl">
                  <a:srgbClr val="000000">
                    <a:alpha val="43137"/>
                  </a:srgbClr>
                </a:outerShdw>
              </a:effectLst>
            </a:rPr>
            <a:t>Alumnos</a:t>
          </a:r>
          <a:endParaRPr lang="en-US" sz="1600" kern="1200" dirty="0">
            <a:effectLst>
              <a:outerShdw blurRad="38100" dist="38100" dir="2700000" algn="tl">
                <a:srgbClr val="000000">
                  <a:alpha val="43137"/>
                </a:srgbClr>
              </a:outerShdw>
            </a:effectLst>
          </a:endParaRPr>
        </a:p>
      </dsp:txBody>
      <dsp:txXfrm>
        <a:off x="1334283" y="3027056"/>
        <a:ext cx="1168181" cy="1168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5A90E-1CD5-4127-8E98-52B0440149DC}">
      <dsp:nvSpPr>
        <dsp:cNvPr id="0" name=""/>
        <dsp:cNvSpPr/>
      </dsp:nvSpPr>
      <dsp:spPr>
        <a:xfrm>
          <a:off x="2136612" y="219399"/>
          <a:ext cx="4354233" cy="151216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8639B1-1523-461B-8302-9D891D871453}">
      <dsp:nvSpPr>
        <dsp:cNvPr id="0" name=""/>
        <dsp:cNvSpPr/>
      </dsp:nvSpPr>
      <dsp:spPr>
        <a:xfrm>
          <a:off x="3898558" y="3922185"/>
          <a:ext cx="843843" cy="540060"/>
        </a:xfrm>
        <a:prstGeom prst="downArrow">
          <a:avLst/>
        </a:prstGeom>
        <a:solidFill>
          <a:schemeClr val="accent1">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909538-FC9D-4F29-943B-04A652B49C8D}">
      <dsp:nvSpPr>
        <dsp:cNvPr id="0" name=""/>
        <dsp:cNvSpPr/>
      </dsp:nvSpPr>
      <dsp:spPr>
        <a:xfrm>
          <a:off x="-2180" y="4387987"/>
          <a:ext cx="8645320" cy="1012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MX" sz="2400" b="1" kern="1200" dirty="0"/>
            <a:t>Profesionalismo como un sistema complejo </a:t>
          </a:r>
        </a:p>
        <a:p>
          <a:pPr marL="0" lvl="0" indent="0" algn="ctr" defTabSz="1066800">
            <a:lnSpc>
              <a:spcPct val="90000"/>
            </a:lnSpc>
            <a:spcBef>
              <a:spcPct val="0"/>
            </a:spcBef>
            <a:spcAft>
              <a:spcPct val="35000"/>
            </a:spcAft>
            <a:buNone/>
          </a:pPr>
          <a:r>
            <a:rPr lang="es-MX" sz="1800" b="1" i="1" kern="1200" dirty="0"/>
            <a:t>(movimiento social profesional,  </a:t>
          </a:r>
        </a:p>
        <a:p>
          <a:pPr marL="0" lvl="0" indent="0" algn="ctr" defTabSz="1066800">
            <a:lnSpc>
              <a:spcPct val="90000"/>
            </a:lnSpc>
            <a:spcBef>
              <a:spcPct val="0"/>
            </a:spcBef>
            <a:spcAft>
              <a:spcPct val="35000"/>
            </a:spcAft>
            <a:buNone/>
          </a:pPr>
          <a:r>
            <a:rPr lang="es-MX" sz="1800" b="1" i="1" kern="1200" dirty="0"/>
            <a:t>interacciones sociales y relaciones, individuo y ambiente) </a:t>
          </a:r>
        </a:p>
      </dsp:txBody>
      <dsp:txXfrm>
        <a:off x="-2180" y="4387987"/>
        <a:ext cx="8645320" cy="1012612"/>
      </dsp:txXfrm>
    </dsp:sp>
    <dsp:sp modelId="{A54397B1-A454-4F4F-BF3F-817E68B231A5}">
      <dsp:nvSpPr>
        <dsp:cNvPr id="0" name=""/>
        <dsp:cNvSpPr/>
      </dsp:nvSpPr>
      <dsp:spPr>
        <a:xfrm>
          <a:off x="3719663" y="1848355"/>
          <a:ext cx="1518918" cy="1518918"/>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t>Ciudadano </a:t>
          </a:r>
          <a:r>
            <a:rPr lang="es-MX" sz="1400" b="1" kern="1200" dirty="0"/>
            <a:t>(Ley y sociedad)</a:t>
          </a:r>
          <a:endParaRPr lang="en-US" sz="1600" b="1" kern="1200" dirty="0"/>
        </a:p>
      </dsp:txBody>
      <dsp:txXfrm>
        <a:off x="3942103" y="2070795"/>
        <a:ext cx="1074038" cy="1074038"/>
      </dsp:txXfrm>
    </dsp:sp>
    <dsp:sp modelId="{C8C235C2-46B2-4F58-97A3-5EECCE46FDB4}">
      <dsp:nvSpPr>
        <dsp:cNvPr id="0" name=""/>
        <dsp:cNvSpPr/>
      </dsp:nvSpPr>
      <dsp:spPr>
        <a:xfrm>
          <a:off x="2632792" y="708828"/>
          <a:ext cx="1518918" cy="1518918"/>
        </a:xfrm>
        <a:prstGeom prst="ellipse">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t>Profesional </a:t>
          </a:r>
          <a:r>
            <a:rPr lang="es-MX" sz="1400" b="1" kern="1200" dirty="0"/>
            <a:t>(Ética profesional</a:t>
          </a:r>
          <a:r>
            <a:rPr lang="es-MX" sz="1600" b="1" kern="1200" dirty="0"/>
            <a:t>)</a:t>
          </a:r>
          <a:endParaRPr lang="en-US" sz="1400" b="1" kern="1200" dirty="0"/>
        </a:p>
      </dsp:txBody>
      <dsp:txXfrm>
        <a:off x="2855232" y="931268"/>
        <a:ext cx="1074038" cy="1074038"/>
      </dsp:txXfrm>
    </dsp:sp>
    <dsp:sp modelId="{471F0D00-7D2E-4A2C-9CB9-ED1DD14F5EF8}">
      <dsp:nvSpPr>
        <dsp:cNvPr id="0" name=""/>
        <dsp:cNvSpPr/>
      </dsp:nvSpPr>
      <dsp:spPr>
        <a:xfrm>
          <a:off x="4185465" y="341587"/>
          <a:ext cx="1518918" cy="1518918"/>
        </a:xfrm>
        <a:prstGeom prst="ellipse">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MX" sz="1600" b="1" kern="1200" dirty="0"/>
            <a:t>Persona </a:t>
          </a:r>
          <a:r>
            <a:rPr lang="es-MX" sz="1400" b="1" kern="1200" dirty="0"/>
            <a:t>(Moral y ética)</a:t>
          </a:r>
          <a:endParaRPr lang="en-US" sz="1600" b="1" kern="1200" dirty="0"/>
        </a:p>
      </dsp:txBody>
      <dsp:txXfrm>
        <a:off x="4407905" y="564027"/>
        <a:ext cx="1074038" cy="1074038"/>
      </dsp:txXfrm>
    </dsp:sp>
    <dsp:sp modelId="{60BA479E-04AD-4883-8F6A-B33F9397A422}">
      <dsp:nvSpPr>
        <dsp:cNvPr id="0" name=""/>
        <dsp:cNvSpPr/>
      </dsp:nvSpPr>
      <dsp:spPr>
        <a:xfrm>
          <a:off x="1957717" y="33753"/>
          <a:ext cx="4725525" cy="378042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60496-ED27-40E3-ADE0-FB8E6F5216AE}">
      <dsp:nvSpPr>
        <dsp:cNvPr id="0" name=""/>
        <dsp:cNvSpPr/>
      </dsp:nvSpPr>
      <dsp:spPr>
        <a:xfrm>
          <a:off x="895677" y="0"/>
          <a:ext cx="3975720" cy="1278142"/>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Macro nivel</a:t>
          </a:r>
        </a:p>
        <a:p>
          <a:pPr marL="0" lvl="0" indent="0" algn="ctr" defTabSz="1244600">
            <a:lnSpc>
              <a:spcPct val="90000"/>
            </a:lnSpc>
            <a:spcBef>
              <a:spcPct val="0"/>
            </a:spcBef>
            <a:spcAft>
              <a:spcPct val="35000"/>
            </a:spcAft>
            <a:buNone/>
          </a:pPr>
          <a:r>
            <a:rPr lang="es-MX" sz="2000" i="1" kern="1200" dirty="0"/>
            <a:t>(movimiento social profesional)</a:t>
          </a:r>
          <a:endParaRPr lang="es-ES" sz="2000" i="1" kern="1200" dirty="0"/>
        </a:p>
      </dsp:txBody>
      <dsp:txXfrm>
        <a:off x="933113" y="37436"/>
        <a:ext cx="3900848" cy="1203270"/>
      </dsp:txXfrm>
    </dsp:sp>
    <dsp:sp modelId="{B02E1695-ED58-4CFC-A349-C648F6C51BDE}">
      <dsp:nvSpPr>
        <dsp:cNvPr id="0" name=""/>
        <dsp:cNvSpPr/>
      </dsp:nvSpPr>
      <dsp:spPr>
        <a:xfrm rot="10800000">
          <a:off x="2602119" y="1292944"/>
          <a:ext cx="479303" cy="575163"/>
        </a:xfrm>
        <a:prstGeom prst="upDownArrow">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rot="-5400000">
        <a:off x="2741118" y="1412769"/>
        <a:ext cx="345097" cy="335512"/>
      </dsp:txXfrm>
    </dsp:sp>
    <dsp:sp modelId="{F525F641-99E3-4B48-86C5-186E840C9F06}">
      <dsp:nvSpPr>
        <dsp:cNvPr id="0" name=""/>
        <dsp:cNvSpPr/>
      </dsp:nvSpPr>
      <dsp:spPr>
        <a:xfrm>
          <a:off x="895677" y="1917213"/>
          <a:ext cx="3975720" cy="1278142"/>
        </a:xfrm>
        <a:prstGeom prst="roundRect">
          <a:avLst>
            <a:gd name="adj" fmla="val 10000"/>
          </a:avLst>
        </a:prstGeom>
        <a:solidFill>
          <a:schemeClr val="accent1">
            <a:shade val="80000"/>
            <a:hueOff val="153123"/>
            <a:satOff val="-2196"/>
            <a:lumOff val="12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Meso nivel</a:t>
          </a:r>
        </a:p>
        <a:p>
          <a:pPr marL="0" lvl="0" indent="0" algn="ctr" defTabSz="1244600">
            <a:lnSpc>
              <a:spcPct val="90000"/>
            </a:lnSpc>
            <a:spcBef>
              <a:spcPct val="0"/>
            </a:spcBef>
            <a:spcAft>
              <a:spcPct val="35000"/>
            </a:spcAft>
            <a:buNone/>
          </a:pPr>
          <a:r>
            <a:rPr lang="es-MX" sz="2000" i="1" kern="1200" dirty="0"/>
            <a:t>(interacciones sociales y relaciones)</a:t>
          </a:r>
          <a:endParaRPr lang="es-ES" sz="2000" i="1" kern="1200" dirty="0"/>
        </a:p>
      </dsp:txBody>
      <dsp:txXfrm>
        <a:off x="933113" y="1954649"/>
        <a:ext cx="3900848" cy="1203270"/>
      </dsp:txXfrm>
    </dsp:sp>
    <dsp:sp modelId="{0284B667-F9CA-4851-A86A-C2B83B5953B0}">
      <dsp:nvSpPr>
        <dsp:cNvPr id="0" name=""/>
        <dsp:cNvSpPr/>
      </dsp:nvSpPr>
      <dsp:spPr>
        <a:xfrm rot="10800000">
          <a:off x="2643886" y="3227308"/>
          <a:ext cx="479303" cy="575163"/>
        </a:xfrm>
        <a:prstGeom prst="upDownArrow">
          <a:avLst/>
        </a:prstGeom>
        <a:solidFill>
          <a:schemeClr val="accent1">
            <a:shade val="90000"/>
            <a:hueOff val="306302"/>
            <a:satOff val="-4255"/>
            <a:lumOff val="229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ES" sz="2400" kern="1200"/>
        </a:p>
      </dsp:txBody>
      <dsp:txXfrm rot="-5400000">
        <a:off x="2782885" y="3347133"/>
        <a:ext cx="345097" cy="335512"/>
      </dsp:txXfrm>
    </dsp:sp>
    <dsp:sp modelId="{17733A85-9F1F-49D7-94FC-A186B91D706D}">
      <dsp:nvSpPr>
        <dsp:cNvPr id="0" name=""/>
        <dsp:cNvSpPr/>
      </dsp:nvSpPr>
      <dsp:spPr>
        <a:xfrm>
          <a:off x="895677" y="3834426"/>
          <a:ext cx="3975720" cy="1278142"/>
        </a:xfrm>
        <a:prstGeom prst="roundRect">
          <a:avLst>
            <a:gd name="adj" fmla="val 10000"/>
          </a:avLst>
        </a:prstGeom>
        <a:solidFill>
          <a:schemeClr val="accent1">
            <a:shade val="80000"/>
            <a:hueOff val="306246"/>
            <a:satOff val="-4392"/>
            <a:lumOff val="256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MX" sz="2800" kern="1200" dirty="0"/>
            <a:t>Micro nivel              </a:t>
          </a:r>
          <a:r>
            <a:rPr lang="es-MX" sz="2000" i="1" kern="1200" dirty="0"/>
            <a:t>(individuo y ambiente)</a:t>
          </a:r>
          <a:endParaRPr lang="es-ES" sz="2800" i="1" kern="1200" dirty="0"/>
        </a:p>
      </dsp:txBody>
      <dsp:txXfrm>
        <a:off x="933113" y="3871862"/>
        <a:ext cx="3900848" cy="120327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E6E78-3F31-BE4B-BF67-50DBE877C751}">
      <dsp:nvSpPr>
        <dsp:cNvPr id="0" name=""/>
        <dsp:cNvSpPr/>
      </dsp:nvSpPr>
      <dsp:spPr>
        <a:xfrm>
          <a:off x="3052579" y="1170682"/>
          <a:ext cx="2916435" cy="2916435"/>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err="1">
              <a:solidFill>
                <a:srgbClr val="002060"/>
              </a:solidFill>
            </a:rPr>
            <a:t>Profesionalismo</a:t>
          </a:r>
          <a:r>
            <a:rPr lang="en-US" sz="2000" b="1" kern="1200" dirty="0">
              <a:solidFill>
                <a:srgbClr val="002060"/>
              </a:solidFill>
            </a:rPr>
            <a:t>: </a:t>
          </a:r>
          <a:r>
            <a:rPr lang="es-ES" sz="2000" b="1" kern="1200" dirty="0">
              <a:solidFill>
                <a:srgbClr val="002060"/>
              </a:solidFill>
            </a:rPr>
            <a:t>Ética e Identidad Profesional</a:t>
          </a:r>
          <a:endParaRPr lang="en-US" sz="2000" b="1" kern="1200" dirty="0">
            <a:solidFill>
              <a:srgbClr val="002060"/>
            </a:solidFill>
          </a:endParaRPr>
        </a:p>
      </dsp:txBody>
      <dsp:txXfrm>
        <a:off x="3479681" y="1597784"/>
        <a:ext cx="2062231" cy="2062231"/>
      </dsp:txXfrm>
    </dsp:sp>
    <dsp:sp modelId="{36E61CA8-126A-8A4E-9256-464CBA84CDAC}">
      <dsp:nvSpPr>
        <dsp:cNvPr id="0" name=""/>
        <dsp:cNvSpPr/>
      </dsp:nvSpPr>
      <dsp:spPr>
        <a:xfrm>
          <a:off x="3781688" y="520"/>
          <a:ext cx="1458217" cy="1458217"/>
        </a:xfrm>
        <a:prstGeom prst="ellipse">
          <a:avLst/>
        </a:prstGeom>
        <a:solidFill>
          <a:schemeClr val="accent1">
            <a:shade val="80000"/>
            <a:alpha val="50000"/>
            <a:hueOff val="-2"/>
            <a:satOff val="997"/>
            <a:lumOff val="1288"/>
            <a:alphaOff val="7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Pregrado</a:t>
          </a:r>
          <a:endParaRPr lang="en-US" sz="1400" b="1" kern="1200" dirty="0"/>
        </a:p>
      </dsp:txBody>
      <dsp:txXfrm>
        <a:off x="3995239" y="214071"/>
        <a:ext cx="1031115" cy="1031115"/>
      </dsp:txXfrm>
    </dsp:sp>
    <dsp:sp modelId="{B06EBC63-34D1-E54A-A897-71221D1B574D}">
      <dsp:nvSpPr>
        <dsp:cNvPr id="0" name=""/>
        <dsp:cNvSpPr/>
      </dsp:nvSpPr>
      <dsp:spPr>
        <a:xfrm>
          <a:off x="5680958" y="1899791"/>
          <a:ext cx="1458217" cy="1458217"/>
        </a:xfrm>
        <a:prstGeom prst="ellipse">
          <a:avLst/>
        </a:prstGeom>
        <a:solidFill>
          <a:schemeClr val="accent1">
            <a:shade val="80000"/>
            <a:alpha val="50000"/>
            <a:hueOff val="-5"/>
            <a:satOff val="1994"/>
            <a:lumOff val="2577"/>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Posgrado</a:t>
          </a:r>
          <a:endParaRPr lang="en-US" sz="1400" b="1" kern="1200" dirty="0"/>
        </a:p>
      </dsp:txBody>
      <dsp:txXfrm>
        <a:off x="5894509" y="2113342"/>
        <a:ext cx="1031115" cy="1031115"/>
      </dsp:txXfrm>
    </dsp:sp>
    <dsp:sp modelId="{1FF960C3-09D8-8242-8B6D-2F7FC85D2ED9}">
      <dsp:nvSpPr>
        <dsp:cNvPr id="0" name=""/>
        <dsp:cNvSpPr/>
      </dsp:nvSpPr>
      <dsp:spPr>
        <a:xfrm>
          <a:off x="3781688" y="3799061"/>
          <a:ext cx="1458217" cy="1458217"/>
        </a:xfrm>
        <a:prstGeom prst="ellipse">
          <a:avLst/>
        </a:prstGeom>
        <a:solidFill>
          <a:schemeClr val="accent1">
            <a:shade val="80000"/>
            <a:alpha val="50000"/>
            <a:hueOff val="-7"/>
            <a:satOff val="2990"/>
            <a:lumOff val="3865"/>
            <a:alphaOff val="22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Capacitación</a:t>
          </a:r>
          <a:r>
            <a:rPr lang="en-US" sz="1400" b="1" kern="1200" dirty="0"/>
            <a:t> </a:t>
          </a:r>
          <a:r>
            <a:rPr lang="en-US" sz="1400" b="1" kern="1200" dirty="0" err="1"/>
            <a:t>Docente</a:t>
          </a:r>
          <a:endParaRPr lang="en-US" sz="1400" b="1" kern="1200" dirty="0"/>
        </a:p>
      </dsp:txBody>
      <dsp:txXfrm>
        <a:off x="3995239" y="4012612"/>
        <a:ext cx="1031115" cy="1031115"/>
      </dsp:txXfrm>
    </dsp:sp>
    <dsp:sp modelId="{0F9BA4D2-33C7-CE42-BEAF-105B0A25E71C}">
      <dsp:nvSpPr>
        <dsp:cNvPr id="0" name=""/>
        <dsp:cNvSpPr/>
      </dsp:nvSpPr>
      <dsp:spPr>
        <a:xfrm>
          <a:off x="1882418" y="1899791"/>
          <a:ext cx="1458217" cy="1458217"/>
        </a:xfrm>
        <a:prstGeom prst="ellipse">
          <a:avLst/>
        </a:prstGeom>
        <a:solidFill>
          <a:schemeClr val="accent1">
            <a:shade val="80000"/>
            <a:alpha val="50000"/>
            <a:hueOff val="-9"/>
            <a:satOff val="3987"/>
            <a:lumOff val="5154"/>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err="1"/>
            <a:t>Educación</a:t>
          </a:r>
          <a:r>
            <a:rPr lang="en-US" sz="1400" b="1" kern="1200" dirty="0"/>
            <a:t> Continua</a:t>
          </a:r>
        </a:p>
      </dsp:txBody>
      <dsp:txXfrm>
        <a:off x="2095969" y="2113342"/>
        <a:ext cx="1031115" cy="103111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4F06BF-8945-6A46-ADAF-447D02FD252F}" type="datetimeFigureOut">
              <a:rPr lang="en-US" smtClean="0"/>
              <a:t>6/15/2016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6B3A0C-251C-2648-8255-E2FFA8A820DD}" type="slidenum">
              <a:rPr lang="en-US" smtClean="0"/>
              <a:t>‹Nº›</a:t>
            </a:fld>
            <a:endParaRPr lang="en-US"/>
          </a:p>
        </p:txBody>
      </p:sp>
    </p:spTree>
    <p:extLst>
      <p:ext uri="{BB962C8B-B14F-4D97-AF65-F5344CB8AC3E}">
        <p14:creationId xmlns:p14="http://schemas.microsoft.com/office/powerpoint/2010/main" val="122692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DCF4BD-17AF-A44C-9A00-89153929AEF9}" type="datetimeFigureOut">
              <a:rPr lang="en-US" smtClean="0"/>
              <a:t>6/15/2016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A9680F-96C0-4549-8164-06E5E68B2D03}" type="slidenum">
              <a:rPr lang="en-US" smtClean="0"/>
              <a:t>‹Nº›</a:t>
            </a:fld>
            <a:endParaRPr lang="en-US"/>
          </a:p>
        </p:txBody>
      </p:sp>
    </p:spTree>
    <p:extLst>
      <p:ext uri="{BB962C8B-B14F-4D97-AF65-F5344CB8AC3E}">
        <p14:creationId xmlns:p14="http://schemas.microsoft.com/office/powerpoint/2010/main" val="416500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k-SK" sz="1200" dirty="0"/>
          </a:p>
        </p:txBody>
      </p:sp>
      <p:sp>
        <p:nvSpPr>
          <p:cNvPr id="4" name="Slide Number Placeholder 3"/>
          <p:cNvSpPr>
            <a:spLocks noGrp="1"/>
          </p:cNvSpPr>
          <p:nvPr>
            <p:ph type="sldNum" sz="quarter" idx="10"/>
          </p:nvPr>
        </p:nvSpPr>
        <p:spPr/>
        <p:txBody>
          <a:bodyPr/>
          <a:lstStyle/>
          <a:p>
            <a:fld id="{3AA9680F-96C0-4549-8164-06E5E68B2D03}" type="slidenum">
              <a:rPr lang="en-US" smtClean="0"/>
              <a:t>2</a:t>
            </a:fld>
            <a:endParaRPr lang="en-US"/>
          </a:p>
        </p:txBody>
      </p:sp>
    </p:spTree>
    <p:extLst>
      <p:ext uri="{BB962C8B-B14F-4D97-AF65-F5344CB8AC3E}">
        <p14:creationId xmlns:p14="http://schemas.microsoft.com/office/powerpoint/2010/main" val="50798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k-SK" sz="1200" dirty="0"/>
              <a:t>Dr. </a:t>
            </a:r>
            <a:r>
              <a:rPr lang="sk-SK" sz="1200" dirty="0" err="1"/>
              <a:t>Harold</a:t>
            </a:r>
            <a:r>
              <a:rPr lang="sk-SK" sz="1200" dirty="0"/>
              <a:t> </a:t>
            </a:r>
            <a:r>
              <a:rPr lang="sk-SK" sz="1200" dirty="0" err="1"/>
              <a:t>Alomia</a:t>
            </a:r>
            <a:r>
              <a:rPr lang="sk-SK" sz="1200"/>
              <a:t> </a:t>
            </a:r>
            <a:r>
              <a:rPr lang="sk-SK" sz="1200" b="1"/>
              <a:t>“PARADIGMAS” A SUPERAR, MODELOS A SEGUIR Y PERSPECTIVAS A EXAMINAR</a:t>
            </a:r>
            <a:endParaRPr lang="sk-SK" sz="1200"/>
          </a:p>
        </p:txBody>
      </p:sp>
      <p:sp>
        <p:nvSpPr>
          <p:cNvPr id="4" name="Slide Number Placeholder 3"/>
          <p:cNvSpPr>
            <a:spLocks noGrp="1"/>
          </p:cNvSpPr>
          <p:nvPr>
            <p:ph type="sldNum" sz="quarter" idx="10"/>
          </p:nvPr>
        </p:nvSpPr>
        <p:spPr/>
        <p:txBody>
          <a:bodyPr/>
          <a:lstStyle/>
          <a:p>
            <a:fld id="{3AA9680F-96C0-4549-8164-06E5E68B2D03}" type="slidenum">
              <a:rPr lang="en-US" smtClean="0"/>
              <a:t>3</a:t>
            </a:fld>
            <a:endParaRPr lang="en-US"/>
          </a:p>
        </p:txBody>
      </p:sp>
    </p:spTree>
    <p:extLst>
      <p:ext uri="{BB962C8B-B14F-4D97-AF65-F5344CB8AC3E}">
        <p14:creationId xmlns:p14="http://schemas.microsoft.com/office/powerpoint/2010/main" val="814510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3:20” minutes</a:t>
            </a:r>
          </a:p>
        </p:txBody>
      </p:sp>
      <p:sp>
        <p:nvSpPr>
          <p:cNvPr id="4" name="Slide Number Placeholder 3"/>
          <p:cNvSpPr>
            <a:spLocks noGrp="1"/>
          </p:cNvSpPr>
          <p:nvPr>
            <p:ph type="sldNum" sz="quarter" idx="10"/>
          </p:nvPr>
        </p:nvSpPr>
        <p:spPr/>
        <p:txBody>
          <a:bodyPr/>
          <a:lstStyle/>
          <a:p>
            <a:fld id="{3AA9680F-96C0-4549-8164-06E5E68B2D03}" type="slidenum">
              <a:rPr lang="en-US" smtClean="0"/>
              <a:t>4</a:t>
            </a:fld>
            <a:endParaRPr lang="en-US"/>
          </a:p>
        </p:txBody>
      </p:sp>
    </p:spTree>
    <p:extLst>
      <p:ext uri="{BB962C8B-B14F-4D97-AF65-F5344CB8AC3E}">
        <p14:creationId xmlns:p14="http://schemas.microsoft.com/office/powerpoint/2010/main" val="766036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3:20” minutes</a:t>
            </a:r>
          </a:p>
        </p:txBody>
      </p:sp>
      <p:sp>
        <p:nvSpPr>
          <p:cNvPr id="4" name="Slide Number Placeholder 3"/>
          <p:cNvSpPr>
            <a:spLocks noGrp="1"/>
          </p:cNvSpPr>
          <p:nvPr>
            <p:ph type="sldNum" sz="quarter" idx="10"/>
          </p:nvPr>
        </p:nvSpPr>
        <p:spPr/>
        <p:txBody>
          <a:bodyPr/>
          <a:lstStyle/>
          <a:p>
            <a:fld id="{3AA9680F-96C0-4549-8164-06E5E68B2D03}" type="slidenum">
              <a:rPr lang="en-US" smtClean="0"/>
              <a:t>9</a:t>
            </a:fld>
            <a:endParaRPr lang="en-US"/>
          </a:p>
        </p:txBody>
      </p:sp>
    </p:spTree>
    <p:extLst>
      <p:ext uri="{BB962C8B-B14F-4D97-AF65-F5344CB8AC3E}">
        <p14:creationId xmlns:p14="http://schemas.microsoft.com/office/powerpoint/2010/main" val="188504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3:20” minutes</a:t>
            </a:r>
          </a:p>
        </p:txBody>
      </p:sp>
      <p:sp>
        <p:nvSpPr>
          <p:cNvPr id="4" name="Slide Number Placeholder 3"/>
          <p:cNvSpPr>
            <a:spLocks noGrp="1"/>
          </p:cNvSpPr>
          <p:nvPr>
            <p:ph type="sldNum" sz="quarter" idx="10"/>
          </p:nvPr>
        </p:nvSpPr>
        <p:spPr/>
        <p:txBody>
          <a:bodyPr/>
          <a:lstStyle/>
          <a:p>
            <a:fld id="{3AA9680F-96C0-4549-8164-06E5E68B2D03}" type="slidenum">
              <a:rPr lang="en-US" smtClean="0"/>
              <a:t>10</a:t>
            </a:fld>
            <a:endParaRPr lang="en-US"/>
          </a:p>
        </p:txBody>
      </p:sp>
    </p:spTree>
    <p:extLst>
      <p:ext uri="{BB962C8B-B14F-4D97-AF65-F5344CB8AC3E}">
        <p14:creationId xmlns:p14="http://schemas.microsoft.com/office/powerpoint/2010/main" val="279089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Estas</a:t>
            </a:r>
            <a:r>
              <a:rPr lang="en-US" dirty="0"/>
              <a:t> DIAPOSITIVAS</a:t>
            </a:r>
            <a:r>
              <a:rPr lang="en-US" baseline="0" dirty="0"/>
              <a:t> son </a:t>
            </a:r>
            <a:r>
              <a:rPr lang="en-US" baseline="0" dirty="0" err="1"/>
              <a:t>para</a:t>
            </a:r>
            <a:r>
              <a:rPr lang="en-US" baseline="0" dirty="0"/>
              <a:t> la CONEXIÓN entre los </a:t>
            </a:r>
            <a:r>
              <a:rPr lang="en-US" baseline="0" dirty="0" err="1"/>
              <a:t>contenidos</a:t>
            </a:r>
            <a:r>
              <a:rPr lang="en-US" baseline="0" dirty="0"/>
              <a:t> de la 1ra </a:t>
            </a:r>
            <a:r>
              <a:rPr lang="en-US" baseline="0" dirty="0" err="1"/>
              <a:t>sesión</a:t>
            </a:r>
            <a:r>
              <a:rPr lang="en-US" baseline="0" dirty="0"/>
              <a:t> y la </a:t>
            </a:r>
            <a:r>
              <a:rPr lang="en-US" baseline="0" dirty="0" err="1"/>
              <a:t>sesión</a:t>
            </a:r>
            <a:r>
              <a:rPr lang="en-US" baseline="0" dirty="0"/>
              <a:t> 2.</a:t>
            </a:r>
            <a:endParaRPr lang="en-US" dirty="0"/>
          </a:p>
        </p:txBody>
      </p:sp>
      <p:sp>
        <p:nvSpPr>
          <p:cNvPr id="4" name="Slide Number Placeholder 3"/>
          <p:cNvSpPr>
            <a:spLocks noGrp="1"/>
          </p:cNvSpPr>
          <p:nvPr>
            <p:ph type="sldNum" sz="quarter" idx="10"/>
          </p:nvPr>
        </p:nvSpPr>
        <p:spPr/>
        <p:txBody>
          <a:bodyPr/>
          <a:lstStyle/>
          <a:p>
            <a:fld id="{F24A84B7-C441-431A-81AA-62E5DC9989E4}" type="slidenum">
              <a:rPr lang="es-MX" smtClean="0">
                <a:solidFill>
                  <a:prstClr val="black"/>
                </a:solidFill>
                <a:latin typeface="Calibri"/>
              </a:rPr>
              <a:pPr/>
              <a:t>11</a:t>
            </a:fld>
            <a:endParaRPr lang="es-MX">
              <a:solidFill>
                <a:prstClr val="black"/>
              </a:solidFill>
              <a:latin typeface="Calibri"/>
            </a:endParaRPr>
          </a:p>
        </p:txBody>
      </p:sp>
    </p:spTree>
    <p:extLst>
      <p:ext uri="{BB962C8B-B14F-4D97-AF65-F5344CB8AC3E}">
        <p14:creationId xmlns:p14="http://schemas.microsoft.com/office/powerpoint/2010/main" val="32317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4A84B7-C441-431A-81AA-62E5DC9989E4}" type="slidenum">
              <a:rPr lang="es-MX" smtClean="0"/>
              <a:pPr/>
              <a:t>13</a:t>
            </a:fld>
            <a:endParaRPr lang="es-MX"/>
          </a:p>
        </p:txBody>
      </p:sp>
    </p:spTree>
    <p:extLst>
      <p:ext uri="{BB962C8B-B14F-4D97-AF65-F5344CB8AC3E}">
        <p14:creationId xmlns:p14="http://schemas.microsoft.com/office/powerpoint/2010/main" val="57299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Figure 1 Medical professionalism as a complex system. The figure shows professionalism divided into three separate albeit interconnected levels of analysis. At the micro level (bottom oval), seven types of professionalism are conceptualized at the level of the individual and his or her work. At the </a:t>
            </a:r>
            <a:r>
              <a:rPr lang="en-US" dirty="0" err="1"/>
              <a:t>meso</a:t>
            </a:r>
            <a:r>
              <a:rPr lang="en-US" dirty="0"/>
              <a:t> level (middle oval), professionalism is viewed within the context of social interactions and relationships, using as an example a data-based network map of the relationships within a particular group of first-year medical students. At the macro level (top oval), professionalism is framed as a social movement; the diagram indicates the interplay among four types of professionalism. Arrow size and direction capture influence, and circle size shows the relative importance of each type of professionalism to system dynamics, with factors scores representing another indication of relative impact. Thus, nostalgic professionalism is represented as being under siege by both entrepreneurial and lifestyle professionalism—with the former being more important. See the text and Table 1 for details.</a:t>
            </a:r>
          </a:p>
        </p:txBody>
      </p:sp>
      <p:sp>
        <p:nvSpPr>
          <p:cNvPr id="4" name="Slide Number Placeholder 3"/>
          <p:cNvSpPr>
            <a:spLocks noGrp="1"/>
          </p:cNvSpPr>
          <p:nvPr>
            <p:ph type="sldNum" sz="quarter" idx="10"/>
          </p:nvPr>
        </p:nvSpPr>
        <p:spPr/>
        <p:txBody>
          <a:bodyPr/>
          <a:lstStyle/>
          <a:p>
            <a:fld id="{F24A84B7-C441-431A-81AA-62E5DC9989E4}" type="slidenum">
              <a:rPr lang="es-MX" smtClean="0">
                <a:solidFill>
                  <a:prstClr val="black"/>
                </a:solidFill>
                <a:latin typeface="Calibri"/>
              </a:rPr>
              <a:pPr/>
              <a:t>15</a:t>
            </a:fld>
            <a:endParaRPr lang="es-MX">
              <a:solidFill>
                <a:prstClr val="black"/>
              </a:solidFill>
              <a:latin typeface="Calibri"/>
            </a:endParaRPr>
          </a:p>
        </p:txBody>
      </p:sp>
    </p:spTree>
    <p:extLst>
      <p:ext uri="{BB962C8B-B14F-4D97-AF65-F5344CB8AC3E}">
        <p14:creationId xmlns:p14="http://schemas.microsoft.com/office/powerpoint/2010/main" val="1498508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3:20” minutes</a:t>
            </a:r>
          </a:p>
        </p:txBody>
      </p:sp>
      <p:sp>
        <p:nvSpPr>
          <p:cNvPr id="4" name="Slide Number Placeholder 3"/>
          <p:cNvSpPr>
            <a:spLocks noGrp="1"/>
          </p:cNvSpPr>
          <p:nvPr>
            <p:ph type="sldNum" sz="quarter" idx="10"/>
          </p:nvPr>
        </p:nvSpPr>
        <p:spPr/>
        <p:txBody>
          <a:bodyPr/>
          <a:lstStyle/>
          <a:p>
            <a:fld id="{3AA9680F-96C0-4549-8164-06E5E68B2D03}" type="slidenum">
              <a:rPr lang="en-US" smtClean="0"/>
              <a:t>16</a:t>
            </a:fld>
            <a:endParaRPr lang="en-US"/>
          </a:p>
        </p:txBody>
      </p:sp>
    </p:spTree>
    <p:extLst>
      <p:ext uri="{BB962C8B-B14F-4D97-AF65-F5344CB8AC3E}">
        <p14:creationId xmlns:p14="http://schemas.microsoft.com/office/powerpoint/2010/main" val="1774318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FC5883A2-320B-094C-ADB2-7A8334A8DE02}"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3363376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FC5883A2-320B-094C-ADB2-7A8334A8DE02}"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2604877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FC5883A2-320B-094C-ADB2-7A8334A8DE02}"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163639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ítulo y objetos 0">
    <p:spTree>
      <p:nvGrpSpPr>
        <p:cNvPr id="1" name=""/>
        <p:cNvGrpSpPr/>
        <p:nvPr/>
      </p:nvGrpSpPr>
      <p:grpSpPr>
        <a:xfrm>
          <a:off x="0" y="0"/>
          <a:ext cx="0" cy="0"/>
          <a:chOff x="0" y="0"/>
          <a:chExt cx="0" cy="0"/>
        </a:xfrm>
      </p:grpSpPr>
      <p:sp>
        <p:nvSpPr>
          <p:cNvPr id="20" name="Shape 20"/>
          <p:cNvSpPr>
            <a:spLocks noGrp="1"/>
          </p:cNvSpPr>
          <p:nvPr>
            <p:ph type="title"/>
          </p:nvPr>
        </p:nvSpPr>
        <p:spPr>
          <a:xfrm>
            <a:off x="685332" y="466120"/>
            <a:ext cx="7773338" cy="1900973"/>
          </a:xfrm>
          <a:prstGeom prst="rect">
            <a:avLst/>
          </a:prstGeom>
        </p:spPr>
        <p:txBody>
          <a:bodyPr/>
          <a:lstStyle>
            <a:lvl1pPr algn="ctr"/>
          </a:lstStyle>
          <a:p>
            <a:pPr lvl="0"/>
            <a:r>
              <a:rPr/>
              <a:t>Title Text</a:t>
            </a:r>
          </a:p>
        </p:txBody>
      </p:sp>
      <p:sp>
        <p:nvSpPr>
          <p:cNvPr id="21" name="Shape 21"/>
          <p:cNvSpPr>
            <a:spLocks noGrp="1"/>
          </p:cNvSpPr>
          <p:nvPr>
            <p:ph type="body" idx="1"/>
          </p:nvPr>
        </p:nvSpPr>
        <p:spPr>
          <a:xfrm>
            <a:off x="685330" y="2367092"/>
            <a:ext cx="7772870" cy="4490908"/>
          </a:xfrm>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 name="Shape 22"/>
          <p:cNvSpPr>
            <a:spLocks noGrp="1"/>
          </p:cNvSpPr>
          <p:nvPr>
            <p:ph type="sldNum" sz="quarter" idx="10"/>
          </p:nvPr>
        </p:nvSpPr>
        <p:spPr/>
        <p:txBody>
          <a:bodyPr/>
          <a:lstStyle>
            <a:lvl1pPr>
              <a:defRPr smtClean="0"/>
            </a:lvl1pPr>
          </a:lstStyle>
          <a:p>
            <a:pPr>
              <a:defRPr/>
            </a:pPr>
            <a:fld id="{2BFFE194-09B6-1147-90D7-D157B89D3B4A}" type="slidenum">
              <a:rPr lang="en-US"/>
              <a:pPr>
                <a:defRPr/>
              </a:pPr>
              <a:t>‹Nº›</a:t>
            </a:fld>
            <a:endParaRPr lang="en-US"/>
          </a:p>
        </p:txBody>
      </p:sp>
    </p:spTree>
    <p:extLst>
      <p:ext uri="{BB962C8B-B14F-4D97-AF65-F5344CB8AC3E}">
        <p14:creationId xmlns:p14="http://schemas.microsoft.com/office/powerpoint/2010/main" val="26515109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prstClr val="black">
                  <a:tint val="75000"/>
                </a:prstClr>
              </a:solidFill>
              <a:latin typeface="Calibri"/>
            </a:endParaRPr>
          </a:p>
        </p:txBody>
      </p:sp>
      <p:sp>
        <p:nvSpPr>
          <p:cNvPr id="8" name="Rectangle 3"/>
          <p:cNvSpPr>
            <a:spLocks noGrp="1" noChangeArrowheads="1"/>
          </p:cNvSpPr>
          <p:nvPr>
            <p:ph type="sldNum" sz="quarter" idx="11"/>
          </p:nvPr>
        </p:nvSpPr>
        <p:spPr>
          <a:ln/>
        </p:spPr>
        <p:txBody>
          <a:bodyPr/>
          <a:lstStyle>
            <a:lvl1pPr>
              <a:defRPr/>
            </a:lvl1pPr>
          </a:lstStyle>
          <a:p>
            <a:pPr>
              <a:defRPr/>
            </a:pPr>
            <a:fld id="{E79995C8-9500-4161-9873-FA023A3DEF15}" type="slidenum">
              <a:rPr lang="en-US">
                <a:solidFill>
                  <a:prstClr val="black">
                    <a:tint val="75000"/>
                  </a:prstClr>
                </a:solidFill>
                <a:latin typeface="Calibri"/>
              </a:rPr>
              <a:pPr>
                <a:defRPr/>
              </a:pPr>
              <a:t>‹Nº›</a:t>
            </a:fld>
            <a:endParaRPr lang="en-US">
              <a:solidFill>
                <a:prstClr val="black">
                  <a:tint val="75000"/>
                </a:prstClr>
              </a:solidFill>
              <a:latin typeface="Calibri"/>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prstClr val="black">
                  <a:tint val="75000"/>
                </a:prstClr>
              </a:solidFill>
              <a:latin typeface="Calibri"/>
            </a:endParaRPr>
          </a:p>
        </p:txBody>
      </p:sp>
    </p:spTree>
    <p:extLst>
      <p:ext uri="{BB962C8B-B14F-4D97-AF65-F5344CB8AC3E}">
        <p14:creationId xmlns:p14="http://schemas.microsoft.com/office/powerpoint/2010/main" val="2016495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70133"/>
            <a:ext cx="8229600" cy="338328"/>
          </a:xfrm>
        </p:spPr>
        <p:txBody>
          <a:bodyPr anchor="b">
            <a:normAutofit/>
          </a:bodyPr>
          <a:lstStyle>
            <a:lvl1pPr algn="ctr">
              <a:defRPr sz="1800" b="1"/>
            </a:lvl1pPr>
          </a:lstStyle>
          <a:p>
            <a:r>
              <a:rPr lang="en-US" dirty="0"/>
              <a:t>Click to edit Master title style</a:t>
            </a:r>
          </a:p>
        </p:txBody>
      </p:sp>
      <p:sp>
        <p:nvSpPr>
          <p:cNvPr id="3" name="Picture Placeholder 2"/>
          <p:cNvSpPr>
            <a:spLocks noGrp="1"/>
          </p:cNvSpPr>
          <p:nvPr>
            <p:ph type="pic" idx="1"/>
          </p:nvPr>
        </p:nvSpPr>
        <p:spPr>
          <a:xfrm>
            <a:off x="457200" y="541713"/>
            <a:ext cx="5715000" cy="5715000"/>
          </a:xfrm>
          <a:ln>
            <a:solidFill>
              <a:schemeClr val="tx1">
                <a:lumMod val="50000"/>
                <a:lumOff val="50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48400" y="2438399"/>
            <a:ext cx="2438400" cy="3812703"/>
          </a:xfrm>
        </p:spPr>
        <p:txBody>
          <a:bodyPr anchor="b" anchorCtr="0">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a:xfrm>
            <a:off x="2667000" y="6356350"/>
            <a:ext cx="5638800" cy="365125"/>
          </a:xfrm>
        </p:spPr>
        <p:txBody>
          <a:bodyPr/>
          <a:lstStyle>
            <a:lvl1pPr>
              <a:defRPr sz="900"/>
            </a:lvl1pPr>
          </a:lstStyle>
          <a:p>
            <a:r>
              <a:rPr lang="en-US" dirty="0">
                <a:solidFill>
                  <a:prstClr val="black">
                    <a:tint val="75000"/>
                  </a:prstClr>
                </a:solidFill>
                <a:latin typeface="Calibri"/>
              </a:rPr>
              <a:t>Copyright © 2009 </a:t>
            </a:r>
            <a:r>
              <a:rPr lang="en-US" dirty="0" err="1">
                <a:solidFill>
                  <a:prstClr val="black">
                    <a:tint val="75000"/>
                  </a:prstClr>
                </a:solidFill>
                <a:latin typeface="Calibri"/>
              </a:rPr>
              <a:t>Wolters</a:t>
            </a:r>
            <a:r>
              <a:rPr lang="en-US" dirty="0">
                <a:solidFill>
                  <a:prstClr val="black">
                    <a:tint val="75000"/>
                  </a:prstClr>
                </a:solidFill>
                <a:latin typeface="Calibri"/>
              </a:rPr>
              <a:t> </a:t>
            </a:r>
            <a:r>
              <a:rPr lang="en-US" dirty="0" err="1">
                <a:solidFill>
                  <a:prstClr val="black">
                    <a:tint val="75000"/>
                  </a:prstClr>
                </a:solidFill>
                <a:latin typeface="Calibri"/>
              </a:rPr>
              <a:t>Kluwer</a:t>
            </a:r>
            <a:r>
              <a:rPr lang="en-US" dirty="0">
                <a:solidFill>
                  <a:prstClr val="black">
                    <a:tint val="75000"/>
                  </a:prstClr>
                </a:solidFill>
                <a:latin typeface="Calibri"/>
              </a:rPr>
              <a:t>. Published by Lippincott Williams &amp; Wilkins.</a:t>
            </a:r>
          </a:p>
        </p:txBody>
      </p:sp>
      <p:sp>
        <p:nvSpPr>
          <p:cNvPr id="7" name="Slide Number Placeholder 6"/>
          <p:cNvSpPr>
            <a:spLocks noGrp="1"/>
          </p:cNvSpPr>
          <p:nvPr>
            <p:ph type="sldNum" sz="quarter" idx="12"/>
          </p:nvPr>
        </p:nvSpPr>
        <p:spPr>
          <a:xfrm>
            <a:off x="8305800" y="6356350"/>
            <a:ext cx="381000" cy="365125"/>
          </a:xfrm>
        </p:spPr>
        <p:txBody>
          <a:bodyPr/>
          <a:lstStyle>
            <a:lvl1pPr>
              <a:defRPr sz="900"/>
            </a:lvl1pPr>
          </a:lstStyle>
          <a:p>
            <a:fld id="{27A13296-8103-46F4-BA41-F532E14F2100}" type="slidenum">
              <a:rPr lang="en-US" smtClean="0">
                <a:solidFill>
                  <a:prstClr val="black">
                    <a:tint val="75000"/>
                  </a:prstClr>
                </a:solidFill>
                <a:latin typeface="Calibri"/>
              </a:rPr>
              <a:pPr/>
              <a:t>‹Nº›</a:t>
            </a:fld>
            <a:endParaRPr lang="en-US" dirty="0">
              <a:solidFill>
                <a:prstClr val="black">
                  <a:tint val="75000"/>
                </a:prstClr>
              </a:solidFill>
              <a:latin typeface="Calibri"/>
            </a:endParaRPr>
          </a:p>
        </p:txBody>
      </p:sp>
      <p:pic>
        <p:nvPicPr>
          <p:cNvPr id="8" name="Picture 7" descr="lww_wk_logo[1].gif"/>
          <p:cNvPicPr>
            <a:picLocks noChangeAspect="1"/>
          </p:cNvPicPr>
          <p:nvPr userDrawn="1"/>
        </p:nvPicPr>
        <p:blipFill>
          <a:blip r:embed="rId2" cstate="print"/>
          <a:stretch>
            <a:fillRect/>
          </a:stretch>
        </p:blipFill>
        <p:spPr>
          <a:xfrm>
            <a:off x="457200" y="6349539"/>
            <a:ext cx="2171702" cy="359600"/>
          </a:xfrm>
          <a:prstGeom prst="rect">
            <a:avLst/>
          </a:prstGeom>
        </p:spPr>
      </p:pic>
      <p:sp>
        <p:nvSpPr>
          <p:cNvPr id="9" name="Text Placeholder 3"/>
          <p:cNvSpPr>
            <a:spLocks noGrp="1"/>
          </p:cNvSpPr>
          <p:nvPr>
            <p:ph type="body" sz="half" idx="13"/>
          </p:nvPr>
        </p:nvSpPr>
        <p:spPr>
          <a:xfrm>
            <a:off x="6248400" y="550652"/>
            <a:ext cx="2438400" cy="1831502"/>
          </a:xfrm>
        </p:spPr>
        <p:txBody>
          <a:bodyPr>
            <a:normAutofit/>
          </a:bodyPr>
          <a:lstStyle>
            <a:lvl1pPr marL="0" indent="0">
              <a:buNone/>
              <a:defRPr sz="1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3238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FC5883A2-320B-094C-ADB2-7A8334A8DE02}"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7137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FC5883A2-320B-094C-ADB2-7A8334A8DE02}"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307007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FC5883A2-320B-094C-ADB2-7A8334A8DE02}"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29613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FC5883A2-320B-094C-ADB2-7A8334A8DE02}"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1577945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FC5883A2-320B-094C-ADB2-7A8334A8DE02}"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121255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883A2-320B-094C-ADB2-7A8334A8DE02}"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50617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FC5883A2-320B-094C-ADB2-7A8334A8DE02}"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2826060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FC5883A2-320B-094C-ADB2-7A8334A8DE02}"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B58049-0BC9-6F48-9CB6-35E34E8FDA9F}" type="slidenum">
              <a:rPr lang="en-US" smtClean="0"/>
              <a:t>‹Nº›</a:t>
            </a:fld>
            <a:endParaRPr lang="en-US"/>
          </a:p>
        </p:txBody>
      </p:sp>
    </p:spTree>
    <p:extLst>
      <p:ext uri="{BB962C8B-B14F-4D97-AF65-F5344CB8AC3E}">
        <p14:creationId xmlns:p14="http://schemas.microsoft.com/office/powerpoint/2010/main" val="61003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883A2-320B-094C-ADB2-7A8334A8DE02}" type="datetimeFigureOut">
              <a:rPr lang="en-US" smtClean="0"/>
              <a:t>6/15/2016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58049-0BC9-6F48-9CB6-35E34E8FDA9F}" type="slidenum">
              <a:rPr lang="en-US" smtClean="0"/>
              <a:t>‹Nº›</a:t>
            </a:fld>
            <a:endParaRPr lang="en-US"/>
          </a:p>
        </p:txBody>
      </p:sp>
    </p:spTree>
    <p:extLst>
      <p:ext uri="{BB962C8B-B14F-4D97-AF65-F5344CB8AC3E}">
        <p14:creationId xmlns:p14="http://schemas.microsoft.com/office/powerpoint/2010/main" val="624246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jpeg"/><Relationship Id="rId7" Type="http://schemas.openxmlformats.org/officeDocument/2006/relationships/diagramQuickStyle" Target="../diagrams/quickStyle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2.jpg"/><Relationship Id="rId9" Type="http://schemas.microsoft.com/office/2007/relationships/diagramDrawing" Target="../diagrams/drawing4.xml"/></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3.jpeg"/><Relationship Id="rId7" Type="http://schemas.openxmlformats.org/officeDocument/2006/relationships/diagramColors" Target="../diagrams/colors6.xml"/><Relationship Id="rId2" Type="http://schemas.openxmlformats.org/officeDocument/2006/relationships/hyperlink" Target="http://www.biomedcentral.com/1472-6920/7/29/figure/F1?highres=y" TargetMode="External"/><Relationship Id="rId1" Type="http://schemas.openxmlformats.org/officeDocument/2006/relationships/slideLayout" Target="../slideLayouts/slideLayout1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openxmlformats.org/officeDocument/2006/relationships/hyperlink" Target="http://journals.lww.com/academicmedicine/Fulltext/2010/02000/The_Increasing_Complexities_of_Professionalism.31.aspx"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Layout" Target="../diagrams/layout8.xml"/><Relationship Id="rId7" Type="http://schemas.openxmlformats.org/officeDocument/2006/relationships/hyperlink" Target="http://journals.lww.com/academicmedicine/Fulltext/2010/02000/The_Increasing_Complexities_of_Professionalism.31.aspx" TargetMode="Externa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journals.lww.com/academicmedicine/Fulltext/2010/02000/The_Increasing_Complexities_of_Professionalism.31.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journals.lww.com/academicmedicine/Fulltext/2010/02000/The_Increasing_Complexities_of_Professionalism.31.aspx" TargetMode="External"/><Relationship Id="rId7" Type="http://schemas.openxmlformats.org/officeDocument/2006/relationships/hyperlink" Target="http://cursos.itesm.mx/www.biomedcentral.com/1472-6920/7/29" TargetMode="External"/><Relationship Id="rId2" Type="http://schemas.openxmlformats.org/officeDocument/2006/relationships/hyperlink" Target="http://www.biomedcentral.com/1472-6920/10/32" TargetMode="External"/><Relationship Id="rId1" Type="http://schemas.openxmlformats.org/officeDocument/2006/relationships/slideLayout" Target="../slideLayouts/slideLayout2.xml"/><Relationship Id="rId6" Type="http://schemas.openxmlformats.org/officeDocument/2006/relationships/hyperlink" Target="http://journals.lww.com/academicmedicine/Fulltext/2009/04000/Increasing_Bioethics_Education_in_Preclinical.29.aspx" TargetMode="External"/><Relationship Id="rId5" Type="http://schemas.openxmlformats.org/officeDocument/2006/relationships/hyperlink" Target="http://ap.psychiatryonline.org/cgi/content/full/28/3/183" TargetMode="External"/><Relationship Id="rId4" Type="http://schemas.openxmlformats.org/officeDocument/2006/relationships/hyperlink" Target="http://onlinelibrary.wiley.com/doi/10.1111/j.1365-2923.2011.04188.x/abstrac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wma.net/e/ethicsunit/pdf/manual/ethics_manual.pdf" TargetMode="External"/><Relationship Id="rId3" Type="http://schemas.openxmlformats.org/officeDocument/2006/relationships/hyperlink" Target="https://itunes.apple.com/mx/book/etica-clinica/id956891110?isInPurchasedView=true&amp;l=en&amp;mt=11" TargetMode="External"/><Relationship Id="rId7" Type="http://schemas.openxmlformats.org/officeDocument/2006/relationships/hyperlink" Target="http://virtualmentor.ama-assn.org/" TargetMode="External"/><Relationship Id="rId2" Type="http://schemas.openxmlformats.org/officeDocument/2006/relationships/hyperlink" Target="https://www.editorialdigitaltec.com/index.php?route=product/product&amp;path=63_73&amp;product_id=100" TargetMode="External"/><Relationship Id="rId1" Type="http://schemas.openxmlformats.org/officeDocument/2006/relationships/slideLayout" Target="../slideLayouts/slideLayout12.xml"/><Relationship Id="rId6" Type="http://schemas.openxmlformats.org/officeDocument/2006/relationships/hyperlink" Target="http://www.annals.org/cgi/content/full/142/7/560" TargetMode="External"/><Relationship Id="rId5" Type="http://schemas.openxmlformats.org/officeDocument/2006/relationships/hyperlink" Target="http://www.cambridge.org/us/catalogue/catalogue.asp?isbn=9780521704922" TargetMode="External"/><Relationship Id="rId4" Type="http://schemas.openxmlformats.org/officeDocument/2006/relationships/hyperlink" Target="http://professionalism.jefferson.edu/videos.cfm" TargetMode="External"/><Relationship Id="rId9"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amfem.edu.mx/descargas/educacionmedica.pdf"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hyperlink" Target="http://www.amfem.edu.mx/intranet/descargas/competencias.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jpeg"/><Relationship Id="rId7" Type="http://schemas.openxmlformats.org/officeDocument/2006/relationships/diagramQuickStyle" Target="../diagrams/quickStyle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1.jp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44" y="2971234"/>
            <a:ext cx="6107112" cy="915532"/>
          </a:xfrm>
        </p:spPr>
        <p:txBody>
          <a:bodyPr anchor="t">
            <a:noAutofit/>
          </a:bodyPr>
          <a:lstStyle/>
          <a:p>
            <a:pPr algn="ctr"/>
            <a:r>
              <a:rPr lang="en-US" sz="2400" dirty="0">
                <a:solidFill>
                  <a:schemeClr val="accent1">
                    <a:lumMod val="50000"/>
                  </a:schemeClr>
                </a:solidFill>
              </a:rPr>
              <a:t>El </a:t>
            </a:r>
            <a:r>
              <a:rPr lang="en-US" sz="2400" dirty="0" err="1">
                <a:solidFill>
                  <a:schemeClr val="accent1">
                    <a:lumMod val="50000"/>
                  </a:schemeClr>
                </a:solidFill>
              </a:rPr>
              <a:t>nuevo</a:t>
            </a:r>
            <a:r>
              <a:rPr lang="en-US" sz="2400" dirty="0">
                <a:solidFill>
                  <a:schemeClr val="accent1">
                    <a:lumMod val="50000"/>
                  </a:schemeClr>
                </a:solidFill>
              </a:rPr>
              <a:t> </a:t>
            </a:r>
            <a:r>
              <a:rPr lang="en-US" sz="2400" dirty="0" err="1">
                <a:solidFill>
                  <a:schemeClr val="accent1">
                    <a:lumMod val="50000"/>
                  </a:schemeClr>
                </a:solidFill>
              </a:rPr>
              <a:t>paradigma</a:t>
            </a:r>
            <a:r>
              <a:rPr lang="en-US" sz="2400" dirty="0">
                <a:solidFill>
                  <a:schemeClr val="accent1">
                    <a:lumMod val="50000"/>
                  </a:schemeClr>
                </a:solidFill>
              </a:rPr>
              <a:t> de </a:t>
            </a:r>
            <a:r>
              <a:rPr lang="en-US" sz="2400" dirty="0" err="1">
                <a:solidFill>
                  <a:schemeClr val="accent1">
                    <a:lumMod val="50000"/>
                  </a:schemeClr>
                </a:solidFill>
              </a:rPr>
              <a:t>profesionalismo</a:t>
            </a:r>
            <a:r>
              <a:rPr lang="en-US" sz="2400" dirty="0">
                <a:solidFill>
                  <a:schemeClr val="accent1">
                    <a:lumMod val="50000"/>
                  </a:schemeClr>
                </a:solidFill>
              </a:rPr>
              <a:t> </a:t>
            </a:r>
            <a:r>
              <a:rPr lang="en-US" sz="2400" dirty="0" err="1">
                <a:solidFill>
                  <a:schemeClr val="accent1">
                    <a:lumMod val="50000"/>
                  </a:schemeClr>
                </a:solidFill>
              </a:rPr>
              <a:t>en</a:t>
            </a:r>
            <a:r>
              <a:rPr lang="en-US" sz="2400" dirty="0">
                <a:solidFill>
                  <a:schemeClr val="accent1">
                    <a:lumMod val="50000"/>
                  </a:schemeClr>
                </a:solidFill>
              </a:rPr>
              <a:t> la </a:t>
            </a:r>
            <a:r>
              <a:rPr lang="en-US" sz="2400" dirty="0" err="1">
                <a:solidFill>
                  <a:schemeClr val="accent1">
                    <a:lumMod val="50000"/>
                  </a:schemeClr>
                </a:solidFill>
              </a:rPr>
              <a:t>formaci</a:t>
            </a:r>
            <a:r>
              <a:rPr lang="es-ES" sz="2400" dirty="0" err="1">
                <a:solidFill>
                  <a:schemeClr val="accent1">
                    <a:lumMod val="50000"/>
                  </a:schemeClr>
                </a:solidFill>
              </a:rPr>
              <a:t>ón</a:t>
            </a:r>
            <a:r>
              <a:rPr lang="es-ES" sz="2400" dirty="0">
                <a:solidFill>
                  <a:schemeClr val="accent1">
                    <a:lumMod val="50000"/>
                  </a:schemeClr>
                </a:solidFill>
              </a:rPr>
              <a:t> médica</a:t>
            </a:r>
            <a:endParaRPr lang="en-US" sz="2400" dirty="0">
              <a:solidFill>
                <a:schemeClr val="accent1">
                  <a:lumMod val="50000"/>
                </a:schemeClr>
              </a:solidFill>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2550" y="139700"/>
            <a:ext cx="8978900" cy="1692235"/>
          </a:xfrm>
        </p:spPr>
      </p:pic>
      <p:sp>
        <p:nvSpPr>
          <p:cNvPr id="3" name="Rectangle 2"/>
          <p:cNvSpPr/>
          <p:nvPr/>
        </p:nvSpPr>
        <p:spPr>
          <a:xfrm>
            <a:off x="2286000" y="5303897"/>
            <a:ext cx="4572000" cy="1477328"/>
          </a:xfrm>
          <a:prstGeom prst="rect">
            <a:avLst/>
          </a:prstGeom>
        </p:spPr>
        <p:txBody>
          <a:bodyPr>
            <a:spAutoFit/>
          </a:bodyPr>
          <a:lstStyle/>
          <a:p>
            <a:pPr algn="ctr">
              <a:lnSpc>
                <a:spcPct val="150000"/>
              </a:lnSpc>
            </a:pPr>
            <a:r>
              <a:rPr lang="en-US" sz="2000" b="1" dirty="0"/>
              <a:t>Dr. Gregorio T. </a:t>
            </a:r>
            <a:r>
              <a:rPr lang="en-US" sz="2000" b="1" dirty="0" err="1"/>
              <a:t>Obrador</a:t>
            </a:r>
            <a:r>
              <a:rPr lang="en-US" sz="2000" b="1" dirty="0"/>
              <a:t> Vera, M.P.H.</a:t>
            </a:r>
            <a:endParaRPr lang="en-US" sz="2000" dirty="0">
              <a:solidFill>
                <a:schemeClr val="accent1">
                  <a:lumMod val="50000"/>
                </a:schemeClr>
              </a:solidFill>
            </a:endParaRPr>
          </a:p>
          <a:p>
            <a:pPr algn="ctr">
              <a:lnSpc>
                <a:spcPct val="150000"/>
              </a:lnSpc>
            </a:pPr>
            <a:r>
              <a:rPr lang="es-ES_tradnl" sz="2000" b="1" dirty="0"/>
              <a:t>Dr. Harold </a:t>
            </a:r>
            <a:r>
              <a:rPr lang="es-ES_tradnl" sz="2000" b="1" dirty="0" err="1"/>
              <a:t>Alomía</a:t>
            </a:r>
            <a:r>
              <a:rPr lang="es-ES_tradnl" sz="2000" b="1" dirty="0"/>
              <a:t> Bartra</a:t>
            </a:r>
            <a:r>
              <a:rPr lang="en-US" sz="2000" dirty="0"/>
              <a:t> </a:t>
            </a:r>
            <a:endParaRPr lang="en-US" sz="2000" dirty="0">
              <a:solidFill>
                <a:schemeClr val="accent1">
                  <a:lumMod val="50000"/>
                </a:schemeClr>
              </a:solidFill>
            </a:endParaRPr>
          </a:p>
          <a:p>
            <a:pPr algn="ctr">
              <a:lnSpc>
                <a:spcPct val="150000"/>
              </a:lnSpc>
            </a:pPr>
            <a:r>
              <a:rPr lang="en-US" sz="2000" b="1" dirty="0"/>
              <a:t>Dra. Mary Ana Cordero D</a:t>
            </a:r>
            <a:r>
              <a:rPr lang="es-ES" sz="2000" b="1" dirty="0" err="1"/>
              <a:t>íaz</a:t>
            </a:r>
            <a:endParaRPr lang="es-ES" sz="2000" b="1" dirty="0"/>
          </a:p>
        </p:txBody>
      </p:sp>
    </p:spTree>
    <p:extLst>
      <p:ext uri="{BB962C8B-B14F-4D97-AF65-F5344CB8AC3E}">
        <p14:creationId xmlns:p14="http://schemas.microsoft.com/office/powerpoint/2010/main" val="10978438"/>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icina_Vertical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8" name="Straight Connector 7"/>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itle 2"/>
          <p:cNvSpPr txBox="1">
            <a:spLocks/>
          </p:cNvSpPr>
          <p:nvPr/>
        </p:nvSpPr>
        <p:spPr>
          <a:xfrm>
            <a:off x="457200" y="976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err="1">
                <a:solidFill>
                  <a:schemeClr val="accent1">
                    <a:lumMod val="50000"/>
                  </a:schemeClr>
                </a:solidFill>
              </a:rPr>
              <a:t>Profesionalismo</a:t>
            </a:r>
            <a:r>
              <a:rPr lang="en-US" sz="2400" b="1" dirty="0">
                <a:solidFill>
                  <a:schemeClr val="accent1">
                    <a:lumMod val="50000"/>
                  </a:schemeClr>
                </a:solidFill>
              </a:rPr>
              <a:t>: </a:t>
            </a:r>
            <a:br>
              <a:rPr lang="en-US" sz="2400" b="1" dirty="0">
                <a:solidFill>
                  <a:schemeClr val="accent1">
                    <a:lumMod val="50000"/>
                  </a:schemeClr>
                </a:solidFill>
              </a:rPr>
            </a:br>
            <a:r>
              <a:rPr lang="en-US" sz="2400" b="1" dirty="0">
                <a:solidFill>
                  <a:schemeClr val="accent1">
                    <a:lumMod val="50000"/>
                  </a:schemeClr>
                </a:solidFill>
              </a:rPr>
              <a:t>de </a:t>
            </a:r>
            <a:r>
              <a:rPr lang="en-US" sz="2400" b="1" i="1" dirty="0" err="1">
                <a:solidFill>
                  <a:schemeClr val="accent1">
                    <a:lumMod val="50000"/>
                  </a:schemeClr>
                </a:solidFill>
              </a:rPr>
              <a:t>competencia</a:t>
            </a:r>
            <a:r>
              <a:rPr lang="en-US" sz="2400" b="1" i="1" dirty="0">
                <a:solidFill>
                  <a:schemeClr val="accent1">
                    <a:lumMod val="50000"/>
                  </a:schemeClr>
                </a:solidFill>
              </a:rPr>
              <a:t> </a:t>
            </a:r>
            <a:r>
              <a:rPr lang="en-US" sz="2400" b="1" dirty="0">
                <a:solidFill>
                  <a:schemeClr val="accent1">
                    <a:lumMod val="50000"/>
                  </a:schemeClr>
                </a:solidFill>
              </a:rPr>
              <a:t>a </a:t>
            </a:r>
            <a:r>
              <a:rPr lang="en-US" sz="2400" b="1" i="1" dirty="0" err="1">
                <a:solidFill>
                  <a:schemeClr val="accent1">
                    <a:lumMod val="50000"/>
                  </a:schemeClr>
                </a:solidFill>
              </a:rPr>
              <a:t>formaci</a:t>
            </a:r>
            <a:r>
              <a:rPr lang="es-ES" sz="2400" b="1" i="1" dirty="0" err="1">
                <a:solidFill>
                  <a:schemeClr val="accent1">
                    <a:lumMod val="50000"/>
                  </a:schemeClr>
                </a:solidFill>
              </a:rPr>
              <a:t>ón</a:t>
            </a:r>
            <a:r>
              <a:rPr lang="es-ES" sz="2400" b="1" i="1" dirty="0">
                <a:solidFill>
                  <a:schemeClr val="accent1">
                    <a:lumMod val="50000"/>
                  </a:schemeClr>
                </a:solidFill>
              </a:rPr>
              <a:t> de </a:t>
            </a:r>
            <a:r>
              <a:rPr lang="en-US" sz="2400" b="1" i="1" dirty="0" err="1">
                <a:solidFill>
                  <a:schemeClr val="accent1">
                    <a:lumMod val="50000"/>
                  </a:schemeClr>
                </a:solidFill>
              </a:rPr>
              <a:t>identidad</a:t>
            </a:r>
            <a:r>
              <a:rPr lang="en-US" sz="2400" b="1" i="1" dirty="0">
                <a:solidFill>
                  <a:schemeClr val="accent1">
                    <a:lumMod val="50000"/>
                  </a:schemeClr>
                </a:solidFill>
              </a:rPr>
              <a:t> </a:t>
            </a:r>
            <a:r>
              <a:rPr lang="en-US" sz="2400" b="1" i="1" dirty="0" err="1">
                <a:solidFill>
                  <a:schemeClr val="accent1">
                    <a:lumMod val="50000"/>
                  </a:schemeClr>
                </a:solidFill>
              </a:rPr>
              <a:t>profesional</a:t>
            </a:r>
            <a:endParaRPr lang="en-US" sz="2400" b="1" i="1" dirty="0">
              <a:solidFill>
                <a:schemeClr val="accent1">
                  <a:lumMod val="50000"/>
                </a:schemeClr>
              </a:solidFill>
            </a:endParaRPr>
          </a:p>
        </p:txBody>
      </p:sp>
      <p:pic>
        <p:nvPicPr>
          <p:cNvPr id="13"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42464" b="9326"/>
          <a:stretch/>
        </p:blipFill>
        <p:spPr>
          <a:xfrm>
            <a:off x="1252707" y="2030708"/>
            <a:ext cx="6638586" cy="4267200"/>
          </a:xfrm>
          <a:prstGeom prst="rect">
            <a:avLst/>
          </a:prstGeom>
        </p:spPr>
      </p:pic>
      <p:sp>
        <p:nvSpPr>
          <p:cNvPr id="12" name="Rectangle 11"/>
          <p:cNvSpPr/>
          <p:nvPr/>
        </p:nvSpPr>
        <p:spPr>
          <a:xfrm>
            <a:off x="4089400" y="6488668"/>
            <a:ext cx="5054600" cy="369332"/>
          </a:xfrm>
          <a:prstGeom prst="rect">
            <a:avLst/>
          </a:prstGeom>
        </p:spPr>
        <p:txBody>
          <a:bodyPr wrap="square">
            <a:spAutoFit/>
          </a:bodyPr>
          <a:lstStyle/>
          <a:p>
            <a:pPr algn="r"/>
            <a:r>
              <a:rPr lang="en-US" sz="900" dirty="0" err="1"/>
              <a:t>Cruess</a:t>
            </a:r>
            <a:r>
              <a:rPr lang="en-US" sz="900" dirty="0"/>
              <a:t> R, </a:t>
            </a:r>
            <a:r>
              <a:rPr lang="en-US" sz="900" dirty="0" err="1"/>
              <a:t>Cruess</a:t>
            </a:r>
            <a:r>
              <a:rPr lang="en-US" sz="900" dirty="0"/>
              <a:t> S, </a:t>
            </a:r>
            <a:r>
              <a:rPr lang="en-US" sz="900" dirty="0" err="1"/>
              <a:t>Steinert</a:t>
            </a:r>
            <a:r>
              <a:rPr lang="en-US" sz="900" dirty="0"/>
              <a:t> Y. Amending Miller's Pyramid to Include Professional Identity Formation</a:t>
            </a:r>
            <a:r>
              <a:rPr lang="en-US" sz="900" dirty="0">
                <a:solidFill>
                  <a:prstClr val="black"/>
                </a:solidFill>
              </a:rPr>
              <a:t> [published online ahead of print September 1, 2015]. </a:t>
            </a:r>
            <a:r>
              <a:rPr lang="en-US" sz="900" dirty="0" err="1">
                <a:solidFill>
                  <a:prstClr val="black"/>
                </a:solidFill>
              </a:rPr>
              <a:t>Acad</a:t>
            </a:r>
            <a:r>
              <a:rPr lang="en-US" sz="900" dirty="0">
                <a:solidFill>
                  <a:prstClr val="black"/>
                </a:solidFill>
              </a:rPr>
              <a:t> Med. </a:t>
            </a:r>
            <a:r>
              <a:rPr lang="pt-BR" sz="900" dirty="0" err="1"/>
              <a:t>doi</a:t>
            </a:r>
            <a:r>
              <a:rPr lang="pt-BR" sz="900" dirty="0"/>
              <a:t>: 10.1097/ACM.0000000000000913</a:t>
            </a:r>
            <a:endParaRPr lang="en-US" sz="900" dirty="0">
              <a:solidFill>
                <a:prstClr val="black"/>
              </a:solidFill>
            </a:endParaRPr>
          </a:p>
        </p:txBody>
      </p:sp>
      <p:graphicFrame>
        <p:nvGraphicFramePr>
          <p:cNvPr id="9" name="Diagram 8"/>
          <p:cNvGraphicFramePr/>
          <p:nvPr>
            <p:extLst>
              <p:ext uri="{D42A27DB-BD31-4B8C-83A1-F6EECF244321}">
                <p14:modId xmlns:p14="http://schemas.microsoft.com/office/powerpoint/2010/main" val="783421148"/>
              </p:ext>
            </p:extLst>
          </p:nvPr>
        </p:nvGraphicFramePr>
        <p:xfrm>
          <a:off x="177800" y="2193996"/>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Box 14"/>
          <p:cNvSpPr txBox="1"/>
          <p:nvPr/>
        </p:nvSpPr>
        <p:spPr>
          <a:xfrm>
            <a:off x="4097129" y="2228567"/>
            <a:ext cx="4026312" cy="738664"/>
          </a:xfrm>
          <a:prstGeom prst="rect">
            <a:avLst/>
          </a:prstGeom>
          <a:noFill/>
        </p:spPr>
        <p:txBody>
          <a:bodyPr wrap="square" rtlCol="0">
            <a:spAutoFit/>
          </a:bodyPr>
          <a:lstStyle/>
          <a:p>
            <a:r>
              <a:rPr lang="en-US" sz="1400" b="1" dirty="0" err="1">
                <a:solidFill>
                  <a:schemeClr val="accent1">
                    <a:lumMod val="50000"/>
                  </a:schemeClr>
                </a:solidFill>
              </a:rPr>
              <a:t>Consistentemente</a:t>
            </a:r>
            <a:r>
              <a:rPr lang="en-US" sz="1400" b="1" dirty="0">
                <a:solidFill>
                  <a:schemeClr val="accent1">
                    <a:lumMod val="50000"/>
                  </a:schemeClr>
                </a:solidFill>
              </a:rPr>
              <a:t> </a:t>
            </a:r>
            <a:r>
              <a:rPr lang="en-US" sz="1400" b="1" dirty="0" err="1">
                <a:solidFill>
                  <a:schemeClr val="accent1">
                    <a:lumMod val="50000"/>
                  </a:schemeClr>
                </a:solidFill>
              </a:rPr>
              <a:t>demuestra</a:t>
            </a:r>
            <a:r>
              <a:rPr lang="en-US" sz="1400" b="1" dirty="0">
                <a:solidFill>
                  <a:schemeClr val="accent1">
                    <a:lumMod val="50000"/>
                  </a:schemeClr>
                </a:solidFill>
              </a:rPr>
              <a:t> </a:t>
            </a:r>
            <a:r>
              <a:rPr lang="en-US" sz="1400" b="1" dirty="0" err="1">
                <a:solidFill>
                  <a:schemeClr val="accent1">
                    <a:lumMod val="50000"/>
                  </a:schemeClr>
                </a:solidFill>
              </a:rPr>
              <a:t>las</a:t>
            </a:r>
            <a:r>
              <a:rPr lang="en-US" sz="1400" b="1" dirty="0">
                <a:solidFill>
                  <a:schemeClr val="accent1">
                    <a:lumMod val="50000"/>
                  </a:schemeClr>
                </a:solidFill>
              </a:rPr>
              <a:t> </a:t>
            </a:r>
            <a:r>
              <a:rPr lang="en-US" sz="1400" b="1" dirty="0" err="1">
                <a:solidFill>
                  <a:schemeClr val="accent1">
                    <a:lumMod val="50000"/>
                  </a:schemeClr>
                </a:solidFill>
              </a:rPr>
              <a:t>actitudes</a:t>
            </a:r>
            <a:r>
              <a:rPr lang="en-US" sz="1400" b="1" dirty="0">
                <a:solidFill>
                  <a:schemeClr val="accent1">
                    <a:lumMod val="50000"/>
                  </a:schemeClr>
                </a:solidFill>
              </a:rPr>
              <a:t>, </a:t>
            </a:r>
            <a:r>
              <a:rPr lang="en-US" sz="1400" b="1" dirty="0" err="1">
                <a:solidFill>
                  <a:schemeClr val="accent1">
                    <a:lumMod val="50000"/>
                  </a:schemeClr>
                </a:solidFill>
              </a:rPr>
              <a:t>valores</a:t>
            </a:r>
            <a:r>
              <a:rPr lang="en-US" sz="1400" b="1" dirty="0">
                <a:solidFill>
                  <a:schemeClr val="accent1">
                    <a:lumMod val="50000"/>
                  </a:schemeClr>
                </a:solidFill>
              </a:rPr>
              <a:t> y </a:t>
            </a:r>
            <a:r>
              <a:rPr lang="en-US" sz="1400" b="1" dirty="0" err="1">
                <a:solidFill>
                  <a:schemeClr val="accent1">
                    <a:lumMod val="50000"/>
                  </a:schemeClr>
                </a:solidFill>
              </a:rPr>
              <a:t>comportamiento</a:t>
            </a:r>
            <a:r>
              <a:rPr lang="en-US" sz="1400" b="1" dirty="0">
                <a:solidFill>
                  <a:schemeClr val="accent1">
                    <a:lumMod val="50000"/>
                  </a:schemeClr>
                </a:solidFill>
              </a:rPr>
              <a:t> </a:t>
            </a:r>
            <a:r>
              <a:rPr lang="en-US" sz="1400" b="1" dirty="0" err="1">
                <a:solidFill>
                  <a:schemeClr val="accent1">
                    <a:lumMod val="50000"/>
                  </a:schemeClr>
                </a:solidFill>
              </a:rPr>
              <a:t>esperados</a:t>
            </a:r>
            <a:r>
              <a:rPr lang="en-US" sz="1400" b="1" dirty="0">
                <a:solidFill>
                  <a:schemeClr val="accent1">
                    <a:lumMod val="50000"/>
                  </a:schemeClr>
                </a:solidFill>
              </a:rPr>
              <a:t> de </a:t>
            </a:r>
            <a:r>
              <a:rPr lang="en-US" sz="1400" b="1" dirty="0" err="1">
                <a:solidFill>
                  <a:schemeClr val="accent1">
                    <a:lumMod val="50000"/>
                  </a:schemeClr>
                </a:solidFill>
              </a:rPr>
              <a:t>alguien</a:t>
            </a:r>
            <a:r>
              <a:rPr lang="en-US" sz="1400" b="1" dirty="0">
                <a:solidFill>
                  <a:schemeClr val="accent1">
                    <a:lumMod val="50000"/>
                  </a:schemeClr>
                </a:solidFill>
              </a:rPr>
              <a:t> </a:t>
            </a:r>
            <a:r>
              <a:rPr lang="en-US" sz="1400" b="1" dirty="0" err="1">
                <a:solidFill>
                  <a:schemeClr val="accent1">
                    <a:lumMod val="50000"/>
                  </a:schemeClr>
                </a:solidFill>
              </a:rPr>
              <a:t>quien</a:t>
            </a:r>
            <a:r>
              <a:rPr lang="en-US" sz="1400" b="1" dirty="0">
                <a:solidFill>
                  <a:schemeClr val="accent1">
                    <a:lumMod val="50000"/>
                  </a:schemeClr>
                </a:solidFill>
              </a:rPr>
              <a:t> ha </a:t>
            </a:r>
            <a:r>
              <a:rPr lang="en-US" sz="1400" b="1" dirty="0" err="1">
                <a:solidFill>
                  <a:schemeClr val="accent1">
                    <a:lumMod val="50000"/>
                  </a:schemeClr>
                </a:solidFill>
              </a:rPr>
              <a:t>llegado</a:t>
            </a:r>
            <a:r>
              <a:rPr lang="en-US" sz="1400" b="1" dirty="0">
                <a:solidFill>
                  <a:schemeClr val="accent1">
                    <a:lumMod val="50000"/>
                  </a:schemeClr>
                </a:solidFill>
              </a:rPr>
              <a:t> a “</a:t>
            </a:r>
            <a:r>
              <a:rPr lang="en-US" sz="1400" b="1" dirty="0" err="1">
                <a:solidFill>
                  <a:schemeClr val="accent1">
                    <a:lumMod val="50000"/>
                  </a:schemeClr>
                </a:solidFill>
              </a:rPr>
              <a:t>pensar</a:t>
            </a:r>
            <a:r>
              <a:rPr lang="en-US" sz="1400" b="1" dirty="0">
                <a:solidFill>
                  <a:schemeClr val="accent1">
                    <a:lumMod val="50000"/>
                  </a:schemeClr>
                </a:solidFill>
              </a:rPr>
              <a:t>, </a:t>
            </a:r>
            <a:r>
              <a:rPr lang="en-US" sz="1400" b="1" dirty="0" err="1">
                <a:solidFill>
                  <a:schemeClr val="accent1">
                    <a:lumMod val="50000"/>
                  </a:schemeClr>
                </a:solidFill>
              </a:rPr>
              <a:t>actuar</a:t>
            </a:r>
            <a:r>
              <a:rPr lang="en-US" sz="1400" b="1" dirty="0">
                <a:solidFill>
                  <a:schemeClr val="accent1">
                    <a:lumMod val="50000"/>
                  </a:schemeClr>
                </a:solidFill>
              </a:rPr>
              <a:t> y </a:t>
            </a:r>
            <a:r>
              <a:rPr lang="en-US" sz="1400" b="1" dirty="0" err="1">
                <a:solidFill>
                  <a:schemeClr val="accent1">
                    <a:lumMod val="50000"/>
                  </a:schemeClr>
                </a:solidFill>
              </a:rPr>
              <a:t>sentir</a:t>
            </a:r>
            <a:r>
              <a:rPr lang="en-US" sz="1400" b="1" dirty="0">
                <a:solidFill>
                  <a:schemeClr val="accent1">
                    <a:lumMod val="50000"/>
                  </a:schemeClr>
                </a:solidFill>
              </a:rPr>
              <a:t> </a:t>
            </a:r>
            <a:r>
              <a:rPr lang="en-US" sz="1400" b="1" dirty="0" err="1">
                <a:solidFill>
                  <a:schemeClr val="accent1">
                    <a:lumMod val="50000"/>
                  </a:schemeClr>
                </a:solidFill>
              </a:rPr>
              <a:t>como</a:t>
            </a:r>
            <a:r>
              <a:rPr lang="en-US" sz="1400" b="1" dirty="0">
                <a:solidFill>
                  <a:schemeClr val="accent1">
                    <a:lumMod val="50000"/>
                  </a:schemeClr>
                </a:solidFill>
              </a:rPr>
              <a:t> un m</a:t>
            </a:r>
            <a:r>
              <a:rPr lang="es-ES" sz="1400" b="1" dirty="0" err="1">
                <a:solidFill>
                  <a:schemeClr val="accent1">
                    <a:lumMod val="50000"/>
                  </a:schemeClr>
                </a:solidFill>
              </a:rPr>
              <a:t>édico</a:t>
            </a:r>
            <a:r>
              <a:rPr lang="es-ES" sz="1400" b="1" dirty="0">
                <a:solidFill>
                  <a:schemeClr val="accent1">
                    <a:lumMod val="50000"/>
                  </a:schemeClr>
                </a:solidFill>
              </a:rPr>
              <a:t>”</a:t>
            </a:r>
            <a:r>
              <a:rPr lang="en-US" sz="1400" b="1" dirty="0">
                <a:solidFill>
                  <a:schemeClr val="accent1">
                    <a:lumMod val="50000"/>
                  </a:schemeClr>
                </a:solidFill>
              </a:rPr>
              <a:t> </a:t>
            </a:r>
          </a:p>
        </p:txBody>
      </p:sp>
      <p:sp>
        <p:nvSpPr>
          <p:cNvPr id="16" name="TextBox 15"/>
          <p:cNvSpPr txBox="1"/>
          <p:nvPr/>
        </p:nvSpPr>
        <p:spPr>
          <a:xfrm>
            <a:off x="4503529" y="3168367"/>
            <a:ext cx="4026312" cy="523220"/>
          </a:xfrm>
          <a:prstGeom prst="rect">
            <a:avLst/>
          </a:prstGeom>
          <a:noFill/>
        </p:spPr>
        <p:txBody>
          <a:bodyPr wrap="square" rtlCol="0">
            <a:spAutoFit/>
          </a:bodyPr>
          <a:lstStyle/>
          <a:p>
            <a:r>
              <a:rPr lang="es-ES" sz="1400" b="1" dirty="0">
                <a:solidFill>
                  <a:schemeClr val="accent1">
                    <a:lumMod val="50000"/>
                  </a:schemeClr>
                </a:solidFill>
              </a:rPr>
              <a:t>Conscientemente demuestra los comportamientos esperados de </a:t>
            </a:r>
            <a:r>
              <a:rPr lang="es-ES" sz="1400" b="1">
                <a:solidFill>
                  <a:schemeClr val="accent1">
                    <a:lumMod val="50000"/>
                  </a:schemeClr>
                </a:solidFill>
              </a:rPr>
              <a:t>un médico</a:t>
            </a:r>
            <a:endParaRPr lang="en-US" sz="1400" b="1" dirty="0">
              <a:solidFill>
                <a:schemeClr val="accent1">
                  <a:lumMod val="50000"/>
                </a:schemeClr>
              </a:solidFill>
            </a:endParaRPr>
          </a:p>
        </p:txBody>
      </p:sp>
      <p:sp>
        <p:nvSpPr>
          <p:cNvPr id="17" name="TextBox 16"/>
          <p:cNvSpPr txBox="1"/>
          <p:nvPr/>
        </p:nvSpPr>
        <p:spPr>
          <a:xfrm>
            <a:off x="4935329" y="3955767"/>
            <a:ext cx="4026312" cy="523220"/>
          </a:xfrm>
          <a:prstGeom prst="rect">
            <a:avLst/>
          </a:prstGeom>
          <a:noFill/>
        </p:spPr>
        <p:txBody>
          <a:bodyPr wrap="square" rtlCol="0">
            <a:spAutoFit/>
          </a:bodyPr>
          <a:lstStyle/>
          <a:p>
            <a:r>
              <a:rPr lang="es-ES" sz="1400" b="1" dirty="0">
                <a:solidFill>
                  <a:schemeClr val="accent1">
                    <a:lumMod val="50000"/>
                  </a:schemeClr>
                </a:solidFill>
              </a:rPr>
              <a:t>Demuestra los comportamientos esperados de un médico </a:t>
            </a:r>
            <a:r>
              <a:rPr lang="es-ES" sz="1400" b="1">
                <a:solidFill>
                  <a:schemeClr val="accent1">
                    <a:lumMod val="50000"/>
                  </a:schemeClr>
                </a:solidFill>
              </a:rPr>
              <a:t>bajo supervisión</a:t>
            </a:r>
            <a:endParaRPr lang="en-US" sz="1400" b="1" dirty="0">
              <a:solidFill>
                <a:schemeClr val="accent1">
                  <a:lumMod val="50000"/>
                </a:schemeClr>
              </a:solidFill>
            </a:endParaRPr>
          </a:p>
        </p:txBody>
      </p:sp>
      <p:sp>
        <p:nvSpPr>
          <p:cNvPr id="18" name="TextBox 17"/>
          <p:cNvSpPr txBox="1"/>
          <p:nvPr/>
        </p:nvSpPr>
        <p:spPr>
          <a:xfrm>
            <a:off x="5626099" y="4793967"/>
            <a:ext cx="3487941" cy="523220"/>
          </a:xfrm>
          <a:prstGeom prst="rect">
            <a:avLst/>
          </a:prstGeom>
          <a:noFill/>
        </p:spPr>
        <p:txBody>
          <a:bodyPr wrap="square" rtlCol="0">
            <a:spAutoFit/>
          </a:bodyPr>
          <a:lstStyle/>
          <a:p>
            <a:r>
              <a:rPr lang="es-ES" sz="1400" b="1" dirty="0">
                <a:solidFill>
                  <a:schemeClr val="accent1">
                    <a:lumMod val="50000"/>
                  </a:schemeClr>
                </a:solidFill>
              </a:rPr>
              <a:t>Conoce cuando los comportamientos individuales </a:t>
            </a:r>
            <a:r>
              <a:rPr lang="es-ES" sz="1400" b="1">
                <a:solidFill>
                  <a:schemeClr val="accent1">
                    <a:lumMod val="50000"/>
                  </a:schemeClr>
                </a:solidFill>
              </a:rPr>
              <a:t>son apropiados</a:t>
            </a:r>
            <a:endParaRPr lang="en-US" sz="1400" b="1" dirty="0">
              <a:solidFill>
                <a:schemeClr val="accent1">
                  <a:lumMod val="50000"/>
                </a:schemeClr>
              </a:solidFill>
            </a:endParaRPr>
          </a:p>
        </p:txBody>
      </p:sp>
      <p:sp>
        <p:nvSpPr>
          <p:cNvPr id="19" name="TextBox 18"/>
          <p:cNvSpPr txBox="1"/>
          <p:nvPr/>
        </p:nvSpPr>
        <p:spPr>
          <a:xfrm>
            <a:off x="6274323" y="5492467"/>
            <a:ext cx="2966718" cy="738664"/>
          </a:xfrm>
          <a:prstGeom prst="rect">
            <a:avLst/>
          </a:prstGeom>
          <a:noFill/>
        </p:spPr>
        <p:txBody>
          <a:bodyPr wrap="square" rtlCol="0">
            <a:spAutoFit/>
          </a:bodyPr>
          <a:lstStyle/>
          <a:p>
            <a:r>
              <a:rPr lang="es-ES" sz="1400" b="1" dirty="0">
                <a:solidFill>
                  <a:schemeClr val="accent1">
                    <a:lumMod val="50000"/>
                  </a:schemeClr>
                </a:solidFill>
              </a:rPr>
              <a:t>Conoce las normas de comportamiento esperadas de </a:t>
            </a:r>
            <a:r>
              <a:rPr lang="es-ES" sz="1400" b="1">
                <a:solidFill>
                  <a:schemeClr val="accent1">
                    <a:lumMod val="50000"/>
                  </a:schemeClr>
                </a:solidFill>
              </a:rPr>
              <a:t>un médico</a:t>
            </a:r>
            <a:endParaRPr lang="en-US" sz="1400" b="1" dirty="0">
              <a:solidFill>
                <a:schemeClr val="accent1">
                  <a:lumMod val="50000"/>
                </a:schemeClr>
              </a:solidFill>
            </a:endParaRPr>
          </a:p>
        </p:txBody>
      </p:sp>
    </p:spTree>
    <p:extLst>
      <p:ext uri="{BB962C8B-B14F-4D97-AF65-F5344CB8AC3E}">
        <p14:creationId xmlns:p14="http://schemas.microsoft.com/office/powerpoint/2010/main" val="140577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linds(horizontal)">
                                      <p:cBhvr>
                                        <p:cTn id="19" dur="500"/>
                                        <p:tgtEl>
                                          <p:spTgt spid="1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linds(horizont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411760" y="1628800"/>
          <a:ext cx="453650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Título"/>
          <p:cNvSpPr txBox="1">
            <a:spLocks/>
          </p:cNvSpPr>
          <p:nvPr/>
        </p:nvSpPr>
        <p:spPr>
          <a:xfrm>
            <a:off x="395536" y="1214264"/>
            <a:ext cx="8496944" cy="990600"/>
          </a:xfrm>
          <a:prstGeom prst="rect">
            <a:avLst/>
          </a:prstGeom>
        </p:spPr>
        <p:txBody>
          <a:bodyPr vert="horz" anchor="b" anchorCtr="0">
            <a:normAutofit fontScale="97500"/>
          </a:bodyPr>
          <a:lstStyle/>
          <a:p>
            <a:pPr algn="ctr">
              <a:spcBef>
                <a:spcPct val="0"/>
              </a:spcBef>
            </a:pPr>
            <a:r>
              <a:rPr lang="es-ES" sz="2400" i="1" dirty="0">
                <a:solidFill>
                  <a:srgbClr val="1F497D"/>
                </a:solidFill>
                <a:latin typeface="Calibri"/>
              </a:rPr>
              <a:t>Modelo de </a:t>
            </a:r>
            <a:r>
              <a:rPr lang="es-ES" sz="2400" i="1" u="sng" dirty="0">
                <a:solidFill>
                  <a:srgbClr val="1F497D"/>
                </a:solidFill>
                <a:latin typeface="Calibri"/>
              </a:rPr>
              <a:t>factores</a:t>
            </a:r>
            <a:r>
              <a:rPr lang="es-ES" sz="2400" i="1" dirty="0">
                <a:solidFill>
                  <a:srgbClr val="1F497D"/>
                </a:solidFill>
                <a:latin typeface="Calibri"/>
              </a:rPr>
              <a:t> </a:t>
            </a:r>
            <a:r>
              <a:rPr lang="es-ES" sz="2400" i="1" u="sng" dirty="0">
                <a:solidFill>
                  <a:srgbClr val="1F497D"/>
                </a:solidFill>
                <a:latin typeface="Calibri"/>
              </a:rPr>
              <a:t>personales</a:t>
            </a:r>
            <a:r>
              <a:rPr lang="es-ES" sz="2400" i="1" dirty="0">
                <a:solidFill>
                  <a:srgbClr val="1F497D"/>
                </a:solidFill>
                <a:latin typeface="Calibri"/>
              </a:rPr>
              <a:t> y </a:t>
            </a:r>
            <a:r>
              <a:rPr lang="es-ES" sz="2400" i="1" u="sng" dirty="0">
                <a:solidFill>
                  <a:srgbClr val="1F497D"/>
                </a:solidFill>
                <a:latin typeface="Calibri"/>
              </a:rPr>
              <a:t>ambientales</a:t>
            </a:r>
            <a:r>
              <a:rPr lang="es-ES" sz="2400" i="1" dirty="0">
                <a:solidFill>
                  <a:srgbClr val="1F497D"/>
                </a:solidFill>
                <a:latin typeface="Calibri"/>
              </a:rPr>
              <a:t> del </a:t>
            </a:r>
            <a:r>
              <a:rPr lang="es-ES" sz="2400" i="1" u="sng" dirty="0">
                <a:solidFill>
                  <a:srgbClr val="1F497D"/>
                </a:solidFill>
                <a:latin typeface="Calibri"/>
              </a:rPr>
              <a:t>profesionalismo médico</a:t>
            </a:r>
            <a:r>
              <a:rPr lang="es-ES" sz="2400" i="1" dirty="0">
                <a:solidFill>
                  <a:srgbClr val="1F497D"/>
                </a:solidFill>
                <a:latin typeface="Calibri"/>
              </a:rPr>
              <a:t> en el ámbito de educación médica</a:t>
            </a:r>
            <a:endParaRPr lang="en-US" dirty="0">
              <a:solidFill>
                <a:prstClr val="black"/>
              </a:solidFill>
              <a:latin typeface="Calibri"/>
            </a:endParaRPr>
          </a:p>
        </p:txBody>
      </p:sp>
      <p:sp>
        <p:nvSpPr>
          <p:cNvPr id="6" name="Rectangle 5"/>
          <p:cNvSpPr>
            <a:spLocks noChangeArrowheads="1"/>
          </p:cNvSpPr>
          <p:nvPr/>
        </p:nvSpPr>
        <p:spPr bwMode="auto">
          <a:xfrm>
            <a:off x="0" y="6271146"/>
            <a:ext cx="9215438" cy="830262"/>
          </a:xfrm>
          <a:prstGeom prst="rect">
            <a:avLst/>
          </a:prstGeom>
          <a:noFill/>
          <a:ln w="9525">
            <a:noFill/>
            <a:miter lim="800000"/>
            <a:headEnd/>
            <a:tailEnd/>
          </a:ln>
        </p:spPr>
        <p:txBody>
          <a:bodyPr>
            <a:spAutoFit/>
          </a:bodyPr>
          <a:lstStyle/>
          <a:p>
            <a:r>
              <a:rPr lang="en-US" sz="800" dirty="0">
                <a:solidFill>
                  <a:prstClr val="black"/>
                </a:solidFill>
                <a:latin typeface="Calibri"/>
              </a:rPr>
              <a:t>West, C., </a:t>
            </a:r>
            <a:r>
              <a:rPr lang="en-US" sz="800" dirty="0" err="1">
                <a:solidFill>
                  <a:prstClr val="black"/>
                </a:solidFill>
                <a:latin typeface="Calibri"/>
              </a:rPr>
              <a:t>Shanafelt</a:t>
            </a:r>
            <a:r>
              <a:rPr lang="en-US" sz="800" dirty="0">
                <a:solidFill>
                  <a:prstClr val="black"/>
                </a:solidFill>
                <a:latin typeface="Calibri"/>
              </a:rPr>
              <a:t>, T.,</a:t>
            </a:r>
            <a:r>
              <a:rPr lang="en-US" sz="800" i="1" dirty="0">
                <a:solidFill>
                  <a:prstClr val="black"/>
                </a:solidFill>
                <a:latin typeface="Calibri"/>
              </a:rPr>
              <a:t> BMC Medical Education</a:t>
            </a:r>
            <a:r>
              <a:rPr lang="en-US" sz="800" dirty="0">
                <a:solidFill>
                  <a:prstClr val="black"/>
                </a:solidFill>
                <a:latin typeface="Calibri"/>
              </a:rPr>
              <a:t> 2007 7:29   doi:10.1186/1472-6920-7-29. Goldstein, E. et al, </a:t>
            </a:r>
            <a:r>
              <a:rPr lang="en-US" sz="800" i="1" dirty="0">
                <a:solidFill>
                  <a:prstClr val="black"/>
                </a:solidFill>
                <a:latin typeface="Calibri"/>
              </a:rPr>
              <a:t>Professionalism in Medical Education: An Institutional Challenge</a:t>
            </a:r>
            <a:r>
              <a:rPr lang="en-US" sz="800" dirty="0">
                <a:solidFill>
                  <a:prstClr val="black"/>
                </a:solidFill>
                <a:latin typeface="Calibri"/>
              </a:rPr>
              <a:t>, </a:t>
            </a:r>
            <a:r>
              <a:rPr lang="en-US" sz="800" dirty="0" err="1">
                <a:solidFill>
                  <a:prstClr val="black"/>
                </a:solidFill>
                <a:latin typeface="Calibri"/>
              </a:rPr>
              <a:t>Acad</a:t>
            </a:r>
            <a:r>
              <a:rPr lang="en-US" sz="800" dirty="0">
                <a:solidFill>
                  <a:prstClr val="black"/>
                </a:solidFill>
                <a:latin typeface="Calibri"/>
              </a:rPr>
              <a:t> Med. 2006; 81:871-876. K Boon and J Turner, </a:t>
            </a:r>
            <a:r>
              <a:rPr lang="en-US" sz="800" i="1" dirty="0">
                <a:solidFill>
                  <a:prstClr val="black"/>
                </a:solidFill>
                <a:latin typeface="Calibri"/>
              </a:rPr>
              <a:t>Ethical and professional conduct of medical students: review of current assessment measures and controversies,</a:t>
            </a:r>
            <a:r>
              <a:rPr lang="en-US" sz="800" dirty="0">
                <a:solidFill>
                  <a:prstClr val="black"/>
                </a:solidFill>
                <a:latin typeface="Calibri"/>
              </a:rPr>
              <a:t> J. Med. Ethics 2004;30;221-226. Michael E. Whitcomb, MD, EDITOR, </a:t>
            </a:r>
            <a:r>
              <a:rPr lang="en-US" sz="800" i="1" dirty="0">
                <a:solidFill>
                  <a:prstClr val="black"/>
                </a:solidFill>
                <a:latin typeface="Calibri"/>
              </a:rPr>
              <a:t>Medical Professionalism: Can It be Taught?</a:t>
            </a:r>
            <a:r>
              <a:rPr lang="en-US" sz="800" dirty="0">
                <a:solidFill>
                  <a:prstClr val="black"/>
                </a:solidFill>
                <a:latin typeface="Calibri"/>
              </a:rPr>
              <a:t> </a:t>
            </a:r>
            <a:r>
              <a:rPr lang="en-US" sz="800" dirty="0" err="1">
                <a:solidFill>
                  <a:prstClr val="black"/>
                </a:solidFill>
                <a:latin typeface="Calibri"/>
              </a:rPr>
              <a:t>Acad</a:t>
            </a:r>
            <a:r>
              <a:rPr lang="en-US" sz="800" dirty="0">
                <a:solidFill>
                  <a:prstClr val="black"/>
                </a:solidFill>
                <a:latin typeface="Calibri"/>
              </a:rPr>
              <a:t> Med. 2005; 80:883-884. </a:t>
            </a:r>
            <a:r>
              <a:rPr lang="es-MX" sz="800" dirty="0" err="1">
                <a:solidFill>
                  <a:prstClr val="black"/>
                </a:solidFill>
                <a:latin typeface="Calibri"/>
              </a:rPr>
              <a:t>Stern</a:t>
            </a:r>
            <a:r>
              <a:rPr lang="es-MX" sz="800" dirty="0">
                <a:solidFill>
                  <a:prstClr val="black"/>
                </a:solidFill>
                <a:latin typeface="Calibri"/>
              </a:rPr>
              <a:t>, David M.D. </a:t>
            </a:r>
            <a:r>
              <a:rPr lang="es-MX" sz="800" i="1" dirty="0" err="1">
                <a:solidFill>
                  <a:prstClr val="black"/>
                </a:solidFill>
                <a:latin typeface="Calibri"/>
              </a:rPr>
              <a:t>The</a:t>
            </a:r>
            <a:r>
              <a:rPr lang="es-MX" sz="800" i="1" dirty="0">
                <a:solidFill>
                  <a:prstClr val="black"/>
                </a:solidFill>
                <a:latin typeface="Calibri"/>
              </a:rPr>
              <a:t> </a:t>
            </a:r>
            <a:r>
              <a:rPr lang="es-MX" sz="800" i="1" dirty="0" err="1">
                <a:solidFill>
                  <a:prstClr val="black"/>
                </a:solidFill>
                <a:latin typeface="Calibri"/>
              </a:rPr>
              <a:t>developing</a:t>
            </a:r>
            <a:r>
              <a:rPr lang="es-MX" sz="800" i="1" dirty="0">
                <a:solidFill>
                  <a:prstClr val="black"/>
                </a:solidFill>
                <a:latin typeface="Calibri"/>
              </a:rPr>
              <a:t> </a:t>
            </a:r>
            <a:r>
              <a:rPr lang="es-MX" sz="800" i="1" dirty="0" err="1">
                <a:solidFill>
                  <a:prstClr val="black"/>
                </a:solidFill>
                <a:latin typeface="Calibri"/>
              </a:rPr>
              <a:t>physician</a:t>
            </a:r>
            <a:r>
              <a:rPr lang="es-MX" sz="800" i="1" dirty="0">
                <a:solidFill>
                  <a:prstClr val="black"/>
                </a:solidFill>
                <a:latin typeface="Calibri"/>
              </a:rPr>
              <a:t>- </a:t>
            </a:r>
            <a:r>
              <a:rPr lang="es-MX" sz="800" i="1" dirty="0" err="1">
                <a:solidFill>
                  <a:prstClr val="black"/>
                </a:solidFill>
                <a:latin typeface="Calibri"/>
              </a:rPr>
              <a:t>becoming</a:t>
            </a:r>
            <a:r>
              <a:rPr lang="es-MX" sz="800" i="1" dirty="0">
                <a:solidFill>
                  <a:prstClr val="black"/>
                </a:solidFill>
                <a:latin typeface="Calibri"/>
              </a:rPr>
              <a:t> a </a:t>
            </a:r>
            <a:r>
              <a:rPr lang="es-MX" sz="800" i="1" dirty="0" err="1">
                <a:solidFill>
                  <a:prstClr val="black"/>
                </a:solidFill>
                <a:latin typeface="Calibri"/>
              </a:rPr>
              <a:t>professional</a:t>
            </a:r>
            <a:r>
              <a:rPr lang="es-MX" sz="800" dirty="0">
                <a:solidFill>
                  <a:prstClr val="black"/>
                </a:solidFill>
                <a:latin typeface="Calibri"/>
              </a:rPr>
              <a:t> N </a:t>
            </a:r>
            <a:r>
              <a:rPr lang="es-MX" sz="800" dirty="0" err="1">
                <a:solidFill>
                  <a:prstClr val="black"/>
                </a:solidFill>
                <a:latin typeface="Calibri"/>
              </a:rPr>
              <a:t>Engl</a:t>
            </a:r>
            <a:r>
              <a:rPr lang="es-MX" sz="800" dirty="0">
                <a:solidFill>
                  <a:prstClr val="black"/>
                </a:solidFill>
                <a:latin typeface="Calibri"/>
              </a:rPr>
              <a:t> J </a:t>
            </a:r>
            <a:r>
              <a:rPr lang="es-MX" sz="800" dirty="0" err="1">
                <a:solidFill>
                  <a:prstClr val="black"/>
                </a:solidFill>
                <a:latin typeface="Calibri"/>
              </a:rPr>
              <a:t>Med</a:t>
            </a:r>
            <a:r>
              <a:rPr lang="es-MX" sz="800" dirty="0">
                <a:solidFill>
                  <a:prstClr val="black"/>
                </a:solidFill>
                <a:latin typeface="Calibri"/>
              </a:rPr>
              <a:t> 2006; 355:1794-9. </a:t>
            </a:r>
            <a:r>
              <a:rPr lang="en-US" sz="800" dirty="0">
                <a:solidFill>
                  <a:prstClr val="black"/>
                </a:solidFill>
                <a:latin typeface="Calibri"/>
              </a:rPr>
              <a:t>Arnold L, Thompson GS. </a:t>
            </a:r>
            <a:r>
              <a:rPr lang="en-US" sz="800" i="1" dirty="0">
                <a:solidFill>
                  <a:prstClr val="black"/>
                </a:solidFill>
                <a:latin typeface="Calibri"/>
              </a:rPr>
              <a:t>Defining and nurturing medical professionalism.</a:t>
            </a:r>
            <a:r>
              <a:rPr lang="en-US" sz="800" dirty="0">
                <a:solidFill>
                  <a:prstClr val="black"/>
                </a:solidFill>
                <a:latin typeface="Calibri"/>
              </a:rPr>
              <a:t> In </a:t>
            </a:r>
            <a:r>
              <a:rPr lang="en-US" sz="800" dirty="0" err="1">
                <a:solidFill>
                  <a:prstClr val="black"/>
                </a:solidFill>
                <a:latin typeface="Calibri"/>
              </a:rPr>
              <a:t>Spandorfer</a:t>
            </a:r>
            <a:r>
              <a:rPr lang="en-US" sz="800" dirty="0">
                <a:solidFill>
                  <a:prstClr val="black"/>
                </a:solidFill>
                <a:latin typeface="Calibri"/>
              </a:rPr>
              <a:t> P, Pohl C, </a:t>
            </a:r>
            <a:r>
              <a:rPr lang="en-US" sz="800" dirty="0" err="1">
                <a:solidFill>
                  <a:prstClr val="black"/>
                </a:solidFill>
                <a:latin typeface="Calibri"/>
              </a:rPr>
              <a:t>Rattner</a:t>
            </a:r>
            <a:r>
              <a:rPr lang="en-US" sz="800" dirty="0">
                <a:solidFill>
                  <a:prstClr val="black"/>
                </a:solidFill>
                <a:latin typeface="Calibri"/>
              </a:rPr>
              <a:t> SL, </a:t>
            </a:r>
            <a:r>
              <a:rPr lang="en-US" sz="800" dirty="0" err="1">
                <a:solidFill>
                  <a:prstClr val="black"/>
                </a:solidFill>
                <a:latin typeface="Calibri"/>
              </a:rPr>
              <a:t>Nasca</a:t>
            </a:r>
            <a:r>
              <a:rPr lang="en-US" sz="800" dirty="0">
                <a:solidFill>
                  <a:prstClr val="black"/>
                </a:solidFill>
                <a:latin typeface="Calibri"/>
              </a:rPr>
              <a:t> T, eds. Professionalism in Medicine. Cambridge, England and New York: Cambridge University Press, 2009.</a:t>
            </a:r>
          </a:p>
          <a:p>
            <a:pPr eaLnBrk="0" hangingPunct="0">
              <a:lnSpc>
                <a:spcPct val="50000"/>
              </a:lnSpc>
              <a:spcBef>
                <a:spcPct val="50000"/>
              </a:spcBef>
            </a:pPr>
            <a:endParaRPr lang="en-US" sz="800" dirty="0">
              <a:solidFill>
                <a:prstClr val="black"/>
              </a:solidFill>
              <a:latin typeface="Calibri"/>
            </a:endParaRPr>
          </a:p>
        </p:txBody>
      </p:sp>
      <p:pic>
        <p:nvPicPr>
          <p:cNvPr id="7" name="Picture 6" descr="Medicina_Vertical_CMYK.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9" name="Straight Connector 8"/>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321459"/>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1472-6920-7-29-1">
            <a:hlinkClick r:id="rId2"/>
          </p:cNvPr>
          <p:cNvPicPr>
            <a:picLocks noChangeAspect="1" noChangeArrowheads="1"/>
          </p:cNvPicPr>
          <p:nvPr/>
        </p:nvPicPr>
        <p:blipFill>
          <a:blip r:embed="rId3" cstate="print"/>
          <a:srcRect/>
          <a:stretch>
            <a:fillRect/>
          </a:stretch>
        </p:blipFill>
        <p:spPr bwMode="auto">
          <a:xfrm>
            <a:off x="876300" y="1143000"/>
            <a:ext cx="7440613" cy="5146675"/>
          </a:xfrm>
          <a:prstGeom prst="rect">
            <a:avLst/>
          </a:prstGeom>
          <a:noFill/>
          <a:ln w="9525">
            <a:noFill/>
            <a:miter lim="800000"/>
            <a:headEnd/>
            <a:tailEnd/>
          </a:ln>
        </p:spPr>
      </p:pic>
      <p:grpSp>
        <p:nvGrpSpPr>
          <p:cNvPr id="3" name="Group 4"/>
          <p:cNvGrpSpPr>
            <a:grpSpLocks/>
          </p:cNvGrpSpPr>
          <p:nvPr/>
        </p:nvGrpSpPr>
        <p:grpSpPr bwMode="auto">
          <a:xfrm>
            <a:off x="0" y="1071563"/>
            <a:ext cx="9217025" cy="5207000"/>
            <a:chOff x="22" y="981"/>
            <a:chExt cx="5806" cy="3280"/>
          </a:xfrm>
        </p:grpSpPr>
        <p:pic>
          <p:nvPicPr>
            <p:cNvPr id="19465" name="Picture 5" descr="1472-6920-7-29-1">
              <a:hlinkClick r:id="rId2"/>
            </p:cNvPr>
            <p:cNvPicPr>
              <a:picLocks noChangeAspect="1" noChangeArrowheads="1"/>
            </p:cNvPicPr>
            <p:nvPr/>
          </p:nvPicPr>
          <p:blipFill>
            <a:blip r:embed="rId3" cstate="print"/>
            <a:srcRect/>
            <a:stretch>
              <a:fillRect/>
            </a:stretch>
          </p:blipFill>
          <p:spPr bwMode="auto">
            <a:xfrm>
              <a:off x="488" y="981"/>
              <a:ext cx="4687" cy="3242"/>
            </a:xfrm>
            <a:prstGeom prst="rect">
              <a:avLst/>
            </a:prstGeom>
            <a:noFill/>
            <a:ln w="9525">
              <a:noFill/>
              <a:miter lim="800000"/>
              <a:headEnd/>
              <a:tailEnd/>
            </a:ln>
          </p:spPr>
        </p:pic>
        <p:sp>
          <p:nvSpPr>
            <p:cNvPr id="19466" name="Rectangle 6"/>
            <p:cNvSpPr>
              <a:spLocks noChangeArrowheads="1"/>
            </p:cNvSpPr>
            <p:nvPr/>
          </p:nvSpPr>
          <p:spPr bwMode="auto">
            <a:xfrm>
              <a:off x="340" y="1071"/>
              <a:ext cx="1724" cy="3130"/>
            </a:xfrm>
            <a:prstGeom prst="rect">
              <a:avLst/>
            </a:prstGeom>
            <a:solidFill>
              <a:schemeClr val="bg1"/>
            </a:solidFill>
            <a:ln w="9525">
              <a:solidFill>
                <a:schemeClr val="bg1"/>
              </a:solidFill>
              <a:miter lim="800000"/>
              <a:headEnd/>
              <a:tailEnd/>
            </a:ln>
          </p:spPr>
          <p:txBody>
            <a:bodyPr wrap="none" anchor="ctr"/>
            <a:lstStyle/>
            <a:p>
              <a:endParaRPr lang="es-MX">
                <a:solidFill>
                  <a:prstClr val="black"/>
                </a:solidFill>
                <a:latin typeface="Calibri"/>
              </a:endParaRPr>
            </a:p>
          </p:txBody>
        </p:sp>
        <p:sp>
          <p:nvSpPr>
            <p:cNvPr id="19467" name="Rectangle 7"/>
            <p:cNvSpPr>
              <a:spLocks noChangeArrowheads="1"/>
            </p:cNvSpPr>
            <p:nvPr/>
          </p:nvSpPr>
          <p:spPr bwMode="auto">
            <a:xfrm>
              <a:off x="3605" y="1026"/>
              <a:ext cx="1724" cy="3130"/>
            </a:xfrm>
            <a:prstGeom prst="rect">
              <a:avLst/>
            </a:prstGeom>
            <a:solidFill>
              <a:schemeClr val="bg1"/>
            </a:solidFill>
            <a:ln w="9525">
              <a:solidFill>
                <a:schemeClr val="bg1"/>
              </a:solidFill>
              <a:miter lim="800000"/>
              <a:headEnd/>
              <a:tailEnd/>
            </a:ln>
          </p:spPr>
          <p:txBody>
            <a:bodyPr wrap="none" anchor="ctr"/>
            <a:lstStyle/>
            <a:p>
              <a:endParaRPr lang="es-MX">
                <a:solidFill>
                  <a:prstClr val="black"/>
                </a:solidFill>
                <a:latin typeface="Calibri"/>
              </a:endParaRPr>
            </a:p>
          </p:txBody>
        </p:sp>
        <p:sp>
          <p:nvSpPr>
            <p:cNvPr id="19468" name="Text Box 8"/>
            <p:cNvSpPr txBox="1">
              <a:spLocks noChangeArrowheads="1"/>
            </p:cNvSpPr>
            <p:nvPr/>
          </p:nvSpPr>
          <p:spPr bwMode="auto">
            <a:xfrm>
              <a:off x="22" y="1071"/>
              <a:ext cx="2371" cy="2831"/>
            </a:xfrm>
            <a:prstGeom prst="rect">
              <a:avLst/>
            </a:prstGeom>
            <a:noFill/>
            <a:ln w="9525">
              <a:noFill/>
              <a:miter lim="800000"/>
              <a:headEnd/>
              <a:tailEnd/>
            </a:ln>
          </p:spPr>
          <p:txBody>
            <a:bodyPr>
              <a:spAutoFit/>
            </a:bodyPr>
            <a:lstStyle/>
            <a:p>
              <a:pPr marL="457200" indent="-457200" algn="ctr"/>
              <a:r>
                <a:rPr lang="es-MX" sz="1300" u="sng" dirty="0">
                  <a:solidFill>
                    <a:srgbClr val="002060"/>
                  </a:solidFill>
                  <a:latin typeface="Calibri"/>
                </a:rPr>
                <a:t>FACTORES PERSONALES</a:t>
              </a:r>
            </a:p>
            <a:p>
              <a:pPr marL="457200" indent="-457200"/>
              <a:endParaRPr lang="es-MX" sz="1300" dirty="0">
                <a:solidFill>
                  <a:prstClr val="black"/>
                </a:solidFill>
                <a:latin typeface="Calibri"/>
              </a:endParaRPr>
            </a:p>
            <a:p>
              <a:pPr marL="457200" indent="-457200"/>
              <a:r>
                <a:rPr lang="es-MX" sz="1300" dirty="0">
                  <a:solidFill>
                    <a:srgbClr val="0070C0"/>
                  </a:solidFill>
                  <a:latin typeface="Calibri"/>
                </a:rPr>
                <a:t>I. Bienestar personal</a:t>
              </a:r>
            </a:p>
            <a:p>
              <a:pPr marL="457200" indent="-457200"/>
              <a:r>
                <a:rPr lang="es-MX" sz="1300" dirty="0">
                  <a:solidFill>
                    <a:prstClr val="black"/>
                  </a:solidFill>
                  <a:latin typeface="Calibri"/>
                </a:rPr>
                <a:t>	-Calidad de vida</a:t>
              </a:r>
            </a:p>
            <a:p>
              <a:pPr marL="914400" lvl="1" indent="-457200"/>
              <a:r>
                <a:rPr lang="es-MX" sz="1300" dirty="0">
                  <a:solidFill>
                    <a:prstClr val="black"/>
                  </a:solidFill>
                  <a:latin typeface="Calibri"/>
                </a:rPr>
                <a:t>-Balance entre la vida personal y profesional</a:t>
              </a:r>
            </a:p>
            <a:p>
              <a:pPr marL="914400" lvl="1" indent="-457200"/>
              <a:r>
                <a:rPr lang="es-MX" sz="1300" dirty="0">
                  <a:solidFill>
                    <a:prstClr val="black"/>
                  </a:solidFill>
                  <a:latin typeface="Calibri"/>
                </a:rPr>
                <a:t>-Desgaste (</a:t>
              </a:r>
              <a:r>
                <a:rPr lang="es-MX" sz="1300" dirty="0" err="1">
                  <a:solidFill>
                    <a:prstClr val="black"/>
                  </a:solidFill>
                  <a:latin typeface="Calibri"/>
                </a:rPr>
                <a:t>Burnout</a:t>
              </a:r>
              <a:r>
                <a:rPr lang="es-MX" sz="1300" dirty="0">
                  <a:solidFill>
                    <a:prstClr val="black"/>
                  </a:solidFill>
                  <a:latin typeface="Calibri"/>
                </a:rPr>
                <a:t>)</a:t>
              </a:r>
            </a:p>
            <a:p>
              <a:pPr marL="914400" lvl="1" indent="-457200"/>
              <a:r>
                <a:rPr lang="es-MX" sz="1300" dirty="0">
                  <a:solidFill>
                    <a:prstClr val="black"/>
                  </a:solidFill>
                  <a:latin typeface="Calibri"/>
                </a:rPr>
                <a:t>-Depresión</a:t>
              </a:r>
            </a:p>
            <a:p>
              <a:pPr marL="914400" lvl="1" indent="-457200"/>
              <a:r>
                <a:rPr lang="es-MX" sz="1300" dirty="0">
                  <a:solidFill>
                    <a:prstClr val="black"/>
                  </a:solidFill>
                  <a:latin typeface="Calibri"/>
                </a:rPr>
                <a:t>-Estrés</a:t>
              </a:r>
            </a:p>
            <a:p>
              <a:pPr marL="914400" lvl="1" indent="-457200"/>
              <a:endParaRPr lang="es-MX" sz="1300" dirty="0">
                <a:solidFill>
                  <a:prstClr val="black"/>
                </a:solidFill>
                <a:latin typeface="Calibri"/>
              </a:endParaRPr>
            </a:p>
            <a:p>
              <a:pPr marL="457200" indent="-457200"/>
              <a:r>
                <a:rPr lang="es-MX" sz="1300" dirty="0">
                  <a:solidFill>
                    <a:srgbClr val="0070C0"/>
                  </a:solidFill>
                  <a:latin typeface="Calibri"/>
                </a:rPr>
                <a:t>II. Características Individuales</a:t>
              </a:r>
            </a:p>
            <a:p>
              <a:pPr marL="914400" lvl="1" indent="-457200"/>
              <a:r>
                <a:rPr lang="es-MX" sz="1300" dirty="0">
                  <a:solidFill>
                    <a:prstClr val="black"/>
                  </a:solidFill>
                  <a:latin typeface="Calibri"/>
                </a:rPr>
                <a:t>-Motivación</a:t>
              </a:r>
            </a:p>
            <a:p>
              <a:pPr marL="914400" lvl="1" indent="-457200"/>
              <a:r>
                <a:rPr lang="es-MX" sz="1300" dirty="0">
                  <a:solidFill>
                    <a:prstClr val="black"/>
                  </a:solidFill>
                  <a:latin typeface="Calibri"/>
                </a:rPr>
                <a:t>-Ética de trabajo</a:t>
              </a:r>
            </a:p>
            <a:p>
              <a:pPr marL="914400" lvl="1" indent="-457200"/>
              <a:r>
                <a:rPr lang="es-MX" sz="1300" dirty="0">
                  <a:solidFill>
                    <a:prstClr val="black"/>
                  </a:solidFill>
                  <a:latin typeface="Calibri"/>
                </a:rPr>
                <a:t>-Integridad</a:t>
              </a:r>
            </a:p>
            <a:p>
              <a:pPr marL="914400" lvl="1" indent="-457200"/>
              <a:r>
                <a:rPr lang="es-MX" sz="1300" dirty="0">
                  <a:solidFill>
                    <a:prstClr val="black"/>
                  </a:solidFill>
                  <a:latin typeface="Calibri"/>
                </a:rPr>
                <a:t>-Características de personalidad</a:t>
              </a:r>
            </a:p>
            <a:p>
              <a:pPr marL="914400" lvl="1" indent="-457200"/>
              <a:endParaRPr lang="es-MX" sz="1300" dirty="0">
                <a:solidFill>
                  <a:prstClr val="black"/>
                </a:solidFill>
                <a:latin typeface="Calibri"/>
              </a:endParaRPr>
            </a:p>
            <a:p>
              <a:pPr marL="457200" indent="-457200"/>
              <a:r>
                <a:rPr lang="es-MX" sz="1300" dirty="0">
                  <a:solidFill>
                    <a:srgbClr val="0070C0"/>
                  </a:solidFill>
                  <a:latin typeface="Calibri"/>
                </a:rPr>
                <a:t>III. Cualidades y Habilidades </a:t>
              </a:r>
            </a:p>
            <a:p>
              <a:pPr marL="457200" indent="-457200"/>
              <a:r>
                <a:rPr lang="es-MX" sz="1300" dirty="0">
                  <a:solidFill>
                    <a:srgbClr val="0070C0"/>
                  </a:solidFill>
                  <a:latin typeface="Calibri"/>
                </a:rPr>
                <a:t>interpersonales</a:t>
              </a:r>
            </a:p>
            <a:p>
              <a:pPr marL="914400" lvl="1" indent="-457200"/>
              <a:r>
                <a:rPr lang="es-MX" sz="1300" dirty="0">
                  <a:solidFill>
                    <a:prstClr val="black"/>
                  </a:solidFill>
                  <a:latin typeface="Calibri"/>
                </a:rPr>
                <a:t>-Habilidades de comunicación</a:t>
              </a:r>
            </a:p>
            <a:p>
              <a:pPr marL="914400" lvl="1" indent="-457200"/>
              <a:r>
                <a:rPr lang="es-MX" sz="1300" dirty="0">
                  <a:solidFill>
                    <a:prstClr val="black"/>
                  </a:solidFill>
                  <a:latin typeface="Calibri"/>
                </a:rPr>
                <a:t>-Compasión</a:t>
              </a:r>
            </a:p>
            <a:p>
              <a:pPr marL="914400" lvl="1" indent="-457200"/>
              <a:r>
                <a:rPr lang="es-MX" sz="1300" dirty="0">
                  <a:solidFill>
                    <a:prstClr val="black"/>
                  </a:solidFill>
                  <a:latin typeface="Calibri"/>
                </a:rPr>
                <a:t>-Cinismo</a:t>
              </a:r>
            </a:p>
            <a:p>
              <a:pPr marL="914400" lvl="1" indent="-457200"/>
              <a:r>
                <a:rPr lang="es-MX" sz="1300" dirty="0">
                  <a:solidFill>
                    <a:prstClr val="black"/>
                  </a:solidFill>
                  <a:latin typeface="Calibri"/>
                </a:rPr>
                <a:t>-Desprendimiento</a:t>
              </a:r>
              <a:endParaRPr lang="en-US" sz="1300" dirty="0">
                <a:solidFill>
                  <a:prstClr val="black"/>
                </a:solidFill>
                <a:latin typeface="Calibri"/>
              </a:endParaRPr>
            </a:p>
          </p:txBody>
        </p:sp>
        <p:sp>
          <p:nvSpPr>
            <p:cNvPr id="19469" name="Rectangle 9"/>
            <p:cNvSpPr>
              <a:spLocks noChangeArrowheads="1"/>
            </p:cNvSpPr>
            <p:nvPr/>
          </p:nvSpPr>
          <p:spPr bwMode="auto">
            <a:xfrm>
              <a:off x="22" y="1026"/>
              <a:ext cx="2042" cy="3180"/>
            </a:xfrm>
            <a:prstGeom prst="rect">
              <a:avLst/>
            </a:prstGeom>
            <a:noFill/>
            <a:ln w="9525">
              <a:solidFill>
                <a:schemeClr val="tx1"/>
              </a:solidFill>
              <a:miter lim="800000"/>
              <a:headEnd/>
              <a:tailEnd/>
            </a:ln>
          </p:spPr>
          <p:txBody>
            <a:bodyPr wrap="none" anchor="ctr"/>
            <a:lstStyle/>
            <a:p>
              <a:endParaRPr lang="es-MX">
                <a:solidFill>
                  <a:prstClr val="black"/>
                </a:solidFill>
                <a:latin typeface="Calibri"/>
              </a:endParaRPr>
            </a:p>
          </p:txBody>
        </p:sp>
        <p:sp>
          <p:nvSpPr>
            <p:cNvPr id="19470" name="Text Box 10"/>
            <p:cNvSpPr txBox="1">
              <a:spLocks noChangeArrowheads="1"/>
            </p:cNvSpPr>
            <p:nvPr/>
          </p:nvSpPr>
          <p:spPr bwMode="auto">
            <a:xfrm>
              <a:off x="3515" y="1052"/>
              <a:ext cx="2313" cy="3209"/>
            </a:xfrm>
            <a:prstGeom prst="rect">
              <a:avLst/>
            </a:prstGeom>
            <a:noFill/>
            <a:ln w="9525">
              <a:noFill/>
              <a:miter lim="800000"/>
              <a:headEnd/>
              <a:tailEnd/>
            </a:ln>
          </p:spPr>
          <p:txBody>
            <a:bodyPr>
              <a:spAutoFit/>
            </a:bodyPr>
            <a:lstStyle/>
            <a:p>
              <a:pPr marL="457200" indent="-457200" algn="ctr"/>
              <a:r>
                <a:rPr lang="es-MX" sz="1300" u="sng">
                  <a:solidFill>
                    <a:srgbClr val="002060"/>
                  </a:solidFill>
                  <a:latin typeface="Calibri"/>
                </a:rPr>
                <a:t>FACTORES AMBIENTALES</a:t>
              </a:r>
            </a:p>
            <a:p>
              <a:pPr marL="457200" indent="-457200"/>
              <a:endParaRPr lang="es-MX" sz="1300">
                <a:solidFill>
                  <a:prstClr val="black"/>
                </a:solidFill>
                <a:latin typeface="Calibri"/>
              </a:endParaRPr>
            </a:p>
            <a:p>
              <a:pPr marL="457200" indent="-457200"/>
              <a:r>
                <a:rPr lang="es-MX" sz="1300">
                  <a:solidFill>
                    <a:srgbClr val="0070C0"/>
                  </a:solidFill>
                  <a:latin typeface="Calibri"/>
                </a:rPr>
                <a:t>I. Cultura Institucional</a:t>
              </a:r>
            </a:p>
            <a:p>
              <a:pPr marL="457200" indent="-457200"/>
              <a:r>
                <a:rPr lang="es-MX" sz="1300">
                  <a:solidFill>
                    <a:prstClr val="black"/>
                  </a:solidFill>
                  <a:latin typeface="Calibri"/>
                </a:rPr>
                <a:t>	-Enfoque en necesidades del paciente</a:t>
              </a:r>
            </a:p>
            <a:p>
              <a:pPr marL="914400" lvl="1" indent="-457200"/>
              <a:r>
                <a:rPr lang="es-MX" sz="1300">
                  <a:solidFill>
                    <a:prstClr val="black"/>
                  </a:solidFill>
                  <a:latin typeface="Calibri"/>
                </a:rPr>
                <a:t>-Valores relativos situados en investigación, educación y cuidado de pacientes</a:t>
              </a:r>
            </a:p>
            <a:p>
              <a:pPr marL="914400" lvl="1" indent="-457200"/>
              <a:r>
                <a:rPr lang="es-MX" sz="1300">
                  <a:solidFill>
                    <a:prstClr val="black"/>
                  </a:solidFill>
                  <a:latin typeface="Calibri"/>
                </a:rPr>
                <a:t>-Compromiso con cuidado caritativo</a:t>
              </a:r>
            </a:p>
            <a:p>
              <a:pPr marL="914400" lvl="1" indent="-457200"/>
              <a:r>
                <a:rPr lang="es-MX" sz="1300">
                  <a:solidFill>
                    <a:prstClr val="black"/>
                  </a:solidFill>
                  <a:latin typeface="Calibri"/>
                </a:rPr>
                <a:t>-Relaciones organizacionales con industria</a:t>
              </a:r>
            </a:p>
            <a:p>
              <a:pPr marL="914400" lvl="1" indent="-457200">
                <a:buFontTx/>
                <a:buChar char="-"/>
              </a:pPr>
              <a:endParaRPr lang="es-MX" sz="1300">
                <a:solidFill>
                  <a:prstClr val="black"/>
                </a:solidFill>
                <a:latin typeface="Calibri"/>
              </a:endParaRPr>
            </a:p>
            <a:p>
              <a:pPr marL="457200" indent="-457200"/>
              <a:r>
                <a:rPr lang="es-MX" sz="1300">
                  <a:solidFill>
                    <a:srgbClr val="0070C0"/>
                  </a:solidFill>
                  <a:latin typeface="Calibri"/>
                </a:rPr>
                <a:t>II. Curriculum Formal/Informal en Profesionalismo</a:t>
              </a:r>
            </a:p>
            <a:p>
              <a:pPr marL="914400" lvl="1" indent="-457200"/>
              <a:r>
                <a:rPr lang="es-MX" sz="1300">
                  <a:solidFill>
                    <a:prstClr val="black"/>
                  </a:solidFill>
                  <a:latin typeface="Calibri"/>
                </a:rPr>
                <a:t>-Entrenamiento didáctico</a:t>
              </a:r>
            </a:p>
            <a:p>
              <a:pPr marL="914400" lvl="1" indent="-457200"/>
              <a:r>
                <a:rPr lang="es-MX" sz="1300">
                  <a:solidFill>
                    <a:prstClr val="black"/>
                  </a:solidFill>
                  <a:latin typeface="Calibri"/>
                </a:rPr>
                <a:t>-Políticas institucionales</a:t>
              </a:r>
            </a:p>
            <a:p>
              <a:pPr marL="914400" lvl="1" indent="-457200"/>
              <a:r>
                <a:rPr lang="es-MX" sz="1300">
                  <a:solidFill>
                    <a:prstClr val="black"/>
                  </a:solidFill>
                  <a:latin typeface="Calibri"/>
                </a:rPr>
                <a:t>-Tutoreo</a:t>
              </a:r>
            </a:p>
            <a:p>
              <a:pPr marL="914400" lvl="1" indent="-457200"/>
              <a:r>
                <a:rPr lang="es-MX" sz="1300">
                  <a:solidFill>
                    <a:prstClr val="black"/>
                  </a:solidFill>
                  <a:latin typeface="Calibri"/>
                </a:rPr>
                <a:t>-Modelo de Conductas </a:t>
              </a:r>
            </a:p>
            <a:p>
              <a:pPr marL="914400" lvl="1" indent="-457200">
                <a:buFontTx/>
                <a:buChar char="-"/>
              </a:pPr>
              <a:endParaRPr lang="es-MX" sz="1300">
                <a:solidFill>
                  <a:prstClr val="black"/>
                </a:solidFill>
                <a:latin typeface="Calibri"/>
              </a:endParaRPr>
            </a:p>
            <a:p>
              <a:pPr marL="457200" indent="-457200"/>
              <a:r>
                <a:rPr lang="es-MX" sz="1300">
                  <a:solidFill>
                    <a:srgbClr val="0070C0"/>
                  </a:solidFill>
                  <a:latin typeface="Calibri"/>
                </a:rPr>
                <a:t>III. Características de la Práctica</a:t>
              </a:r>
            </a:p>
            <a:p>
              <a:pPr marL="914400" lvl="1" indent="-457200"/>
              <a:r>
                <a:rPr lang="es-MX" sz="1300">
                  <a:solidFill>
                    <a:prstClr val="black"/>
                  </a:solidFill>
                  <a:latin typeface="Calibri"/>
                </a:rPr>
                <a:t>-Autonomía</a:t>
              </a:r>
            </a:p>
            <a:p>
              <a:pPr marL="914400" lvl="1" indent="-457200"/>
              <a:r>
                <a:rPr lang="es-MX" sz="1300">
                  <a:solidFill>
                    <a:prstClr val="black"/>
                  </a:solidFill>
                  <a:latin typeface="Calibri"/>
                </a:rPr>
                <a:t>-Especialidad</a:t>
              </a:r>
            </a:p>
            <a:p>
              <a:pPr marL="914400" lvl="1" indent="-457200"/>
              <a:r>
                <a:rPr lang="es-MX" sz="1300">
                  <a:solidFill>
                    <a:prstClr val="black"/>
                  </a:solidFill>
                  <a:latin typeface="Calibri"/>
                </a:rPr>
                <a:t>-Carga de Trabajo</a:t>
              </a:r>
            </a:p>
            <a:p>
              <a:pPr marL="914400" lvl="1" indent="-457200"/>
              <a:r>
                <a:rPr lang="es-MX" sz="1300">
                  <a:solidFill>
                    <a:prstClr val="black"/>
                  </a:solidFill>
                  <a:latin typeface="Calibri"/>
                </a:rPr>
                <a:t>-Contenido del trabajo</a:t>
              </a:r>
            </a:p>
            <a:p>
              <a:pPr marL="914400" lvl="1" indent="-457200"/>
              <a:r>
                <a:rPr lang="es-MX" sz="1300">
                  <a:solidFill>
                    <a:prstClr val="black"/>
                  </a:solidFill>
                  <a:latin typeface="Calibri"/>
                </a:rPr>
                <a:t>-Características del Paciente</a:t>
              </a:r>
            </a:p>
            <a:p>
              <a:pPr marL="914400" lvl="1" indent="-457200"/>
              <a:r>
                <a:rPr lang="es-MX" sz="1300">
                  <a:solidFill>
                    <a:prstClr val="black"/>
                  </a:solidFill>
                  <a:latin typeface="Calibri"/>
                </a:rPr>
                <a:t>-Ambiente de práctica</a:t>
              </a:r>
              <a:endParaRPr lang="en-US" sz="1300">
                <a:solidFill>
                  <a:prstClr val="black"/>
                </a:solidFill>
                <a:latin typeface="Calibri"/>
              </a:endParaRPr>
            </a:p>
          </p:txBody>
        </p:sp>
        <p:sp>
          <p:nvSpPr>
            <p:cNvPr id="19471" name="Rectangle 11"/>
            <p:cNvSpPr>
              <a:spLocks noChangeArrowheads="1"/>
            </p:cNvSpPr>
            <p:nvPr/>
          </p:nvSpPr>
          <p:spPr bwMode="auto">
            <a:xfrm>
              <a:off x="3560" y="1011"/>
              <a:ext cx="2200" cy="3195"/>
            </a:xfrm>
            <a:prstGeom prst="rect">
              <a:avLst/>
            </a:prstGeom>
            <a:noFill/>
            <a:ln w="9525">
              <a:solidFill>
                <a:schemeClr val="tx1"/>
              </a:solidFill>
              <a:miter lim="800000"/>
              <a:headEnd/>
              <a:tailEnd/>
            </a:ln>
          </p:spPr>
          <p:txBody>
            <a:bodyPr wrap="none" anchor="ctr"/>
            <a:lstStyle/>
            <a:p>
              <a:endParaRPr lang="es-MX">
                <a:solidFill>
                  <a:prstClr val="black"/>
                </a:solidFill>
                <a:latin typeface="Calibri"/>
              </a:endParaRPr>
            </a:p>
          </p:txBody>
        </p:sp>
        <p:sp>
          <p:nvSpPr>
            <p:cNvPr id="2" name="Rectangle 12"/>
            <p:cNvSpPr>
              <a:spLocks noChangeArrowheads="1"/>
            </p:cNvSpPr>
            <p:nvPr/>
          </p:nvSpPr>
          <p:spPr bwMode="auto">
            <a:xfrm>
              <a:off x="2336" y="2296"/>
              <a:ext cx="952" cy="454"/>
            </a:xfrm>
            <a:prstGeom prst="rect">
              <a:avLst/>
            </a:prstGeom>
            <a:solidFill>
              <a:schemeClr val="bg1"/>
            </a:solidFill>
            <a:ln w="9525">
              <a:solidFill>
                <a:schemeClr val="tx1"/>
              </a:solidFill>
              <a:miter lim="800000"/>
              <a:headEnd/>
              <a:tailEnd/>
            </a:ln>
          </p:spPr>
          <p:txBody>
            <a:bodyPr wrap="none" anchor="ctr"/>
            <a:lstStyle/>
            <a:p>
              <a:pPr algn="ctr">
                <a:defRPr/>
              </a:pPr>
              <a:r>
                <a:rPr lang="es-MX" sz="1400" dirty="0">
                  <a:solidFill>
                    <a:srgbClr val="002060"/>
                  </a:solidFill>
                  <a:effectLst>
                    <a:outerShdw blurRad="38100" dist="38100" dir="2700000" algn="tl">
                      <a:srgbClr val="000000">
                        <a:alpha val="43137"/>
                      </a:srgbClr>
                    </a:outerShdw>
                  </a:effectLst>
                  <a:latin typeface="Calibri"/>
                </a:rPr>
                <a:t>Profesionalismo</a:t>
              </a:r>
              <a:endParaRPr lang="en-US" sz="1400" dirty="0">
                <a:solidFill>
                  <a:srgbClr val="002060"/>
                </a:solidFill>
                <a:effectLst>
                  <a:outerShdw blurRad="38100" dist="38100" dir="2700000" algn="tl">
                    <a:srgbClr val="000000">
                      <a:alpha val="43137"/>
                    </a:srgbClr>
                  </a:outerShdw>
                </a:effectLst>
                <a:latin typeface="Calibri"/>
              </a:endParaRPr>
            </a:p>
          </p:txBody>
        </p:sp>
      </p:grpSp>
      <p:graphicFrame>
        <p:nvGraphicFramePr>
          <p:cNvPr id="16" name="Diagram 15"/>
          <p:cNvGraphicFramePr/>
          <p:nvPr/>
        </p:nvGraphicFramePr>
        <p:xfrm>
          <a:off x="857224" y="928670"/>
          <a:ext cx="7162800" cy="4775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p:cNvSpPr>
            <a:spLocks noChangeArrowheads="1"/>
          </p:cNvSpPr>
          <p:nvPr/>
        </p:nvSpPr>
        <p:spPr bwMode="auto">
          <a:xfrm>
            <a:off x="0" y="6215063"/>
            <a:ext cx="9215438" cy="830262"/>
          </a:xfrm>
          <a:prstGeom prst="rect">
            <a:avLst/>
          </a:prstGeom>
          <a:noFill/>
          <a:ln w="9525">
            <a:noFill/>
            <a:miter lim="800000"/>
            <a:headEnd/>
            <a:tailEnd/>
          </a:ln>
        </p:spPr>
        <p:txBody>
          <a:bodyPr>
            <a:spAutoFit/>
          </a:bodyPr>
          <a:lstStyle/>
          <a:p>
            <a:r>
              <a:rPr lang="en-US" sz="800" dirty="0">
                <a:solidFill>
                  <a:prstClr val="black"/>
                </a:solidFill>
                <a:latin typeface="Calibri"/>
              </a:rPr>
              <a:t>West, C., </a:t>
            </a:r>
            <a:r>
              <a:rPr lang="en-US" sz="800" dirty="0" err="1">
                <a:solidFill>
                  <a:prstClr val="black"/>
                </a:solidFill>
                <a:latin typeface="Calibri"/>
              </a:rPr>
              <a:t>Shanafelt</a:t>
            </a:r>
            <a:r>
              <a:rPr lang="en-US" sz="800" dirty="0">
                <a:solidFill>
                  <a:prstClr val="black"/>
                </a:solidFill>
                <a:latin typeface="Calibri"/>
              </a:rPr>
              <a:t>, T.,</a:t>
            </a:r>
            <a:r>
              <a:rPr lang="en-US" sz="800" i="1" dirty="0">
                <a:solidFill>
                  <a:prstClr val="black"/>
                </a:solidFill>
                <a:latin typeface="Calibri"/>
              </a:rPr>
              <a:t> BMC Medical Education</a:t>
            </a:r>
            <a:r>
              <a:rPr lang="en-US" sz="800" dirty="0">
                <a:solidFill>
                  <a:prstClr val="black"/>
                </a:solidFill>
                <a:latin typeface="Calibri"/>
              </a:rPr>
              <a:t> 2007 7:29   doi:10.1186/1472-6920-7-29. Goldstein, E. et al, </a:t>
            </a:r>
            <a:r>
              <a:rPr lang="en-US" sz="800" i="1" dirty="0">
                <a:solidFill>
                  <a:prstClr val="black"/>
                </a:solidFill>
                <a:latin typeface="Calibri"/>
              </a:rPr>
              <a:t>Professionalism in Medical Education: An Institutional Challenge</a:t>
            </a:r>
            <a:r>
              <a:rPr lang="en-US" sz="800" dirty="0">
                <a:solidFill>
                  <a:prstClr val="black"/>
                </a:solidFill>
                <a:latin typeface="Calibri"/>
              </a:rPr>
              <a:t>, </a:t>
            </a:r>
            <a:r>
              <a:rPr lang="en-US" sz="800" dirty="0" err="1">
                <a:solidFill>
                  <a:prstClr val="black"/>
                </a:solidFill>
                <a:latin typeface="Calibri"/>
              </a:rPr>
              <a:t>Acad</a:t>
            </a:r>
            <a:r>
              <a:rPr lang="en-US" sz="800" dirty="0">
                <a:solidFill>
                  <a:prstClr val="black"/>
                </a:solidFill>
                <a:latin typeface="Calibri"/>
              </a:rPr>
              <a:t> Med. 2006; 81:871-876. K Boon and J Turner, </a:t>
            </a:r>
            <a:r>
              <a:rPr lang="en-US" sz="800" i="1" dirty="0">
                <a:solidFill>
                  <a:prstClr val="black"/>
                </a:solidFill>
                <a:latin typeface="Calibri"/>
              </a:rPr>
              <a:t>Ethical and professional conduct of medical students: review of current assessment measures and controversies,</a:t>
            </a:r>
            <a:r>
              <a:rPr lang="en-US" sz="800" dirty="0">
                <a:solidFill>
                  <a:prstClr val="black"/>
                </a:solidFill>
                <a:latin typeface="Calibri"/>
              </a:rPr>
              <a:t> J. Med. Ethics 2004;30;221-226. Michael E. Whitcomb, MD, EDITOR, </a:t>
            </a:r>
            <a:r>
              <a:rPr lang="en-US" sz="800" i="1" dirty="0">
                <a:solidFill>
                  <a:prstClr val="black"/>
                </a:solidFill>
                <a:latin typeface="Calibri"/>
              </a:rPr>
              <a:t>Medical Professionalism: Can It be Taught?</a:t>
            </a:r>
            <a:r>
              <a:rPr lang="en-US" sz="800" dirty="0">
                <a:solidFill>
                  <a:prstClr val="black"/>
                </a:solidFill>
                <a:latin typeface="Calibri"/>
              </a:rPr>
              <a:t> </a:t>
            </a:r>
            <a:r>
              <a:rPr lang="en-US" sz="800" dirty="0" err="1">
                <a:solidFill>
                  <a:prstClr val="black"/>
                </a:solidFill>
                <a:latin typeface="Calibri"/>
              </a:rPr>
              <a:t>Acad</a:t>
            </a:r>
            <a:r>
              <a:rPr lang="en-US" sz="800" dirty="0">
                <a:solidFill>
                  <a:prstClr val="black"/>
                </a:solidFill>
                <a:latin typeface="Calibri"/>
              </a:rPr>
              <a:t> Med. 2005; 80:883-884. </a:t>
            </a:r>
            <a:r>
              <a:rPr lang="es-MX" sz="800" dirty="0" err="1">
                <a:solidFill>
                  <a:prstClr val="black"/>
                </a:solidFill>
                <a:latin typeface="Calibri"/>
              </a:rPr>
              <a:t>Stern</a:t>
            </a:r>
            <a:r>
              <a:rPr lang="es-MX" sz="800" dirty="0">
                <a:solidFill>
                  <a:prstClr val="black"/>
                </a:solidFill>
                <a:latin typeface="Calibri"/>
              </a:rPr>
              <a:t>, David M.D. </a:t>
            </a:r>
            <a:r>
              <a:rPr lang="es-MX" sz="800" i="1" dirty="0" err="1">
                <a:solidFill>
                  <a:prstClr val="black"/>
                </a:solidFill>
                <a:latin typeface="Calibri"/>
              </a:rPr>
              <a:t>The</a:t>
            </a:r>
            <a:r>
              <a:rPr lang="es-MX" sz="800" i="1" dirty="0">
                <a:solidFill>
                  <a:prstClr val="black"/>
                </a:solidFill>
                <a:latin typeface="Calibri"/>
              </a:rPr>
              <a:t> </a:t>
            </a:r>
            <a:r>
              <a:rPr lang="es-MX" sz="800" i="1" dirty="0" err="1">
                <a:solidFill>
                  <a:prstClr val="black"/>
                </a:solidFill>
                <a:latin typeface="Calibri"/>
              </a:rPr>
              <a:t>developing</a:t>
            </a:r>
            <a:r>
              <a:rPr lang="es-MX" sz="800" i="1" dirty="0">
                <a:solidFill>
                  <a:prstClr val="black"/>
                </a:solidFill>
                <a:latin typeface="Calibri"/>
              </a:rPr>
              <a:t> </a:t>
            </a:r>
            <a:r>
              <a:rPr lang="es-MX" sz="800" i="1" dirty="0" err="1">
                <a:solidFill>
                  <a:prstClr val="black"/>
                </a:solidFill>
                <a:latin typeface="Calibri"/>
              </a:rPr>
              <a:t>physician</a:t>
            </a:r>
            <a:r>
              <a:rPr lang="es-MX" sz="800" i="1" dirty="0">
                <a:solidFill>
                  <a:prstClr val="black"/>
                </a:solidFill>
                <a:latin typeface="Calibri"/>
              </a:rPr>
              <a:t>- </a:t>
            </a:r>
            <a:r>
              <a:rPr lang="es-MX" sz="800" i="1" dirty="0" err="1">
                <a:solidFill>
                  <a:prstClr val="black"/>
                </a:solidFill>
                <a:latin typeface="Calibri"/>
              </a:rPr>
              <a:t>becoming</a:t>
            </a:r>
            <a:r>
              <a:rPr lang="es-MX" sz="800" i="1" dirty="0">
                <a:solidFill>
                  <a:prstClr val="black"/>
                </a:solidFill>
                <a:latin typeface="Calibri"/>
              </a:rPr>
              <a:t> a </a:t>
            </a:r>
            <a:r>
              <a:rPr lang="es-MX" sz="800" i="1" dirty="0" err="1">
                <a:solidFill>
                  <a:prstClr val="black"/>
                </a:solidFill>
                <a:latin typeface="Calibri"/>
              </a:rPr>
              <a:t>professional</a:t>
            </a:r>
            <a:r>
              <a:rPr lang="es-MX" sz="800" dirty="0">
                <a:solidFill>
                  <a:prstClr val="black"/>
                </a:solidFill>
                <a:latin typeface="Calibri"/>
              </a:rPr>
              <a:t> N </a:t>
            </a:r>
            <a:r>
              <a:rPr lang="es-MX" sz="800" dirty="0" err="1">
                <a:solidFill>
                  <a:prstClr val="black"/>
                </a:solidFill>
                <a:latin typeface="Calibri"/>
              </a:rPr>
              <a:t>Engl</a:t>
            </a:r>
            <a:r>
              <a:rPr lang="es-MX" sz="800" dirty="0">
                <a:solidFill>
                  <a:prstClr val="black"/>
                </a:solidFill>
                <a:latin typeface="Calibri"/>
              </a:rPr>
              <a:t> J </a:t>
            </a:r>
            <a:r>
              <a:rPr lang="es-MX" sz="800" dirty="0" err="1">
                <a:solidFill>
                  <a:prstClr val="black"/>
                </a:solidFill>
                <a:latin typeface="Calibri"/>
              </a:rPr>
              <a:t>Med</a:t>
            </a:r>
            <a:r>
              <a:rPr lang="es-MX" sz="800" dirty="0">
                <a:solidFill>
                  <a:prstClr val="black"/>
                </a:solidFill>
                <a:latin typeface="Calibri"/>
              </a:rPr>
              <a:t> 2006; 355:1794-9. </a:t>
            </a:r>
            <a:r>
              <a:rPr lang="en-US" sz="800" dirty="0">
                <a:solidFill>
                  <a:prstClr val="black"/>
                </a:solidFill>
                <a:latin typeface="Calibri"/>
              </a:rPr>
              <a:t>Arnold L, Thompson GS. </a:t>
            </a:r>
            <a:r>
              <a:rPr lang="en-US" sz="800" i="1" dirty="0">
                <a:solidFill>
                  <a:prstClr val="black"/>
                </a:solidFill>
                <a:latin typeface="Calibri"/>
              </a:rPr>
              <a:t>Defining and nurturing medical professionalism.</a:t>
            </a:r>
            <a:r>
              <a:rPr lang="en-US" sz="800" dirty="0">
                <a:solidFill>
                  <a:prstClr val="black"/>
                </a:solidFill>
                <a:latin typeface="Calibri"/>
              </a:rPr>
              <a:t> In </a:t>
            </a:r>
            <a:r>
              <a:rPr lang="en-US" sz="800" dirty="0" err="1">
                <a:solidFill>
                  <a:prstClr val="black"/>
                </a:solidFill>
                <a:latin typeface="Calibri"/>
              </a:rPr>
              <a:t>Spandorfer</a:t>
            </a:r>
            <a:r>
              <a:rPr lang="en-US" sz="800" dirty="0">
                <a:solidFill>
                  <a:prstClr val="black"/>
                </a:solidFill>
                <a:latin typeface="Calibri"/>
              </a:rPr>
              <a:t> P, Pohl C, </a:t>
            </a:r>
            <a:r>
              <a:rPr lang="en-US" sz="800" dirty="0" err="1">
                <a:solidFill>
                  <a:prstClr val="black"/>
                </a:solidFill>
                <a:latin typeface="Calibri"/>
              </a:rPr>
              <a:t>Rattner</a:t>
            </a:r>
            <a:r>
              <a:rPr lang="en-US" sz="800" dirty="0">
                <a:solidFill>
                  <a:prstClr val="black"/>
                </a:solidFill>
                <a:latin typeface="Calibri"/>
              </a:rPr>
              <a:t> SL, </a:t>
            </a:r>
            <a:r>
              <a:rPr lang="en-US" sz="800" dirty="0" err="1">
                <a:solidFill>
                  <a:prstClr val="black"/>
                </a:solidFill>
                <a:latin typeface="Calibri"/>
              </a:rPr>
              <a:t>Nasca</a:t>
            </a:r>
            <a:r>
              <a:rPr lang="en-US" sz="800" dirty="0">
                <a:solidFill>
                  <a:prstClr val="black"/>
                </a:solidFill>
                <a:latin typeface="Calibri"/>
              </a:rPr>
              <a:t> T, eds. Professionalism in Medicine. Cambridge, England and New York: Cambridge University Press, 2009.</a:t>
            </a:r>
          </a:p>
          <a:p>
            <a:pPr eaLnBrk="0" hangingPunct="0">
              <a:lnSpc>
                <a:spcPct val="50000"/>
              </a:lnSpc>
              <a:spcBef>
                <a:spcPct val="50000"/>
              </a:spcBef>
            </a:pPr>
            <a:endParaRPr lang="en-US" sz="800" dirty="0">
              <a:solidFill>
                <a:prstClr val="black"/>
              </a:solidFill>
              <a:latin typeface="Calibri"/>
            </a:endParaRPr>
          </a:p>
        </p:txBody>
      </p:sp>
      <p:sp>
        <p:nvSpPr>
          <p:cNvPr id="21" name="Curved Right Arrow 20"/>
          <p:cNvSpPr>
            <a:spLocks noChangeArrowheads="1"/>
          </p:cNvSpPr>
          <p:nvPr/>
        </p:nvSpPr>
        <p:spPr bwMode="auto">
          <a:xfrm>
            <a:off x="0" y="3143250"/>
            <a:ext cx="642938" cy="1285875"/>
          </a:xfrm>
          <a:prstGeom prst="curvedRight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s-MX">
              <a:solidFill>
                <a:prstClr val="black"/>
              </a:solidFill>
              <a:latin typeface="Calibri"/>
            </a:endParaRPr>
          </a:p>
        </p:txBody>
      </p:sp>
      <p:sp>
        <p:nvSpPr>
          <p:cNvPr id="22" name="Curved Left Arrow 21"/>
          <p:cNvSpPr>
            <a:spLocks noChangeArrowheads="1"/>
          </p:cNvSpPr>
          <p:nvPr/>
        </p:nvSpPr>
        <p:spPr bwMode="auto">
          <a:xfrm>
            <a:off x="8286750" y="3357563"/>
            <a:ext cx="642938" cy="1285875"/>
          </a:xfrm>
          <a:prstGeom prst="curvedLeft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s-MX">
              <a:solidFill>
                <a:prstClr val="black"/>
              </a:solidFill>
              <a:latin typeface="Calibri"/>
            </a:endParaRPr>
          </a:p>
        </p:txBody>
      </p:sp>
      <p:sp>
        <p:nvSpPr>
          <p:cNvPr id="18" name="Rectangle 2"/>
          <p:cNvSpPr>
            <a:spLocks noGrp="1" noChangeArrowheads="1"/>
          </p:cNvSpPr>
          <p:nvPr>
            <p:ph type="title" sz="quarter"/>
          </p:nvPr>
        </p:nvSpPr>
        <p:spPr>
          <a:xfrm>
            <a:off x="609600" y="44624"/>
            <a:ext cx="8229600" cy="1143000"/>
          </a:xfrm>
        </p:spPr>
        <p:txBody>
          <a:bodyPr anchor="t">
            <a:normAutofit fontScale="90000"/>
          </a:bodyPr>
          <a:lstStyle/>
          <a:p>
            <a:pPr algn="ctr" eaLnBrk="1" hangingPunct="1">
              <a:lnSpc>
                <a:spcPct val="110000"/>
              </a:lnSpc>
              <a:defRPr/>
            </a:pPr>
            <a:r>
              <a:rPr lang="en-US" sz="2400" b="1" i="1" dirty="0" err="1">
                <a:solidFill>
                  <a:srgbClr val="002060"/>
                </a:solidFill>
                <a:latin typeface="+mn-lt"/>
              </a:rPr>
              <a:t>Modelo</a:t>
            </a:r>
            <a:r>
              <a:rPr lang="en-US" sz="2400" b="1" i="1" dirty="0">
                <a:solidFill>
                  <a:srgbClr val="002060"/>
                </a:solidFill>
                <a:latin typeface="+mn-lt"/>
              </a:rPr>
              <a:t> de </a:t>
            </a:r>
            <a:r>
              <a:rPr lang="en-US" sz="2400" b="1" i="1" u="sng" dirty="0" err="1">
                <a:solidFill>
                  <a:srgbClr val="002060"/>
                </a:solidFill>
                <a:effectLst>
                  <a:outerShdw blurRad="38100" dist="38100" dir="2700000" algn="tl">
                    <a:srgbClr val="C0C0C0"/>
                  </a:outerShdw>
                </a:effectLst>
                <a:latin typeface="+mn-lt"/>
              </a:rPr>
              <a:t>factores</a:t>
            </a:r>
            <a:r>
              <a:rPr lang="en-US" sz="2400" b="1" i="1" dirty="0">
                <a:solidFill>
                  <a:srgbClr val="002060"/>
                </a:solidFill>
                <a:latin typeface="+mn-lt"/>
              </a:rPr>
              <a:t> </a:t>
            </a:r>
            <a:r>
              <a:rPr lang="en-US" sz="2400" b="1" i="1" u="sng" dirty="0" err="1">
                <a:solidFill>
                  <a:srgbClr val="002060"/>
                </a:solidFill>
                <a:effectLst>
                  <a:outerShdw blurRad="38100" dist="38100" dir="2700000" algn="tl">
                    <a:srgbClr val="C0C0C0"/>
                  </a:outerShdw>
                </a:effectLst>
                <a:latin typeface="+mn-lt"/>
              </a:rPr>
              <a:t>personales</a:t>
            </a:r>
            <a:r>
              <a:rPr lang="en-US" sz="2400" b="1" i="1" dirty="0">
                <a:solidFill>
                  <a:srgbClr val="002060"/>
                </a:solidFill>
                <a:latin typeface="+mn-lt"/>
              </a:rPr>
              <a:t> y </a:t>
            </a:r>
            <a:r>
              <a:rPr lang="en-US" sz="2400" b="1" i="1" u="sng" dirty="0" err="1">
                <a:solidFill>
                  <a:srgbClr val="002060"/>
                </a:solidFill>
                <a:effectLst>
                  <a:outerShdw blurRad="38100" dist="38100" dir="2700000" algn="tl">
                    <a:srgbClr val="C0C0C0"/>
                  </a:outerShdw>
                </a:effectLst>
                <a:latin typeface="+mn-lt"/>
              </a:rPr>
              <a:t>ambientales</a:t>
            </a:r>
            <a:r>
              <a:rPr lang="en-US" sz="2400" b="1" i="1" dirty="0">
                <a:solidFill>
                  <a:srgbClr val="002060"/>
                </a:solidFill>
                <a:latin typeface="+mn-lt"/>
              </a:rPr>
              <a:t> del </a:t>
            </a:r>
            <a:br>
              <a:rPr lang="en-US" sz="2400" b="1" i="1" dirty="0">
                <a:solidFill>
                  <a:srgbClr val="002060"/>
                </a:solidFill>
                <a:latin typeface="+mn-lt"/>
              </a:rPr>
            </a:br>
            <a:r>
              <a:rPr lang="en-US" sz="2400" b="1" i="1" u="sng" dirty="0" err="1">
                <a:solidFill>
                  <a:srgbClr val="002060"/>
                </a:solidFill>
                <a:effectLst>
                  <a:outerShdw blurRad="38100" dist="38100" dir="2700000" algn="tl">
                    <a:srgbClr val="C0C0C0"/>
                  </a:outerShdw>
                </a:effectLst>
                <a:latin typeface="+mn-lt"/>
              </a:rPr>
              <a:t>profesionalismo</a:t>
            </a:r>
            <a:r>
              <a:rPr lang="en-US" sz="2400" b="1" i="1" u="sng" dirty="0">
                <a:solidFill>
                  <a:srgbClr val="002060"/>
                </a:solidFill>
                <a:effectLst>
                  <a:outerShdw blurRad="38100" dist="38100" dir="2700000" algn="tl">
                    <a:srgbClr val="C0C0C0"/>
                  </a:outerShdw>
                </a:effectLst>
                <a:latin typeface="+mn-lt"/>
              </a:rPr>
              <a:t> </a:t>
            </a:r>
            <a:r>
              <a:rPr lang="en-US" sz="2400" b="1" i="1" u="sng" dirty="0" err="1">
                <a:solidFill>
                  <a:srgbClr val="002060"/>
                </a:solidFill>
                <a:effectLst>
                  <a:outerShdw blurRad="38100" dist="38100" dir="2700000" algn="tl">
                    <a:srgbClr val="C0C0C0"/>
                  </a:outerShdw>
                </a:effectLst>
                <a:latin typeface="+mn-lt"/>
              </a:rPr>
              <a:t>médico</a:t>
            </a:r>
            <a:r>
              <a:rPr lang="en-US" sz="2400" b="1" i="1" dirty="0">
                <a:solidFill>
                  <a:srgbClr val="002060"/>
                </a:solidFill>
                <a:latin typeface="+mn-lt"/>
              </a:rPr>
              <a:t> en el </a:t>
            </a:r>
            <a:r>
              <a:rPr lang="en-US" sz="2400" b="1" i="1" dirty="0" err="1">
                <a:solidFill>
                  <a:srgbClr val="002060"/>
                </a:solidFill>
                <a:latin typeface="+mn-lt"/>
              </a:rPr>
              <a:t>ámbito</a:t>
            </a:r>
            <a:r>
              <a:rPr lang="en-US" sz="2400" b="1" i="1" dirty="0">
                <a:solidFill>
                  <a:srgbClr val="002060"/>
                </a:solidFill>
                <a:latin typeface="+mn-lt"/>
              </a:rPr>
              <a:t> de </a:t>
            </a:r>
            <a:r>
              <a:rPr lang="en-US" sz="2400" b="1" i="1" dirty="0" err="1">
                <a:solidFill>
                  <a:srgbClr val="002060"/>
                </a:solidFill>
                <a:latin typeface="+mn-lt"/>
              </a:rPr>
              <a:t>educación</a:t>
            </a:r>
            <a:r>
              <a:rPr lang="en-US" sz="2400" b="1" i="1" dirty="0">
                <a:solidFill>
                  <a:srgbClr val="002060"/>
                </a:solidFill>
                <a:latin typeface="+mn-lt"/>
              </a:rPr>
              <a:t> </a:t>
            </a:r>
            <a:r>
              <a:rPr lang="en-US" sz="2400" b="1" i="1" dirty="0" err="1">
                <a:solidFill>
                  <a:srgbClr val="002060"/>
                </a:solidFill>
                <a:latin typeface="+mn-lt"/>
              </a:rPr>
              <a:t>médica</a:t>
            </a:r>
            <a:br>
              <a:rPr lang="en-US" sz="2400" b="1" dirty="0">
                <a:solidFill>
                  <a:srgbClr val="002060"/>
                </a:solidFill>
                <a:latin typeface="+mn-lt"/>
              </a:rPr>
            </a:br>
            <a:endParaRPr lang="en-US" sz="2400" dirty="0">
              <a:solidFill>
                <a:srgbClr val="002060"/>
              </a:solidFill>
              <a:latin typeface="+mn-lt"/>
            </a:endParaRPr>
          </a:p>
        </p:txBody>
      </p:sp>
      <p:sp>
        <p:nvSpPr>
          <p:cNvPr id="17" name="Slide Number Placeholder 3"/>
          <p:cNvSpPr>
            <a:spLocks noGrp="1"/>
          </p:cNvSpPr>
          <p:nvPr>
            <p:ph type="sldNum" sz="quarter" idx="12"/>
          </p:nvPr>
        </p:nvSpPr>
        <p:spPr>
          <a:xfrm>
            <a:off x="0" y="1271588"/>
            <a:ext cx="533400" cy="244475"/>
          </a:xfrm>
        </p:spPr>
        <p:txBody>
          <a:bodyPr>
            <a:normAutofit fontScale="92500" lnSpcReduction="10000"/>
          </a:bodyPr>
          <a:lstStyle/>
          <a:p>
            <a:pPr algn="ctr">
              <a:defRPr/>
            </a:pPr>
            <a:fld id="{315228AF-9E9F-4F28-8D00-3DEC4F934772}" type="slidenum">
              <a:rPr lang="en-US" b="1" smtClean="0">
                <a:solidFill>
                  <a:prstClr val="white"/>
                </a:solidFill>
                <a:latin typeface="Calibri"/>
              </a:rPr>
              <a:pPr algn="ctr">
                <a:defRPr/>
              </a:pPr>
              <a:t>12</a:t>
            </a:fld>
            <a:endParaRPr lang="en-US" b="1" dirty="0">
              <a:solidFill>
                <a:prstClr val="white"/>
              </a:solidFill>
              <a:latin typeface="Calibri"/>
            </a:endParaRPr>
          </a:p>
        </p:txBody>
      </p:sp>
    </p:spTree>
    <p:extLst>
      <p:ext uri="{BB962C8B-B14F-4D97-AF65-F5344CB8AC3E}">
        <p14:creationId xmlns:p14="http://schemas.microsoft.com/office/powerpoint/2010/main" val="180747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51520" y="1340768"/>
          <a:ext cx="864096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6"/>
          <p:cNvSpPr txBox="1">
            <a:spLocks/>
          </p:cNvSpPr>
          <p:nvPr/>
        </p:nvSpPr>
        <p:spPr>
          <a:xfrm>
            <a:off x="4499992" y="6383300"/>
            <a:ext cx="4690864" cy="646100"/>
          </a:xfrm>
          <a:prstGeom prst="rect">
            <a:avLst/>
          </a:prstGeom>
        </p:spPr>
        <p:txBody>
          <a:bodyPr>
            <a:noAutofit/>
          </a:bodyPr>
          <a:lstStyle/>
          <a:p>
            <a:pPr marL="342900" marR="0" lvl="0" indent="-342900" algn="r" defTabSz="914400" rtl="0" eaLnBrk="1" fontAlgn="auto" latinLnBrk="0" hangingPunct="1">
              <a:lnSpc>
                <a:spcPct val="100000"/>
              </a:lnSpc>
              <a:spcBef>
                <a:spcPct val="20000"/>
              </a:spcBef>
              <a:spcAft>
                <a:spcPts val="0"/>
              </a:spcAft>
              <a:buClrTx/>
              <a:buSzTx/>
              <a:tabLst/>
              <a:defRPr/>
            </a:pPr>
            <a:r>
              <a:rPr kumimoji="0" lang="en-US" sz="600" b="1" i="0" u="sng" strike="noStrike" kern="1200" cap="none" spc="0" normalizeH="0" baseline="0" noProof="0" dirty="0">
                <a:ln>
                  <a:noFill/>
                </a:ln>
                <a:solidFill>
                  <a:schemeClr val="tx1"/>
                </a:solidFill>
                <a:effectLst/>
                <a:uLnTx/>
                <a:uFillTx/>
                <a:latin typeface="+mn-lt"/>
                <a:ea typeface="+mn-ea"/>
                <a:cs typeface="+mn-cs"/>
                <a:hlinkClick r:id="rId8" action="ppaction://hlinkfile"/>
              </a:rPr>
              <a:t>The Increasing Complexities of Professionalism</a:t>
            </a:r>
            <a:r>
              <a:rPr kumimoji="0" lang="en-US" sz="600" b="1" i="0" u="sng" strike="noStrike" kern="1200" cap="none" spc="0" normalizeH="0" baseline="0" noProof="0" dirty="0">
                <a:ln>
                  <a:noFill/>
                </a:ln>
                <a:solidFill>
                  <a:schemeClr val="tx1"/>
                </a:solidFill>
                <a:effectLst/>
                <a:uLnTx/>
                <a:uFillTx/>
                <a:latin typeface="+mn-lt"/>
                <a:ea typeface="+mn-ea"/>
                <a:cs typeface="+mn-cs"/>
              </a:rPr>
              <a:t>
</a:t>
            </a:r>
            <a:r>
              <a:rPr kumimoji="0" lang="en-US" sz="600" b="0" i="0" u="none" strike="noStrike" kern="1200" cap="none" spc="0" normalizeH="0" baseline="0" noProof="0" dirty="0" err="1">
                <a:ln>
                  <a:noFill/>
                </a:ln>
                <a:solidFill>
                  <a:schemeClr val="tx1"/>
                </a:solidFill>
                <a:effectLst/>
                <a:uLnTx/>
                <a:uFillTx/>
                <a:latin typeface="+mn-lt"/>
                <a:ea typeface="+mn-ea"/>
                <a:cs typeface="+mn-cs"/>
              </a:rPr>
              <a:t>Hafferty</a:t>
            </a:r>
            <a:r>
              <a:rPr kumimoji="0" lang="en-US" sz="600" b="0" i="0" u="none" strike="noStrike" kern="1200" cap="none" spc="0" normalizeH="0" baseline="0" noProof="0" dirty="0">
                <a:ln>
                  <a:noFill/>
                </a:ln>
                <a:solidFill>
                  <a:schemeClr val="tx1"/>
                </a:solidFill>
                <a:effectLst/>
                <a:uLnTx/>
                <a:uFillTx/>
                <a:latin typeface="+mn-lt"/>
                <a:ea typeface="+mn-ea"/>
                <a:cs typeface="+mn-cs"/>
              </a:rPr>
              <a:t>, Frederic W.; </a:t>
            </a:r>
            <a:r>
              <a:rPr kumimoji="0" lang="en-US" sz="600" b="0" i="0" u="none" strike="noStrike" kern="1200" cap="none" spc="0" normalizeH="0" baseline="0" noProof="0" dirty="0" err="1">
                <a:ln>
                  <a:noFill/>
                </a:ln>
                <a:solidFill>
                  <a:schemeClr val="tx1"/>
                </a:solidFill>
                <a:effectLst/>
                <a:uLnTx/>
                <a:uFillTx/>
                <a:latin typeface="+mn-lt"/>
                <a:ea typeface="+mn-ea"/>
                <a:cs typeface="+mn-cs"/>
              </a:rPr>
              <a:t>Castellani</a:t>
            </a:r>
            <a:r>
              <a:rPr kumimoji="0" lang="en-US" sz="600" b="0" i="0" u="none" strike="noStrike" kern="1200" cap="none" spc="0" normalizeH="0" baseline="0" noProof="0" dirty="0">
                <a:ln>
                  <a:noFill/>
                </a:ln>
                <a:solidFill>
                  <a:schemeClr val="tx1"/>
                </a:solidFill>
                <a:effectLst/>
                <a:uLnTx/>
                <a:uFillTx/>
                <a:latin typeface="+mn-lt"/>
                <a:ea typeface="+mn-ea"/>
                <a:cs typeface="+mn-cs"/>
              </a:rPr>
              <a:t>, Brian</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Academic Medicine. 85(2):288-301, February 2010.</a:t>
            </a:r>
          </a:p>
          <a:p>
            <a:pPr marL="342900" marR="0" lvl="0" indent="-342900" algn="r" defTabSz="914400" rtl="0" eaLnBrk="1" fontAlgn="auto" latinLnBrk="0" hangingPunct="1">
              <a:lnSpc>
                <a:spcPct val="100000"/>
              </a:lnSpc>
              <a:spcBef>
                <a:spcPct val="20000"/>
              </a:spcBef>
              <a:spcAft>
                <a:spcPts val="0"/>
              </a:spcAft>
              <a:buClrTx/>
              <a:buSzTx/>
              <a:tabLst/>
              <a:defRPr/>
            </a:pPr>
            <a:r>
              <a:rPr kumimoji="0" lang="en-US" sz="600" b="0" i="0" u="none" strike="noStrike" kern="1200" cap="none" spc="0" normalizeH="0" baseline="0" noProof="0" dirty="0" err="1">
                <a:ln>
                  <a:noFill/>
                </a:ln>
                <a:solidFill>
                  <a:schemeClr val="tx1"/>
                </a:solidFill>
                <a:effectLst/>
                <a:uLnTx/>
                <a:uFillTx/>
                <a:latin typeface="+mn-lt"/>
                <a:ea typeface="+mn-ea"/>
                <a:cs typeface="+mn-cs"/>
              </a:rPr>
              <a:t>doi</a:t>
            </a:r>
            <a:r>
              <a:rPr kumimoji="0" lang="en-US" sz="600" b="0" i="0" u="none" strike="noStrike" kern="1200" cap="none" spc="0" normalizeH="0" baseline="0" noProof="0" dirty="0">
                <a:ln>
                  <a:noFill/>
                </a:ln>
                <a:solidFill>
                  <a:schemeClr val="tx1"/>
                </a:solidFill>
                <a:effectLst/>
                <a:uLnTx/>
                <a:uFillTx/>
                <a:latin typeface="+mn-lt"/>
                <a:ea typeface="+mn-ea"/>
                <a:cs typeface="+mn-cs"/>
              </a:rPr>
              <a:t>: 10.1097/ACM.0b013e3181c85b43</a:t>
            </a:r>
          </a:p>
          <a:p>
            <a:pPr marL="342900" marR="0" lvl="0" indent="-342900" algn="r" defTabSz="914400" rtl="0" eaLnBrk="1" fontAlgn="auto" latinLnBrk="0" hangingPunct="1">
              <a:lnSpc>
                <a:spcPct val="100000"/>
              </a:lnSpc>
              <a:spcBef>
                <a:spcPct val="20000"/>
              </a:spcBef>
              <a:spcAft>
                <a:spcPts val="0"/>
              </a:spcAft>
              <a:buClrTx/>
              <a:buSzTx/>
              <a:tabLst/>
              <a:defRPr/>
            </a:pPr>
            <a:endParaRPr kumimoji="0" lang="en-US" sz="600" b="0" i="0"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8" descr="Medicina_Vertical_CMYK.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11" name="Straight Connector 10"/>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641600" y="953200"/>
            <a:ext cx="3860800" cy="400110"/>
          </a:xfrm>
          <a:prstGeom prst="rect">
            <a:avLst/>
          </a:prstGeom>
          <a:noFill/>
        </p:spPr>
        <p:txBody>
          <a:bodyPr wrap="square" rtlCol="0">
            <a:spAutoFit/>
          </a:bodyPr>
          <a:lstStyle/>
          <a:p>
            <a:pPr algn="ctr"/>
            <a:r>
              <a:rPr lang="es-ES" sz="2000" b="1" dirty="0">
                <a:solidFill>
                  <a:schemeClr val="accent1">
                    <a:lumMod val="50000"/>
                  </a:schemeClr>
                </a:solidFill>
              </a:rPr>
              <a:t>Identidades personal y profesional </a:t>
            </a:r>
          </a:p>
        </p:txBody>
      </p:sp>
      <p:sp>
        <p:nvSpPr>
          <p:cNvPr id="2" name="Double Brace 1"/>
          <p:cNvSpPr/>
          <p:nvPr/>
        </p:nvSpPr>
        <p:spPr>
          <a:xfrm>
            <a:off x="1574800" y="5588000"/>
            <a:ext cx="5905500" cy="1153368"/>
          </a:xfrm>
          <a:prstGeom prst="brace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9408575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nvPr>
        </p:nvGraphicFramePr>
        <p:xfrm>
          <a:off x="1181188" y="1700808"/>
          <a:ext cx="576707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Flecha curvada hacia la derecha"/>
          <p:cNvSpPr/>
          <p:nvPr/>
        </p:nvSpPr>
        <p:spPr>
          <a:xfrm>
            <a:off x="1228793" y="2088068"/>
            <a:ext cx="1069534" cy="41270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latin typeface="Calibri"/>
            </a:endParaRPr>
          </a:p>
        </p:txBody>
      </p:sp>
      <p:sp>
        <p:nvSpPr>
          <p:cNvPr id="6" name="5 Flecha curvada hacia la derecha"/>
          <p:cNvSpPr/>
          <p:nvPr/>
        </p:nvSpPr>
        <p:spPr>
          <a:xfrm rot="10800000">
            <a:off x="5868145" y="2060848"/>
            <a:ext cx="1069534" cy="41270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black"/>
              </a:solidFill>
              <a:latin typeface="Calibri"/>
            </a:endParaRPr>
          </a:p>
        </p:txBody>
      </p:sp>
      <p:sp>
        <p:nvSpPr>
          <p:cNvPr id="7" name="6 Título"/>
          <p:cNvSpPr>
            <a:spLocks noGrp="1"/>
          </p:cNvSpPr>
          <p:nvPr>
            <p:ph type="title"/>
          </p:nvPr>
        </p:nvSpPr>
        <p:spPr>
          <a:xfrm>
            <a:off x="35496" y="936104"/>
            <a:ext cx="9001000" cy="764704"/>
          </a:xfrm>
        </p:spPr>
        <p:txBody>
          <a:bodyPr>
            <a:noAutofit/>
          </a:bodyPr>
          <a:lstStyle/>
          <a:p>
            <a:pPr algn="ctr"/>
            <a:r>
              <a:rPr lang="es-MX" sz="2400" b="1" i="1" dirty="0">
                <a:solidFill>
                  <a:srgbClr val="002060"/>
                </a:solidFill>
              </a:rPr>
              <a:t>El modelo del profesionalismo médico como un sistema complejo</a:t>
            </a:r>
            <a:endParaRPr lang="es-ES" sz="2400" b="1" i="1" dirty="0">
              <a:solidFill>
                <a:srgbClr val="002060"/>
              </a:solidFill>
            </a:endParaRPr>
          </a:p>
        </p:txBody>
      </p:sp>
      <p:sp>
        <p:nvSpPr>
          <p:cNvPr id="15" name="Text Placeholder 6"/>
          <p:cNvSpPr txBox="1">
            <a:spLocks/>
          </p:cNvSpPr>
          <p:nvPr/>
        </p:nvSpPr>
        <p:spPr>
          <a:xfrm>
            <a:off x="4427984" y="6021288"/>
            <a:ext cx="4690864" cy="646100"/>
          </a:xfrm>
          <a:prstGeom prst="rect">
            <a:avLst/>
          </a:prstGeom>
        </p:spPr>
        <p:txBody>
          <a:bodyPr>
            <a:noAutofit/>
          </a:bodyPr>
          <a:lstStyle/>
          <a:p>
            <a:pPr marL="342900" indent="-342900" algn="r">
              <a:spcBef>
                <a:spcPct val="20000"/>
              </a:spcBef>
              <a:defRPr/>
            </a:pPr>
            <a:r>
              <a:rPr lang="en-US" sz="1050" b="1" u="sng" dirty="0">
                <a:solidFill>
                  <a:prstClr val="black"/>
                </a:solidFill>
                <a:latin typeface="Calibri"/>
                <a:hlinkClick r:id="rId7" action="ppaction://hlinkfile"/>
              </a:rPr>
              <a:t>The Increasing Complexities of Professionalism</a:t>
            </a:r>
            <a:r>
              <a:rPr lang="en-US" sz="1050" b="1" u="sng" dirty="0">
                <a:solidFill>
                  <a:prstClr val="black"/>
                </a:solidFill>
                <a:latin typeface="Calibri"/>
              </a:rPr>
              <a:t>
</a:t>
            </a:r>
            <a:r>
              <a:rPr lang="en-US" sz="1050" dirty="0" err="1">
                <a:solidFill>
                  <a:prstClr val="black"/>
                </a:solidFill>
                <a:latin typeface="Calibri"/>
              </a:rPr>
              <a:t>Hafferty</a:t>
            </a:r>
            <a:r>
              <a:rPr lang="en-US" sz="1050" dirty="0">
                <a:solidFill>
                  <a:prstClr val="black"/>
                </a:solidFill>
                <a:latin typeface="Calibri"/>
              </a:rPr>
              <a:t>, Frederic W.; </a:t>
            </a:r>
            <a:r>
              <a:rPr lang="en-US" sz="1050" dirty="0" err="1">
                <a:solidFill>
                  <a:prstClr val="black"/>
                </a:solidFill>
                <a:latin typeface="Calibri"/>
              </a:rPr>
              <a:t>Castellani</a:t>
            </a:r>
            <a:r>
              <a:rPr lang="en-US" sz="1050" dirty="0">
                <a:solidFill>
                  <a:prstClr val="black"/>
                </a:solidFill>
                <a:latin typeface="Calibri"/>
              </a:rPr>
              <a:t>, Brian</a:t>
            </a:r>
          </a:p>
          <a:p>
            <a:pPr marL="342900" indent="-342900" algn="r">
              <a:spcBef>
                <a:spcPct val="20000"/>
              </a:spcBef>
              <a:defRPr/>
            </a:pPr>
            <a:r>
              <a:rPr lang="en-US" sz="1050" dirty="0">
                <a:solidFill>
                  <a:prstClr val="black"/>
                </a:solidFill>
                <a:latin typeface="Calibri"/>
              </a:rPr>
              <a:t>Academic Medicine. 85(2):288-301, February 2010.</a:t>
            </a:r>
          </a:p>
          <a:p>
            <a:pPr marL="342900" indent="-342900" algn="r">
              <a:spcBef>
                <a:spcPct val="20000"/>
              </a:spcBef>
              <a:defRPr/>
            </a:pPr>
            <a:r>
              <a:rPr lang="en-US" sz="1050" dirty="0" err="1">
                <a:solidFill>
                  <a:prstClr val="black"/>
                </a:solidFill>
                <a:latin typeface="Calibri"/>
              </a:rPr>
              <a:t>doi</a:t>
            </a:r>
            <a:r>
              <a:rPr lang="en-US" sz="1050" dirty="0">
                <a:solidFill>
                  <a:prstClr val="black"/>
                </a:solidFill>
                <a:latin typeface="Calibri"/>
              </a:rPr>
              <a:t>: 10.1097/ACM.0b013e3181c85b43</a:t>
            </a:r>
          </a:p>
          <a:p>
            <a:pPr marL="342900" indent="-342900" algn="r">
              <a:spcBef>
                <a:spcPct val="20000"/>
              </a:spcBef>
              <a:defRPr/>
            </a:pPr>
            <a:endParaRPr lang="en-US" sz="1050" dirty="0">
              <a:solidFill>
                <a:prstClr val="black"/>
              </a:solidFill>
              <a:latin typeface="Calibri"/>
            </a:endParaRPr>
          </a:p>
        </p:txBody>
      </p:sp>
      <p:pic>
        <p:nvPicPr>
          <p:cNvPr id="8" name="Picture 7" descr="Medicina_Vertical_CMYK.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10" name="Straight Connector 9"/>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753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graphicEl>
                                              <a:dgm id="{68760496-ED27-40E3-ADE0-FB8E6F5216AE}"/>
                                            </p:graphicEl>
                                          </p:spTgt>
                                        </p:tgtEl>
                                        <p:attrNameLst>
                                          <p:attrName>style.visibility</p:attrName>
                                        </p:attrNameLst>
                                      </p:cBhvr>
                                      <p:to>
                                        <p:strVal val="visible"/>
                                      </p:to>
                                    </p:set>
                                    <p:animEffect transition="in" filter="box(in)">
                                      <p:cBhvr>
                                        <p:cTn id="7" dur="500"/>
                                        <p:tgtEl>
                                          <p:spTgt spid="2">
                                            <p:graphicEl>
                                              <a:dgm id="{68760496-ED27-40E3-ADE0-FB8E6F5216A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graphicEl>
                                              <a:dgm id="{B02E1695-ED58-4CFC-A349-C648F6C51BDE}"/>
                                            </p:graphicEl>
                                          </p:spTgt>
                                        </p:tgtEl>
                                        <p:attrNameLst>
                                          <p:attrName>style.visibility</p:attrName>
                                        </p:attrNameLst>
                                      </p:cBhvr>
                                      <p:to>
                                        <p:strVal val="visible"/>
                                      </p:to>
                                    </p:set>
                                    <p:animEffect transition="in" filter="box(in)">
                                      <p:cBhvr>
                                        <p:cTn id="12" dur="500"/>
                                        <p:tgtEl>
                                          <p:spTgt spid="2">
                                            <p:graphicEl>
                                              <a:dgm id="{B02E1695-ED58-4CFC-A349-C648F6C51BDE}"/>
                                            </p:graphic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
                                            <p:graphicEl>
                                              <a:dgm id="{F525F641-99E3-4B48-86C5-186E840C9F06}"/>
                                            </p:graphicEl>
                                          </p:spTgt>
                                        </p:tgtEl>
                                        <p:attrNameLst>
                                          <p:attrName>style.visibility</p:attrName>
                                        </p:attrNameLst>
                                      </p:cBhvr>
                                      <p:to>
                                        <p:strVal val="visible"/>
                                      </p:to>
                                    </p:set>
                                    <p:animEffect transition="in" filter="box(in)">
                                      <p:cBhvr>
                                        <p:cTn id="15" dur="500"/>
                                        <p:tgtEl>
                                          <p:spTgt spid="2">
                                            <p:graphicEl>
                                              <a:dgm id="{F525F641-99E3-4B48-86C5-186E840C9F0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
                                            <p:graphicEl>
                                              <a:dgm id="{0284B667-F9CA-4851-A86A-C2B83B5953B0}"/>
                                            </p:graphicEl>
                                          </p:spTgt>
                                        </p:tgtEl>
                                        <p:attrNameLst>
                                          <p:attrName>style.visibility</p:attrName>
                                        </p:attrNameLst>
                                      </p:cBhvr>
                                      <p:to>
                                        <p:strVal val="visible"/>
                                      </p:to>
                                    </p:set>
                                    <p:animEffect transition="in" filter="box(in)">
                                      <p:cBhvr>
                                        <p:cTn id="20" dur="500"/>
                                        <p:tgtEl>
                                          <p:spTgt spid="2">
                                            <p:graphicEl>
                                              <a:dgm id="{0284B667-F9CA-4851-A86A-C2B83B5953B0}"/>
                                            </p:graphicEl>
                                          </p:spTgt>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
                                            <p:graphicEl>
                                              <a:dgm id="{17733A85-9F1F-49D7-94FC-A186B91D706D}"/>
                                            </p:graphicEl>
                                          </p:spTgt>
                                        </p:tgtEl>
                                        <p:attrNameLst>
                                          <p:attrName>style.visibility</p:attrName>
                                        </p:attrNameLst>
                                      </p:cBhvr>
                                      <p:to>
                                        <p:strVal val="visible"/>
                                      </p:to>
                                    </p:set>
                                    <p:animEffect transition="in" filter="box(in)">
                                      <p:cBhvr>
                                        <p:cTn id="23" dur="500"/>
                                        <p:tgtEl>
                                          <p:spTgt spid="2">
                                            <p:graphicEl>
                                              <a:dgm id="{17733A85-9F1F-49D7-94FC-A186B91D706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219"/>
            <a:ext cx="8229600" cy="508461"/>
          </a:xfrm>
        </p:spPr>
        <p:txBody>
          <a:bodyPr anchor="ctr">
            <a:normAutofit/>
          </a:bodyPr>
          <a:lstStyle/>
          <a:p>
            <a:pPr algn="l"/>
            <a:r>
              <a:rPr lang="en-US" dirty="0"/>
              <a:t>Figure 1 Medical professionalism as a complex system</a:t>
            </a:r>
          </a:p>
        </p:txBody>
      </p:sp>
      <p:pic>
        <p:nvPicPr>
          <p:cNvPr id="3" name="Picture Placeholder 1" descr="Figure 1"/>
          <p:cNvPicPr>
            <a:picLocks noGrp="1" noChangeAspect="1"/>
          </p:cNvPicPr>
          <p:nvPr>
            <p:ph type="pic" idx="1"/>
          </p:nvPr>
        </p:nvPicPr>
        <p:blipFill>
          <a:blip r:embed="rId3" cstate="print"/>
          <a:stretch>
            <a:fillRect/>
          </a:stretch>
        </p:blipFill>
        <p:spPr>
          <a:xfrm>
            <a:off x="499663" y="571500"/>
            <a:ext cx="5400675" cy="5715000"/>
          </a:xfrm>
        </p:spPr>
      </p:pic>
      <p:sp>
        <p:nvSpPr>
          <p:cNvPr id="5" name="Footer Placeholder 4"/>
          <p:cNvSpPr>
            <a:spLocks noGrp="1"/>
          </p:cNvSpPr>
          <p:nvPr>
            <p:ph type="ftr" sz="quarter" idx="11"/>
          </p:nvPr>
        </p:nvSpPr>
        <p:spPr/>
        <p:txBody>
          <a:bodyPr/>
          <a:lstStyle/>
          <a:p>
            <a:r>
              <a:rPr lang="en-US">
                <a:solidFill>
                  <a:prstClr val="black">
                    <a:tint val="75000"/>
                  </a:prstClr>
                </a:solidFill>
                <a:latin typeface="Calibri"/>
              </a:rPr>
              <a:t>Copyright © 2012 Academic Medicine. Published by Lippincott Williams &amp; Wilkins.</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sz="900"/>
            </a:lvl1pPr>
          </a:lstStyle>
          <a:p>
            <a:fld id="{27A13296-8103-46F4-BA41-F532E14F2100}" type="slidenum">
              <a:rPr lang="en-US" smtClean="0">
                <a:solidFill>
                  <a:prstClr val="black">
                    <a:tint val="75000"/>
                  </a:prstClr>
                </a:solidFill>
                <a:latin typeface="Calibri"/>
              </a:rPr>
              <a:pPr/>
              <a:t>15</a:t>
            </a:fld>
            <a:endParaRPr lang="en-US" dirty="0">
              <a:solidFill>
                <a:prstClr val="black">
                  <a:tint val="75000"/>
                </a:prstClr>
              </a:solidFill>
              <a:latin typeface="Calibri"/>
            </a:endParaRPr>
          </a:p>
        </p:txBody>
      </p:sp>
      <p:sp>
        <p:nvSpPr>
          <p:cNvPr id="7" name="Text Placeholder 6"/>
          <p:cNvSpPr>
            <a:spLocks noGrp="1"/>
          </p:cNvSpPr>
          <p:nvPr>
            <p:ph type="body" sz="half" idx="13"/>
          </p:nvPr>
        </p:nvSpPr>
        <p:spPr>
          <a:xfrm>
            <a:off x="4427984" y="-27384"/>
            <a:ext cx="4690864" cy="646100"/>
          </a:xfrm>
        </p:spPr>
        <p:txBody>
          <a:bodyPr>
            <a:noAutofit/>
          </a:bodyPr>
          <a:lstStyle/>
          <a:p>
            <a:pPr algn="r"/>
            <a:r>
              <a:rPr lang="en-US" sz="800" b="1" u="sng" dirty="0">
                <a:hlinkClick r:id="rId4" action="ppaction://hlinkfile"/>
              </a:rPr>
              <a:t>The Increasing Complexities of Professionalism</a:t>
            </a:r>
            <a:r>
              <a:rPr lang="en-US" sz="800" b="1" u="sng" dirty="0"/>
              <a:t>
</a:t>
            </a:r>
            <a:r>
              <a:rPr lang="en-US" sz="800" dirty="0" err="1"/>
              <a:t>Hafferty</a:t>
            </a:r>
            <a:r>
              <a:rPr lang="en-US" sz="800" dirty="0"/>
              <a:t>, Frederic W.; </a:t>
            </a:r>
            <a:r>
              <a:rPr lang="en-US" sz="800" dirty="0" err="1"/>
              <a:t>Castellani</a:t>
            </a:r>
            <a:r>
              <a:rPr lang="en-US" sz="800" dirty="0"/>
              <a:t>, Brian</a:t>
            </a:r>
          </a:p>
          <a:p>
            <a:pPr algn="r"/>
            <a:r>
              <a:rPr lang="en-US" sz="800" dirty="0"/>
              <a:t>Academic Medicine. 85(2):288-301, February 2010.</a:t>
            </a:r>
          </a:p>
          <a:p>
            <a:pPr algn="r"/>
            <a:r>
              <a:rPr lang="en-US" sz="800" dirty="0" err="1"/>
              <a:t>doi: 10.1097/ACM.0b013e3181c85b43</a:t>
            </a:r>
          </a:p>
          <a:p>
            <a:pPr algn="r"/>
            <a:endParaRPr lang="en-US" sz="800" dirty="0"/>
          </a:p>
        </p:txBody>
      </p:sp>
      <p:sp>
        <p:nvSpPr>
          <p:cNvPr id="8" name="Rectangle 7"/>
          <p:cNvSpPr/>
          <p:nvPr/>
        </p:nvSpPr>
        <p:spPr>
          <a:xfrm>
            <a:off x="5868144" y="692696"/>
            <a:ext cx="3024336" cy="1508105"/>
          </a:xfrm>
          <a:prstGeom prst="rect">
            <a:avLst/>
          </a:prstGeom>
        </p:spPr>
        <p:txBody>
          <a:bodyPr wrap="square">
            <a:spAutoFit/>
          </a:bodyPr>
          <a:lstStyle/>
          <a:p>
            <a:r>
              <a:rPr lang="es-MX" sz="2000" b="1" dirty="0">
                <a:solidFill>
                  <a:srgbClr val="0070C0"/>
                </a:solidFill>
                <a:latin typeface="Calibri"/>
              </a:rPr>
              <a:t>Macro nivel</a:t>
            </a:r>
          </a:p>
          <a:p>
            <a:r>
              <a:rPr lang="es-MX" sz="1600" i="1" dirty="0">
                <a:solidFill>
                  <a:srgbClr val="0070C0"/>
                </a:solidFill>
                <a:latin typeface="Calibri"/>
              </a:rPr>
              <a:t>(movimiento social profesional)</a:t>
            </a:r>
          </a:p>
          <a:p>
            <a:r>
              <a:rPr lang="en-US" sz="1400" dirty="0">
                <a:solidFill>
                  <a:srgbClr val="0070C0"/>
                </a:solidFill>
                <a:latin typeface="Calibri"/>
              </a:rPr>
              <a:t>Professionalism is framed as </a:t>
            </a:r>
            <a:r>
              <a:rPr lang="en-US" sz="1400" u="sng" dirty="0">
                <a:solidFill>
                  <a:srgbClr val="0070C0"/>
                </a:solidFill>
                <a:latin typeface="Calibri"/>
              </a:rPr>
              <a:t>a social movement</a:t>
            </a:r>
            <a:r>
              <a:rPr lang="en-US" sz="1400" dirty="0">
                <a:solidFill>
                  <a:srgbClr val="0070C0"/>
                </a:solidFill>
                <a:latin typeface="Calibri"/>
              </a:rPr>
              <a:t>; the diagram indicates the </a:t>
            </a:r>
            <a:r>
              <a:rPr lang="en-US" sz="1400" u="sng" dirty="0">
                <a:solidFill>
                  <a:srgbClr val="0070C0"/>
                </a:solidFill>
                <a:latin typeface="Calibri"/>
              </a:rPr>
              <a:t>interplay among four types of professionalism</a:t>
            </a:r>
            <a:endParaRPr lang="es-ES" sz="1400" i="1" u="sng" dirty="0">
              <a:solidFill>
                <a:srgbClr val="0070C0"/>
              </a:solidFill>
              <a:latin typeface="Calibri"/>
            </a:endParaRPr>
          </a:p>
        </p:txBody>
      </p:sp>
      <p:sp>
        <p:nvSpPr>
          <p:cNvPr id="9" name="Rectangle 8"/>
          <p:cNvSpPr/>
          <p:nvPr/>
        </p:nvSpPr>
        <p:spPr>
          <a:xfrm>
            <a:off x="5868144" y="2564904"/>
            <a:ext cx="3239344" cy="1723549"/>
          </a:xfrm>
          <a:prstGeom prst="rect">
            <a:avLst/>
          </a:prstGeom>
        </p:spPr>
        <p:txBody>
          <a:bodyPr wrap="square">
            <a:spAutoFit/>
          </a:bodyPr>
          <a:lstStyle/>
          <a:p>
            <a:r>
              <a:rPr lang="es-MX" sz="2000" b="1" dirty="0">
                <a:solidFill>
                  <a:srgbClr val="002060"/>
                </a:solidFill>
                <a:latin typeface="Calibri"/>
              </a:rPr>
              <a:t>Meso nivel</a:t>
            </a:r>
          </a:p>
          <a:p>
            <a:r>
              <a:rPr lang="es-MX" sz="1600" i="1" dirty="0">
                <a:solidFill>
                  <a:srgbClr val="002060"/>
                </a:solidFill>
                <a:latin typeface="Calibri"/>
              </a:rPr>
              <a:t>(interacciones sociales y relaciones)</a:t>
            </a:r>
          </a:p>
          <a:p>
            <a:r>
              <a:rPr lang="en-US" sz="1400" dirty="0">
                <a:solidFill>
                  <a:srgbClr val="002060"/>
                </a:solidFill>
                <a:latin typeface="Calibri"/>
              </a:rPr>
              <a:t>Within the context of social interactions and relationships, using as </a:t>
            </a:r>
            <a:r>
              <a:rPr lang="en-US" sz="1400" u="sng" dirty="0">
                <a:solidFill>
                  <a:srgbClr val="002060"/>
                </a:solidFill>
                <a:latin typeface="Calibri"/>
              </a:rPr>
              <a:t>an example a data-based network map of the relationships</a:t>
            </a:r>
            <a:r>
              <a:rPr lang="en-US" sz="1400" dirty="0">
                <a:solidFill>
                  <a:srgbClr val="002060"/>
                </a:solidFill>
                <a:latin typeface="Calibri"/>
              </a:rPr>
              <a:t> within </a:t>
            </a:r>
            <a:r>
              <a:rPr lang="en-US" sz="1400" u="sng" dirty="0">
                <a:solidFill>
                  <a:srgbClr val="002060"/>
                </a:solidFill>
                <a:latin typeface="Calibri"/>
              </a:rPr>
              <a:t>a particular group of first-year medical students</a:t>
            </a:r>
            <a:endParaRPr lang="es-ES" sz="1400" i="1" u="sng" dirty="0">
              <a:solidFill>
                <a:srgbClr val="002060"/>
              </a:solidFill>
              <a:latin typeface="Calibri"/>
            </a:endParaRPr>
          </a:p>
        </p:txBody>
      </p:sp>
      <p:sp>
        <p:nvSpPr>
          <p:cNvPr id="10" name="Rectangle 9"/>
          <p:cNvSpPr/>
          <p:nvPr/>
        </p:nvSpPr>
        <p:spPr>
          <a:xfrm>
            <a:off x="5868144" y="4876711"/>
            <a:ext cx="3203848" cy="1292662"/>
          </a:xfrm>
          <a:prstGeom prst="rect">
            <a:avLst/>
          </a:prstGeom>
        </p:spPr>
        <p:txBody>
          <a:bodyPr wrap="square">
            <a:spAutoFit/>
          </a:bodyPr>
          <a:lstStyle/>
          <a:p>
            <a:r>
              <a:rPr lang="es-MX" sz="2000" b="1" dirty="0">
                <a:solidFill>
                  <a:prstClr val="black"/>
                </a:solidFill>
                <a:latin typeface="Calibri"/>
              </a:rPr>
              <a:t>Micro nivel </a:t>
            </a:r>
          </a:p>
          <a:p>
            <a:r>
              <a:rPr lang="es-MX" sz="1600" i="1" dirty="0">
                <a:solidFill>
                  <a:prstClr val="black"/>
                </a:solidFill>
                <a:latin typeface="Calibri"/>
              </a:rPr>
              <a:t>(individuo y ambiente)</a:t>
            </a:r>
          </a:p>
          <a:p>
            <a:r>
              <a:rPr lang="en-US" sz="1400" u="sng" dirty="0">
                <a:solidFill>
                  <a:prstClr val="black"/>
                </a:solidFill>
                <a:latin typeface="Calibri"/>
              </a:rPr>
              <a:t>7 types of professionalism</a:t>
            </a:r>
            <a:r>
              <a:rPr lang="en-US" sz="1400" dirty="0">
                <a:solidFill>
                  <a:prstClr val="black"/>
                </a:solidFill>
                <a:latin typeface="Calibri"/>
              </a:rPr>
              <a:t> are conceptualized at the level of the </a:t>
            </a:r>
            <a:r>
              <a:rPr lang="en-US" sz="1400" u="sng" dirty="0">
                <a:solidFill>
                  <a:prstClr val="black"/>
                </a:solidFill>
                <a:latin typeface="Calibri"/>
              </a:rPr>
              <a:t>individual and his or her work</a:t>
            </a:r>
          </a:p>
        </p:txBody>
      </p:sp>
      <p:sp>
        <p:nvSpPr>
          <p:cNvPr id="11" name="TextBox 10"/>
          <p:cNvSpPr txBox="1"/>
          <p:nvPr/>
        </p:nvSpPr>
        <p:spPr>
          <a:xfrm>
            <a:off x="1331640" y="5189130"/>
            <a:ext cx="288032" cy="400110"/>
          </a:xfrm>
          <a:prstGeom prst="rect">
            <a:avLst/>
          </a:prstGeom>
          <a:noFill/>
        </p:spPr>
        <p:txBody>
          <a:bodyPr wrap="square" rtlCol="0">
            <a:spAutoFit/>
          </a:bodyPr>
          <a:lstStyle/>
          <a:p>
            <a:r>
              <a:rPr lang="en-US" sz="2000" b="1" dirty="0">
                <a:solidFill>
                  <a:srgbClr val="FF0000"/>
                </a:solidFill>
                <a:latin typeface="Calibri"/>
              </a:rPr>
              <a:t>1</a:t>
            </a:r>
          </a:p>
        </p:txBody>
      </p:sp>
      <p:sp>
        <p:nvSpPr>
          <p:cNvPr id="12" name="TextBox 11"/>
          <p:cNvSpPr txBox="1"/>
          <p:nvPr/>
        </p:nvSpPr>
        <p:spPr>
          <a:xfrm>
            <a:off x="2483768" y="4757082"/>
            <a:ext cx="288032" cy="400110"/>
          </a:xfrm>
          <a:prstGeom prst="rect">
            <a:avLst/>
          </a:prstGeom>
          <a:noFill/>
        </p:spPr>
        <p:txBody>
          <a:bodyPr wrap="square" rtlCol="0">
            <a:spAutoFit/>
          </a:bodyPr>
          <a:lstStyle/>
          <a:p>
            <a:r>
              <a:rPr lang="en-US" sz="2000" b="1" dirty="0">
                <a:solidFill>
                  <a:srgbClr val="FF0000"/>
                </a:solidFill>
                <a:latin typeface="Calibri"/>
              </a:rPr>
              <a:t>2</a:t>
            </a:r>
          </a:p>
        </p:txBody>
      </p:sp>
      <p:sp>
        <p:nvSpPr>
          <p:cNvPr id="13" name="TextBox 12"/>
          <p:cNvSpPr txBox="1"/>
          <p:nvPr/>
        </p:nvSpPr>
        <p:spPr>
          <a:xfrm>
            <a:off x="2411760" y="5373216"/>
            <a:ext cx="288032" cy="400110"/>
          </a:xfrm>
          <a:prstGeom prst="rect">
            <a:avLst/>
          </a:prstGeom>
          <a:noFill/>
        </p:spPr>
        <p:txBody>
          <a:bodyPr wrap="square" rtlCol="0">
            <a:spAutoFit/>
          </a:bodyPr>
          <a:lstStyle/>
          <a:p>
            <a:r>
              <a:rPr lang="en-US" sz="2000" b="1" dirty="0">
                <a:solidFill>
                  <a:srgbClr val="FF0000"/>
                </a:solidFill>
                <a:latin typeface="Calibri"/>
              </a:rPr>
              <a:t>3</a:t>
            </a:r>
          </a:p>
        </p:txBody>
      </p:sp>
      <p:sp>
        <p:nvSpPr>
          <p:cNvPr id="14" name="TextBox 13"/>
          <p:cNvSpPr txBox="1"/>
          <p:nvPr/>
        </p:nvSpPr>
        <p:spPr>
          <a:xfrm>
            <a:off x="2771800" y="5765194"/>
            <a:ext cx="288032" cy="400110"/>
          </a:xfrm>
          <a:prstGeom prst="rect">
            <a:avLst/>
          </a:prstGeom>
          <a:noFill/>
        </p:spPr>
        <p:txBody>
          <a:bodyPr wrap="square" rtlCol="0">
            <a:spAutoFit/>
          </a:bodyPr>
          <a:lstStyle/>
          <a:p>
            <a:r>
              <a:rPr lang="en-US" sz="2000" b="1" dirty="0">
                <a:solidFill>
                  <a:srgbClr val="FF0000"/>
                </a:solidFill>
                <a:latin typeface="Calibri"/>
              </a:rPr>
              <a:t>4</a:t>
            </a:r>
          </a:p>
        </p:txBody>
      </p:sp>
      <p:sp>
        <p:nvSpPr>
          <p:cNvPr id="15" name="TextBox 14"/>
          <p:cNvSpPr txBox="1"/>
          <p:nvPr/>
        </p:nvSpPr>
        <p:spPr>
          <a:xfrm>
            <a:off x="3923928" y="5693186"/>
            <a:ext cx="288032" cy="400110"/>
          </a:xfrm>
          <a:prstGeom prst="rect">
            <a:avLst/>
          </a:prstGeom>
          <a:noFill/>
        </p:spPr>
        <p:txBody>
          <a:bodyPr wrap="square" rtlCol="0">
            <a:spAutoFit/>
          </a:bodyPr>
          <a:lstStyle/>
          <a:p>
            <a:r>
              <a:rPr lang="en-US" sz="2000" b="1" dirty="0">
                <a:solidFill>
                  <a:srgbClr val="FF0000"/>
                </a:solidFill>
                <a:latin typeface="Calibri"/>
              </a:rPr>
              <a:t>5</a:t>
            </a:r>
          </a:p>
        </p:txBody>
      </p:sp>
      <p:sp>
        <p:nvSpPr>
          <p:cNvPr id="16" name="TextBox 15"/>
          <p:cNvSpPr txBox="1"/>
          <p:nvPr/>
        </p:nvSpPr>
        <p:spPr>
          <a:xfrm>
            <a:off x="3995936" y="4829090"/>
            <a:ext cx="288032" cy="400110"/>
          </a:xfrm>
          <a:prstGeom prst="rect">
            <a:avLst/>
          </a:prstGeom>
          <a:noFill/>
        </p:spPr>
        <p:txBody>
          <a:bodyPr wrap="square" rtlCol="0">
            <a:spAutoFit/>
          </a:bodyPr>
          <a:lstStyle/>
          <a:p>
            <a:r>
              <a:rPr lang="en-US" sz="2000" b="1" dirty="0">
                <a:solidFill>
                  <a:srgbClr val="FF0000"/>
                </a:solidFill>
                <a:latin typeface="Calibri"/>
              </a:rPr>
              <a:t>6</a:t>
            </a:r>
          </a:p>
        </p:txBody>
      </p:sp>
      <p:sp>
        <p:nvSpPr>
          <p:cNvPr id="17" name="TextBox 16"/>
          <p:cNvSpPr txBox="1"/>
          <p:nvPr/>
        </p:nvSpPr>
        <p:spPr>
          <a:xfrm>
            <a:off x="5292080" y="5405154"/>
            <a:ext cx="288032" cy="400110"/>
          </a:xfrm>
          <a:prstGeom prst="rect">
            <a:avLst/>
          </a:prstGeom>
          <a:noFill/>
        </p:spPr>
        <p:txBody>
          <a:bodyPr wrap="square" rtlCol="0">
            <a:spAutoFit/>
          </a:bodyPr>
          <a:lstStyle/>
          <a:p>
            <a:r>
              <a:rPr lang="en-US" sz="2000" b="1" dirty="0">
                <a:solidFill>
                  <a:srgbClr val="FF0000"/>
                </a:solidFill>
                <a:latin typeface="Calibri"/>
              </a:rPr>
              <a:t>7</a:t>
            </a:r>
          </a:p>
        </p:txBody>
      </p:sp>
    </p:spTree>
    <p:extLst>
      <p:ext uri="{BB962C8B-B14F-4D97-AF65-F5344CB8AC3E}">
        <p14:creationId xmlns:p14="http://schemas.microsoft.com/office/powerpoint/2010/main" val="630266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icina_Vertical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8" name="Straight Connector 7"/>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pic>
        <p:nvPicPr>
          <p:cNvPr id="9" name="Content Placeholder 4"/>
          <p:cNvPicPr>
            <a:picLocks noChangeAspect="1"/>
          </p:cNvPicPr>
          <p:nvPr/>
        </p:nvPicPr>
        <p:blipFill rotWithShape="1">
          <a:blip r:embed="rId4">
            <a:extLst>
              <a:ext uri="{28A0092B-C50C-407E-A947-70E740481C1C}">
                <a14:useLocalDpi xmlns:a14="http://schemas.microsoft.com/office/drawing/2010/main" val="0"/>
              </a:ext>
            </a:extLst>
          </a:blip>
          <a:srcRect l="900" t="654" r="1176" b="54166"/>
          <a:stretch/>
        </p:blipFill>
        <p:spPr>
          <a:xfrm>
            <a:off x="38099" y="1092200"/>
            <a:ext cx="9042401" cy="5562600"/>
          </a:xfrm>
          <a:prstGeom prst="rect">
            <a:avLst/>
          </a:prstGeom>
        </p:spPr>
      </p:pic>
      <p:pic>
        <p:nvPicPr>
          <p:cNvPr id="5" name="Content Placeholder 4"/>
          <p:cNvPicPr>
            <a:picLocks noGrp="1" noChangeAspect="1"/>
          </p:cNvPicPr>
          <p:nvPr>
            <p:ph idx="1"/>
          </p:nvPr>
        </p:nvPicPr>
        <p:blipFill rotWithShape="1">
          <a:blip r:embed="rId4">
            <a:extLst>
              <a:ext uri="{28A0092B-C50C-407E-A947-70E740481C1C}">
                <a14:useLocalDpi xmlns:a14="http://schemas.microsoft.com/office/drawing/2010/main" val="0"/>
              </a:ext>
            </a:extLst>
          </a:blip>
          <a:srcRect l="5469" t="85012" r="65820" b="10301"/>
          <a:stretch/>
        </p:blipFill>
        <p:spPr>
          <a:xfrm>
            <a:off x="6578600" y="6451781"/>
            <a:ext cx="2081016" cy="453011"/>
          </a:xfrm>
        </p:spPr>
      </p:pic>
      <p:sp>
        <p:nvSpPr>
          <p:cNvPr id="12" name="Down Arrow Callout 11"/>
          <p:cNvSpPr/>
          <p:nvPr/>
        </p:nvSpPr>
        <p:spPr>
          <a:xfrm>
            <a:off x="5671289" y="1046862"/>
            <a:ext cx="3274597" cy="2509137"/>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710618" y="990360"/>
            <a:ext cx="3256810" cy="1754326"/>
          </a:xfrm>
          <a:prstGeom prst="rect">
            <a:avLst/>
          </a:prstGeom>
          <a:noFill/>
        </p:spPr>
        <p:txBody>
          <a:bodyPr wrap="square" rtlCol="0">
            <a:spAutoFit/>
          </a:bodyPr>
          <a:lstStyle/>
          <a:p>
            <a:r>
              <a:rPr lang="is-IS" sz="1200" b="1" dirty="0">
                <a:solidFill>
                  <a:schemeClr val="accent1">
                    <a:lumMod val="50000"/>
                  </a:schemeClr>
                </a:solidFill>
              </a:rPr>
              <a:t>… el profesionalismo m</a:t>
            </a:r>
            <a:r>
              <a:rPr lang="es-ES" sz="1200" b="1" dirty="0" err="1">
                <a:solidFill>
                  <a:schemeClr val="accent1">
                    <a:lumMod val="50000"/>
                  </a:schemeClr>
                </a:solidFill>
              </a:rPr>
              <a:t>édico</a:t>
            </a:r>
            <a:r>
              <a:rPr lang="es-ES" sz="1200" b="1" dirty="0">
                <a:solidFill>
                  <a:schemeClr val="accent1">
                    <a:lumMod val="50000"/>
                  </a:schemeClr>
                </a:solidFill>
              </a:rPr>
              <a:t> es un sistema normativo de creencia sobre cómo organizar y brindar la atención de la salud.</a:t>
            </a:r>
          </a:p>
          <a:p>
            <a:r>
              <a:rPr lang="es-ES" sz="1200" b="1" dirty="0">
                <a:solidFill>
                  <a:schemeClr val="accent1">
                    <a:lumMod val="50000"/>
                  </a:schemeClr>
                </a:solidFill>
              </a:rPr>
              <a:t>Creer en el profesionalismo significa aceptar la premisa que los profesionales de la salud deben reunirse para continuamente definir, debatir, declarar, distribuir y reforzar los </a:t>
            </a:r>
            <a:r>
              <a:rPr lang="es-ES" sz="1200" b="1" dirty="0" err="1">
                <a:solidFill>
                  <a:schemeClr val="accent1">
                    <a:lumMod val="50000"/>
                  </a:schemeClr>
                </a:solidFill>
              </a:rPr>
              <a:t>estandares</a:t>
            </a:r>
            <a:r>
              <a:rPr lang="es-ES" sz="1200" b="1" dirty="0">
                <a:solidFill>
                  <a:schemeClr val="accent1">
                    <a:lumMod val="50000"/>
                  </a:schemeClr>
                </a:solidFill>
              </a:rPr>
              <a:t> de competencia compartidos y los valores éticos que gobiernan su labor.</a:t>
            </a:r>
            <a:endParaRPr lang="en-US" sz="1200" b="1" dirty="0">
              <a:solidFill>
                <a:schemeClr val="accent1">
                  <a:lumMod val="50000"/>
                </a:schemeClr>
              </a:solidFill>
            </a:endParaRPr>
          </a:p>
        </p:txBody>
      </p:sp>
    </p:spTree>
    <p:extLst>
      <p:ext uri="{BB962C8B-B14F-4D97-AF65-F5344CB8AC3E}">
        <p14:creationId xmlns:p14="http://schemas.microsoft.com/office/powerpoint/2010/main" val="2127201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dicina_Vertical_CMYK.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11" name="Straight Connector 10"/>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6" name="Content Placeholder 3"/>
          <p:cNvGraphicFramePr>
            <a:graphicFrameLocks/>
          </p:cNvGraphicFramePr>
          <p:nvPr>
            <p:extLst>
              <p:ext uri="{D42A27DB-BD31-4B8C-83A1-F6EECF244321}">
                <p14:modId xmlns:p14="http://schemas.microsoft.com/office/powerpoint/2010/main" val="1929400742"/>
              </p:ext>
            </p:extLst>
          </p:nvPr>
        </p:nvGraphicFramePr>
        <p:xfrm>
          <a:off x="61203" y="1327591"/>
          <a:ext cx="902159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99823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dicina_Vertical_CMYK.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11" name="Straight Connector 10"/>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0" y="1162050"/>
            <a:ext cx="9144000" cy="5143500"/>
          </a:xfrm>
          <a:prstGeom prst="rect">
            <a:avLst/>
          </a:prstGeom>
        </p:spPr>
      </p:pic>
      <p:sp>
        <p:nvSpPr>
          <p:cNvPr id="4" name="Rectangle 3"/>
          <p:cNvSpPr/>
          <p:nvPr/>
        </p:nvSpPr>
        <p:spPr>
          <a:xfrm>
            <a:off x="248094" y="6439309"/>
            <a:ext cx="8647812" cy="246221"/>
          </a:xfrm>
          <a:prstGeom prst="rect">
            <a:avLst/>
          </a:prstGeom>
        </p:spPr>
        <p:txBody>
          <a:bodyPr wrap="square">
            <a:spAutoFit/>
          </a:bodyPr>
          <a:lstStyle/>
          <a:p>
            <a:pPr algn="ctr">
              <a:spcAft>
                <a:spcPts val="0"/>
              </a:spcAft>
            </a:pPr>
            <a:r>
              <a:rPr lang="es-ES_tradnl" sz="1000" dirty="0" err="1">
                <a:latin typeface="Calibri" charset="0"/>
                <a:ea typeface="Times New Roman" charset="0"/>
                <a:cs typeface="Arial" charset="0"/>
              </a:rPr>
              <a:t>Irby</a:t>
            </a:r>
            <a:r>
              <a:rPr lang="es-ES_tradnl" sz="1000" dirty="0">
                <a:latin typeface="Calibri" charset="0"/>
                <a:ea typeface="Times New Roman" charset="0"/>
                <a:cs typeface="Arial" charset="0"/>
              </a:rPr>
              <a:t>, D., </a:t>
            </a:r>
            <a:r>
              <a:rPr lang="es-ES_tradnl" sz="1000" dirty="0" err="1">
                <a:latin typeface="Calibri" charset="0"/>
                <a:ea typeface="Times New Roman" charset="0"/>
                <a:cs typeface="Arial" charset="0"/>
              </a:rPr>
              <a:t>Hamstra</a:t>
            </a:r>
            <a:r>
              <a:rPr lang="es-ES_tradnl" sz="1000" dirty="0">
                <a:latin typeface="Calibri" charset="0"/>
                <a:ea typeface="Times New Roman" charset="0"/>
                <a:cs typeface="Arial" charset="0"/>
              </a:rPr>
              <a:t>, S. (2016). </a:t>
            </a:r>
            <a:r>
              <a:rPr lang="es-ES_tradnl" sz="1000" dirty="0" err="1">
                <a:latin typeface="Calibri" charset="0"/>
                <a:ea typeface="Times New Roman" charset="0"/>
                <a:cs typeface="Arial" charset="0"/>
              </a:rPr>
              <a:t>Parting</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the</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Clouds</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Three</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Professionalism</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Frameworks</a:t>
            </a:r>
            <a:r>
              <a:rPr lang="es-ES_tradnl" sz="1000" dirty="0">
                <a:latin typeface="Calibri" charset="0"/>
                <a:ea typeface="Times New Roman" charset="0"/>
                <a:cs typeface="Arial" charset="0"/>
              </a:rPr>
              <a:t> in Medical </a:t>
            </a:r>
            <a:r>
              <a:rPr lang="es-ES_tradnl" sz="1000" dirty="0" err="1">
                <a:latin typeface="Calibri" charset="0"/>
                <a:ea typeface="Times New Roman" charset="0"/>
                <a:cs typeface="Arial" charset="0"/>
              </a:rPr>
              <a:t>Education</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Acad</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Med</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doi</a:t>
            </a:r>
            <a:r>
              <a:rPr lang="es-ES_tradnl" sz="1000" dirty="0">
                <a:latin typeface="Calibri" charset="0"/>
                <a:ea typeface="Times New Roman" charset="0"/>
                <a:cs typeface="Arial" charset="0"/>
              </a:rPr>
              <a:t>: 10.1097/ACM.0000000000001190</a:t>
            </a:r>
            <a:endParaRPr lang="en-US" sz="1050" dirty="0">
              <a:latin typeface="Calibri" charset="0"/>
              <a:ea typeface="Calibri" charset="0"/>
              <a:cs typeface="Times New Roman" charset="0"/>
            </a:endParaRPr>
          </a:p>
        </p:txBody>
      </p:sp>
    </p:spTree>
    <p:extLst>
      <p:ext uri="{BB962C8B-B14F-4D97-AF65-F5344CB8AC3E}">
        <p14:creationId xmlns:p14="http://schemas.microsoft.com/office/powerpoint/2010/main" val="14070925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5358"/>
            <a:ext cx="8229600" cy="1143000"/>
          </a:xfrm>
        </p:spPr>
        <p:txBody>
          <a:bodyPr>
            <a:normAutofit/>
          </a:bodyPr>
          <a:lstStyle/>
          <a:p>
            <a:r>
              <a:rPr lang="es-MX" sz="1800" b="1" dirty="0"/>
              <a:t>Referencias</a:t>
            </a:r>
            <a:endParaRPr lang="en-US" sz="1800" b="1" dirty="0"/>
          </a:p>
        </p:txBody>
      </p:sp>
      <p:sp>
        <p:nvSpPr>
          <p:cNvPr id="3" name="Content Placeholder 2"/>
          <p:cNvSpPr>
            <a:spLocks noGrp="1"/>
          </p:cNvSpPr>
          <p:nvPr>
            <p:ph sz="quarter" idx="1"/>
          </p:nvPr>
        </p:nvSpPr>
        <p:spPr>
          <a:xfrm>
            <a:off x="457200" y="1391892"/>
            <a:ext cx="8229600" cy="4525963"/>
          </a:xfrm>
        </p:spPr>
        <p:txBody>
          <a:bodyPr>
            <a:noAutofit/>
          </a:bodyPr>
          <a:lstStyle/>
          <a:p>
            <a:pPr>
              <a:buNone/>
            </a:pPr>
            <a:r>
              <a:rPr lang="en-US" sz="1200" dirty="0" err="1"/>
              <a:t>Dyrbye</a:t>
            </a:r>
            <a:r>
              <a:rPr lang="en-US" sz="1200" dirty="0"/>
              <a:t> L, </a:t>
            </a:r>
            <a:r>
              <a:rPr lang="en-US" sz="1200" dirty="0" err="1"/>
              <a:t>Shanafelt</a:t>
            </a:r>
            <a:r>
              <a:rPr lang="en-US" sz="1200" dirty="0"/>
              <a:t> T. </a:t>
            </a:r>
            <a:r>
              <a:rPr lang="en-US" sz="1200" b="1" dirty="0"/>
              <a:t>Nurturing resiliency in medical trainees.</a:t>
            </a:r>
            <a:r>
              <a:rPr lang="en-US" sz="1200" dirty="0"/>
              <a:t> Med Educ. 2012 Apr;46(4):343. </a:t>
            </a:r>
            <a:r>
              <a:rPr lang="en-US" sz="1200" dirty="0" err="1"/>
              <a:t>doi</a:t>
            </a:r>
            <a:r>
              <a:rPr lang="en-US" sz="1200" dirty="0"/>
              <a:t>: 10.1111/j.1365-2923.2011.04206.x. PubMed PMID: 22429167.</a:t>
            </a:r>
          </a:p>
          <a:p>
            <a:pPr>
              <a:buNone/>
            </a:pPr>
            <a:r>
              <a:rPr lang="en-US" sz="1200" dirty="0" err="1"/>
              <a:t>Frei</a:t>
            </a:r>
            <a:r>
              <a:rPr lang="en-US" sz="1200" dirty="0"/>
              <a:t> </a:t>
            </a:r>
            <a:r>
              <a:rPr lang="en-US" sz="1200" i="1" dirty="0"/>
              <a:t>et al., Mentoring programs for medical students – a </a:t>
            </a:r>
            <a:r>
              <a:rPr lang="en-US" sz="1200" dirty="0"/>
              <a:t>review of the PubMed literature 2000 - 2008 </a:t>
            </a:r>
            <a:r>
              <a:rPr lang="en-US" sz="1200" i="1" dirty="0"/>
              <a:t>BMC Medical Education 2010, </a:t>
            </a:r>
            <a:r>
              <a:rPr lang="en-US" sz="1200" dirty="0"/>
              <a:t>10:32. </a:t>
            </a:r>
            <a:r>
              <a:rPr lang="en-US" sz="1200" dirty="0" err="1"/>
              <a:t>doi</a:t>
            </a:r>
            <a:r>
              <a:rPr lang="en-US" sz="1200" dirty="0"/>
              <a:t>: 10.1186/1472-6920-10-32. </a:t>
            </a:r>
            <a:r>
              <a:rPr lang="en-US" sz="1200" dirty="0">
                <a:hlinkClick r:id="rId2"/>
              </a:rPr>
              <a:t>http://www.biomedcentral.com/1472-6920/10/32</a:t>
            </a:r>
            <a:r>
              <a:rPr lang="en-US" sz="1200" dirty="0"/>
              <a:t> </a:t>
            </a:r>
            <a:endParaRPr lang="es-ES" sz="1200" dirty="0"/>
          </a:p>
          <a:p>
            <a:pPr>
              <a:buNone/>
            </a:pPr>
            <a:r>
              <a:rPr lang="es-ES" sz="1200" dirty="0"/>
              <a:t>Gerald B. </a:t>
            </a:r>
            <a:r>
              <a:rPr lang="es-ES" sz="1200" dirty="0" err="1"/>
              <a:t>Hickson</a:t>
            </a:r>
            <a:r>
              <a:rPr lang="es-ES" sz="1200" dirty="0"/>
              <a:t>, MD, James W. </a:t>
            </a:r>
            <a:r>
              <a:rPr lang="es-ES" sz="1200" dirty="0" err="1"/>
              <a:t>Pichert</a:t>
            </a:r>
            <a:r>
              <a:rPr lang="es-ES" sz="1200" dirty="0"/>
              <a:t>, PhD, Lynn E. </a:t>
            </a:r>
            <a:r>
              <a:rPr lang="es-ES" sz="1200" dirty="0" err="1"/>
              <a:t>Webb</a:t>
            </a:r>
            <a:r>
              <a:rPr lang="es-ES" sz="1200" dirty="0"/>
              <a:t>, PhD, </a:t>
            </a:r>
            <a:r>
              <a:rPr lang="en-US" sz="1200" dirty="0"/>
              <a:t>and Steven G. </a:t>
            </a:r>
            <a:r>
              <a:rPr lang="en-US" sz="1200" dirty="0" err="1"/>
              <a:t>Gabbe</a:t>
            </a:r>
            <a:r>
              <a:rPr lang="en-US" sz="1200" dirty="0"/>
              <a:t>, MD.</a:t>
            </a:r>
            <a:r>
              <a:rPr lang="es-ES" sz="1200" dirty="0"/>
              <a:t> </a:t>
            </a:r>
            <a:r>
              <a:rPr lang="en-US" sz="1200" b="1" dirty="0"/>
              <a:t>A Complementary Approach to Promoting </a:t>
            </a:r>
            <a:r>
              <a:rPr lang="es-ES" sz="1200" b="1" dirty="0" err="1"/>
              <a:t>Professionalism</a:t>
            </a:r>
            <a:r>
              <a:rPr lang="es-ES" sz="1200" b="1" dirty="0"/>
              <a:t>: </a:t>
            </a:r>
            <a:r>
              <a:rPr lang="es-ES" sz="1200" b="1" dirty="0" err="1"/>
              <a:t>Identifying</a:t>
            </a:r>
            <a:r>
              <a:rPr lang="es-ES" sz="1200" b="1" dirty="0"/>
              <a:t>, </a:t>
            </a:r>
            <a:r>
              <a:rPr lang="es-ES" sz="1200" b="1" dirty="0" err="1"/>
              <a:t>Measuring</a:t>
            </a:r>
            <a:r>
              <a:rPr lang="es-ES" sz="1200" b="1" dirty="0"/>
              <a:t>, and </a:t>
            </a:r>
            <a:r>
              <a:rPr lang="es-ES" sz="1200" b="1" dirty="0" err="1"/>
              <a:t>Addressing</a:t>
            </a:r>
            <a:r>
              <a:rPr lang="es-ES" sz="1200" b="1" dirty="0"/>
              <a:t> </a:t>
            </a:r>
            <a:r>
              <a:rPr lang="es-ES" sz="1200" b="1" dirty="0" err="1"/>
              <a:t>Unprofessional</a:t>
            </a:r>
            <a:r>
              <a:rPr lang="es-ES" sz="1200" b="1" dirty="0"/>
              <a:t> </a:t>
            </a:r>
            <a:r>
              <a:rPr lang="es-ES" sz="1200" b="1" dirty="0" err="1"/>
              <a:t>Behaviors</a:t>
            </a:r>
            <a:r>
              <a:rPr lang="es-ES" sz="1200" b="1" dirty="0"/>
              <a:t>. </a:t>
            </a:r>
            <a:r>
              <a:rPr lang="es-ES" sz="1200" dirty="0" err="1"/>
              <a:t>Acad</a:t>
            </a:r>
            <a:r>
              <a:rPr lang="es-ES" sz="1200" dirty="0"/>
              <a:t> </a:t>
            </a:r>
            <a:r>
              <a:rPr lang="es-ES" sz="1200" dirty="0" err="1"/>
              <a:t>Med</a:t>
            </a:r>
            <a:r>
              <a:rPr lang="es-ES" sz="1200" dirty="0"/>
              <a:t>. 2007; 82:1040–1048.</a:t>
            </a:r>
            <a:endParaRPr lang="en-US" sz="1200" dirty="0"/>
          </a:p>
          <a:p>
            <a:pPr>
              <a:buNone/>
            </a:pPr>
            <a:r>
              <a:rPr lang="en-US" sz="1200" dirty="0" err="1"/>
              <a:t>Hafferty</a:t>
            </a:r>
            <a:r>
              <a:rPr lang="en-US" sz="1200" dirty="0"/>
              <a:t>, F. y </a:t>
            </a:r>
            <a:r>
              <a:rPr lang="en-US" sz="1200" dirty="0" err="1"/>
              <a:t>Castellani</a:t>
            </a:r>
            <a:r>
              <a:rPr lang="en-US" sz="1200" dirty="0"/>
              <a:t>, B. </a:t>
            </a:r>
            <a:r>
              <a:rPr lang="en-US" sz="1200" b="1" dirty="0"/>
              <a:t>The Increasing Complexities of Professionalism.</a:t>
            </a:r>
            <a:r>
              <a:rPr lang="en-US" sz="1200" dirty="0"/>
              <a:t> </a:t>
            </a:r>
            <a:r>
              <a:rPr lang="en-US" sz="1200" dirty="0" err="1"/>
              <a:t>Acad</a:t>
            </a:r>
            <a:r>
              <a:rPr lang="en-US" sz="1200" dirty="0"/>
              <a:t> Med. 2010; 85:288-301.   </a:t>
            </a:r>
          </a:p>
          <a:p>
            <a:pPr>
              <a:buNone/>
            </a:pPr>
            <a:r>
              <a:rPr lang="en-US" sz="1200" dirty="0">
                <a:hlinkClick r:id="rId3"/>
              </a:rPr>
              <a:t>http://journals.lww.com/academicmedicine/Fulltext/2010/02000/The_Increasing_Complexities_of_Professionalism.31.aspx</a:t>
            </a:r>
            <a:endParaRPr lang="en-US" sz="1200" dirty="0"/>
          </a:p>
          <a:p>
            <a:pPr>
              <a:buNone/>
            </a:pPr>
            <a:r>
              <a:rPr lang="en-US" sz="1200" dirty="0"/>
              <a:t> Howe, A., </a:t>
            </a:r>
            <a:r>
              <a:rPr lang="en-US" sz="1200" dirty="0" err="1"/>
              <a:t>Smajdor</a:t>
            </a:r>
            <a:r>
              <a:rPr lang="en-US" sz="1200" dirty="0"/>
              <a:t>, A. and </a:t>
            </a:r>
            <a:r>
              <a:rPr lang="en-US" sz="1200" dirty="0" err="1"/>
              <a:t>Stöckl</a:t>
            </a:r>
            <a:r>
              <a:rPr lang="en-US" sz="1200" dirty="0"/>
              <a:t>, A. (2012). </a:t>
            </a:r>
            <a:r>
              <a:rPr lang="en-US" sz="1200" b="1" dirty="0"/>
              <a:t>Towards an understanding of resilience and its relevance to medical training.</a:t>
            </a:r>
            <a:r>
              <a:rPr lang="en-US" sz="1200" dirty="0"/>
              <a:t> Medical Education, 46: 349–356. </a:t>
            </a:r>
            <a:r>
              <a:rPr lang="en-US" sz="1200" dirty="0" err="1"/>
              <a:t>doi</a:t>
            </a:r>
            <a:r>
              <a:rPr lang="en-US" sz="1200" dirty="0"/>
              <a:t>: 10.1111/j.1365-2923.2011.04188.x </a:t>
            </a:r>
            <a:r>
              <a:rPr lang="en-US" sz="1200" u="sng" dirty="0">
                <a:hlinkClick r:id="rId4"/>
              </a:rPr>
              <a:t>http://onlinelibrary.wiley.com/doi/10.1111/j.1365-2923.2011.04188.x/abstract</a:t>
            </a:r>
            <a:endParaRPr lang="en-US" sz="1200" dirty="0"/>
          </a:p>
          <a:p>
            <a:pPr>
              <a:buNone/>
            </a:pPr>
            <a:r>
              <a:rPr lang="en-US" sz="1200" dirty="0"/>
              <a:t>Hoop, JG. </a:t>
            </a:r>
            <a:r>
              <a:rPr lang="en-US" sz="1200" b="1" dirty="0"/>
              <a:t>Hidden Ethical Dilemmas in Psychiatric Residency Training: The Psychiatry Resident as Dual Agent.</a:t>
            </a:r>
            <a:r>
              <a:rPr lang="en-US" sz="1200" dirty="0"/>
              <a:t> </a:t>
            </a:r>
            <a:r>
              <a:rPr lang="en-US" sz="1200" dirty="0" err="1"/>
              <a:t>Acad</a:t>
            </a:r>
            <a:r>
              <a:rPr lang="en-US" sz="1200" dirty="0"/>
              <a:t> Psychiatry, September 1, 2004; 28(3): 183 -189. </a:t>
            </a:r>
            <a:r>
              <a:rPr lang="en-US" sz="1200" dirty="0">
                <a:hlinkClick r:id="rId5"/>
              </a:rPr>
              <a:t>http://ap.psychiatryonline.org/cgi/content/full/28/3/183</a:t>
            </a:r>
            <a:endParaRPr lang="en-US" sz="1200" dirty="0"/>
          </a:p>
          <a:p>
            <a:pPr>
              <a:buNone/>
            </a:pPr>
            <a:r>
              <a:rPr lang="en-US" sz="1200" dirty="0" err="1"/>
              <a:t>Keim</a:t>
            </a:r>
            <a:r>
              <a:rPr lang="en-US" sz="1200" dirty="0"/>
              <a:t> SM, Mays MZ, Williams JM, et al. </a:t>
            </a:r>
            <a:r>
              <a:rPr lang="en-US" sz="1200" b="1" dirty="0"/>
              <a:t>Measuring wellness among resident physicians.</a:t>
            </a:r>
            <a:r>
              <a:rPr lang="en-US" sz="1200" dirty="0"/>
              <a:t> Med Teach. 2006;28:370–374.</a:t>
            </a:r>
          </a:p>
          <a:p>
            <a:pPr>
              <a:buNone/>
            </a:pPr>
            <a:r>
              <a:rPr lang="en-US" sz="1200" dirty="0"/>
              <a:t>Kelly, Emily; </a:t>
            </a:r>
            <a:r>
              <a:rPr lang="en-US" sz="1200" dirty="0" err="1"/>
              <a:t>Nisker</a:t>
            </a:r>
            <a:r>
              <a:rPr lang="en-US" sz="1200" dirty="0"/>
              <a:t>, Jeff. </a:t>
            </a:r>
            <a:r>
              <a:rPr lang="en-US" sz="1200" b="1" u="sng" dirty="0">
                <a:hlinkClick r:id="rId6"/>
              </a:rPr>
              <a:t>Increasing Bioethics Education in Preclinical Medical Curricula: What Ethical Dilemmas Do Clinical Clerks Experience?</a:t>
            </a:r>
            <a:r>
              <a:rPr lang="en-US" sz="1200" dirty="0"/>
              <a:t> Academic Medicine. 84(4):498-504, April 2009.  </a:t>
            </a:r>
            <a:r>
              <a:rPr lang="es-MX" sz="1200" dirty="0"/>
              <a:t>doi: 10.1097/ACM.0b013e31819a8b30  </a:t>
            </a:r>
            <a:r>
              <a:rPr lang="es-MX" sz="1200" u="sng" dirty="0">
                <a:hlinkClick r:id="rId6"/>
              </a:rPr>
              <a:t>http://journals.lww.com/academicmedicine/Fulltext/2009/04000/Increasing_Bioethics_Education_in_Preclinical.29.aspx</a:t>
            </a:r>
            <a:endParaRPr lang="en-US" sz="1200" dirty="0"/>
          </a:p>
          <a:p>
            <a:pPr>
              <a:buNone/>
            </a:pPr>
            <a:r>
              <a:rPr lang="en-US" sz="1200" dirty="0" err="1"/>
              <a:t>Puddester</a:t>
            </a:r>
            <a:r>
              <a:rPr lang="en-US" sz="1200" dirty="0"/>
              <a:t> D, Flynn L, Cohen J. </a:t>
            </a:r>
            <a:r>
              <a:rPr lang="en-US" sz="1200" b="1" dirty="0" err="1"/>
              <a:t>CanMEDS</a:t>
            </a:r>
            <a:r>
              <a:rPr lang="en-US" sz="1200" b="1" dirty="0"/>
              <a:t> Physician Health Guide—A Practical Handbook for Physician Health and Well-Being.</a:t>
            </a:r>
            <a:r>
              <a:rPr lang="en-US" sz="1200" dirty="0"/>
              <a:t> Ottawa, Ontario, Canada: Royal College of Physicians and Surgeons of Canada; 2009.</a:t>
            </a:r>
          </a:p>
          <a:p>
            <a:pPr>
              <a:buNone/>
            </a:pPr>
            <a:r>
              <a:rPr lang="en-US" sz="1200" dirty="0" err="1"/>
              <a:t>Shanafelt</a:t>
            </a:r>
            <a:r>
              <a:rPr lang="en-US" sz="1200" dirty="0"/>
              <a:t> TD, </a:t>
            </a:r>
            <a:r>
              <a:rPr lang="en-US" sz="1200" dirty="0" err="1"/>
              <a:t>Oreskovich</a:t>
            </a:r>
            <a:r>
              <a:rPr lang="en-US" sz="1200" dirty="0"/>
              <a:t> MR, </a:t>
            </a:r>
            <a:r>
              <a:rPr lang="en-US" sz="1200" dirty="0" err="1"/>
              <a:t>Dyrbye</a:t>
            </a:r>
            <a:r>
              <a:rPr lang="en-US" sz="1200" dirty="0"/>
              <a:t> LN, </a:t>
            </a:r>
            <a:r>
              <a:rPr lang="en-US" sz="1200" dirty="0" err="1"/>
              <a:t>Satele</a:t>
            </a:r>
            <a:r>
              <a:rPr lang="en-US" sz="1200" dirty="0"/>
              <a:t> DV, Hanks JB, Sloan JA, Balch CM. </a:t>
            </a:r>
            <a:r>
              <a:rPr lang="en-US" sz="1200" b="1" dirty="0"/>
              <a:t>Avoiding burnout: the personal health habits and wellness practices of US surgeons.</a:t>
            </a:r>
            <a:r>
              <a:rPr lang="en-US" sz="1200" dirty="0"/>
              <a:t> Ann Surg. 2012 Apr;255(4):625-33. PubMed PMID: 22388107.</a:t>
            </a:r>
            <a:endParaRPr lang="es-MX" sz="1200" dirty="0"/>
          </a:p>
          <a:p>
            <a:pPr>
              <a:buNone/>
            </a:pPr>
            <a:r>
              <a:rPr lang="en-US" sz="1200" dirty="0"/>
              <a:t>West, C., </a:t>
            </a:r>
            <a:r>
              <a:rPr lang="en-US" sz="1200" dirty="0" err="1"/>
              <a:t>Shanafelt</a:t>
            </a:r>
            <a:r>
              <a:rPr lang="en-US" sz="1200" dirty="0"/>
              <a:t>, T., </a:t>
            </a:r>
            <a:r>
              <a:rPr lang="en-US" sz="1200" b="1" i="1" dirty="0"/>
              <a:t>The influence of personal and environmental factors on professionalism in medical education</a:t>
            </a:r>
            <a:r>
              <a:rPr lang="en-US" sz="1200" dirty="0"/>
              <a:t>, BMC Medical Education 2007 7:29   doi:10.1186/1472-6920-7-29. </a:t>
            </a:r>
            <a:r>
              <a:rPr lang="es-MX" sz="1200" dirty="0">
                <a:hlinkClick r:id="rId7"/>
              </a:rPr>
              <a:t>http://www.biomedcentral.com/1472-6920/7/29</a:t>
            </a:r>
            <a:r>
              <a:rPr lang="es-MX" sz="1200" dirty="0"/>
              <a:t>   </a:t>
            </a:r>
            <a:endParaRPr lang="en-US" sz="1200" dirty="0"/>
          </a:p>
          <a:p>
            <a:pPr>
              <a:buNone/>
            </a:pPr>
            <a:r>
              <a:rPr lang="en-US" sz="1200" dirty="0"/>
              <a:t>West CP, </a:t>
            </a:r>
            <a:r>
              <a:rPr lang="en-US" sz="1200" dirty="0" err="1"/>
              <a:t>Dyrbye</a:t>
            </a:r>
            <a:r>
              <a:rPr lang="en-US" sz="1200" dirty="0"/>
              <a:t> LN, </a:t>
            </a:r>
            <a:r>
              <a:rPr lang="en-US" sz="1200" dirty="0" err="1"/>
              <a:t>Satele</a:t>
            </a:r>
            <a:r>
              <a:rPr lang="en-US" sz="1200" dirty="0"/>
              <a:t> DV, Sloan JA, </a:t>
            </a:r>
            <a:r>
              <a:rPr lang="en-US" sz="1200" dirty="0" err="1"/>
              <a:t>Shanafelt</a:t>
            </a:r>
            <a:r>
              <a:rPr lang="en-US" sz="1200" dirty="0"/>
              <a:t> TD. </a:t>
            </a:r>
            <a:r>
              <a:rPr lang="en-US" sz="1200" b="1" dirty="0"/>
              <a:t>Concurrent Validity of  Single-Item Measures of Emotional Exhaustion and Depersonalization in Burnout Assessment.</a:t>
            </a:r>
            <a:r>
              <a:rPr lang="en-US" sz="1200" dirty="0"/>
              <a:t> J Gen Intern Med. 2012 Feb 24. [</a:t>
            </a:r>
            <a:r>
              <a:rPr lang="en-US" sz="1200" dirty="0" err="1"/>
              <a:t>Epub</a:t>
            </a:r>
            <a:r>
              <a:rPr lang="en-US" sz="1200" dirty="0"/>
              <a:t> ahead of print] PubMed PMID: 22362127.</a:t>
            </a:r>
          </a:p>
        </p:txBody>
      </p:sp>
      <p:pic>
        <p:nvPicPr>
          <p:cNvPr id="7" name="Picture 6" descr="Medicina_Vertical_CMYK.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9" name="Straight Connector 8"/>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354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20900"/>
            <a:ext cx="8229600" cy="4525963"/>
          </a:xfrm>
        </p:spPr>
        <p:txBody>
          <a:bodyPr>
            <a:normAutofit fontScale="92500" lnSpcReduction="20000"/>
          </a:bodyPr>
          <a:lstStyle/>
          <a:p>
            <a:pPr marL="0" indent="0">
              <a:lnSpc>
                <a:spcPct val="150000"/>
              </a:lnSpc>
              <a:buNone/>
            </a:pPr>
            <a:r>
              <a:rPr lang="en-US" sz="2400" b="1" dirty="0"/>
              <a:t>El </a:t>
            </a:r>
            <a:r>
              <a:rPr lang="en-US" sz="2400" b="1" dirty="0" err="1"/>
              <a:t>nuevo</a:t>
            </a:r>
            <a:r>
              <a:rPr lang="en-US" sz="2400" b="1" dirty="0"/>
              <a:t> </a:t>
            </a:r>
            <a:r>
              <a:rPr lang="en-US" sz="2400" b="1" dirty="0" err="1"/>
              <a:t>paradigma</a:t>
            </a:r>
            <a:r>
              <a:rPr lang="en-US" sz="2400" b="1" dirty="0"/>
              <a:t> de </a:t>
            </a:r>
            <a:r>
              <a:rPr lang="en-US" sz="2400" b="1" dirty="0" err="1"/>
              <a:t>profesionalismo</a:t>
            </a:r>
            <a:r>
              <a:rPr lang="en-US" sz="2400" b="1" dirty="0"/>
              <a:t> </a:t>
            </a:r>
            <a:r>
              <a:rPr lang="en-US" sz="2400" b="1" dirty="0" err="1"/>
              <a:t>en</a:t>
            </a:r>
            <a:r>
              <a:rPr lang="en-US" sz="2400" b="1" dirty="0"/>
              <a:t> la </a:t>
            </a:r>
            <a:r>
              <a:rPr lang="en-US" sz="2400" b="1" dirty="0" err="1"/>
              <a:t>formación</a:t>
            </a:r>
            <a:r>
              <a:rPr lang="en-US" sz="2400" b="1" dirty="0"/>
              <a:t> </a:t>
            </a:r>
            <a:r>
              <a:rPr lang="en-US" sz="2400" b="1" dirty="0" err="1"/>
              <a:t>médica</a:t>
            </a:r>
            <a:r>
              <a:rPr lang="en-US" sz="2400" b="1" dirty="0"/>
              <a:t> </a:t>
            </a:r>
            <a:endParaRPr lang="en-US" sz="2400" dirty="0"/>
          </a:p>
          <a:p>
            <a:pPr marL="0" indent="0">
              <a:lnSpc>
                <a:spcPct val="150000"/>
              </a:lnSpc>
              <a:buNone/>
            </a:pPr>
            <a:r>
              <a:rPr lang="sk-SK" sz="2400" dirty="0"/>
              <a:t>  </a:t>
            </a:r>
          </a:p>
          <a:p>
            <a:pPr marL="0" indent="0">
              <a:lnSpc>
                <a:spcPct val="150000"/>
              </a:lnSpc>
              <a:buNone/>
            </a:pPr>
            <a:r>
              <a:rPr lang="en-US" sz="2000" b="1" dirty="0"/>
              <a:t>Dr. Gregorio T. </a:t>
            </a:r>
            <a:r>
              <a:rPr lang="en-US" sz="2000" b="1" dirty="0" err="1"/>
              <a:t>Obrador</a:t>
            </a:r>
            <a:r>
              <a:rPr lang="en-US" sz="2000" b="1" dirty="0"/>
              <a:t> Vera, M.P.H.</a:t>
            </a:r>
            <a:endParaRPr lang="en-US" sz="2000" dirty="0"/>
          </a:p>
          <a:p>
            <a:pPr marL="0" indent="0">
              <a:lnSpc>
                <a:spcPct val="150000"/>
              </a:lnSpc>
              <a:buNone/>
            </a:pPr>
            <a:r>
              <a:rPr lang="en-US" sz="2000" dirty="0"/>
              <a:t>Universidad </a:t>
            </a:r>
            <a:r>
              <a:rPr lang="en-US" sz="2000" dirty="0" err="1"/>
              <a:t>Panamericana</a:t>
            </a:r>
            <a:r>
              <a:rPr lang="en-US" sz="2000" dirty="0"/>
              <a:t>, Campus México</a:t>
            </a:r>
          </a:p>
          <a:p>
            <a:pPr marL="0" indent="0">
              <a:lnSpc>
                <a:spcPct val="150000"/>
              </a:lnSpc>
              <a:buNone/>
            </a:pPr>
            <a:r>
              <a:rPr lang="en-US" sz="2000" dirty="0"/>
              <a:t>Director, </a:t>
            </a:r>
            <a:r>
              <a:rPr lang="en-US" sz="2000" dirty="0" err="1"/>
              <a:t>Facultad</a:t>
            </a:r>
            <a:r>
              <a:rPr lang="en-US" sz="2000" dirty="0"/>
              <a:t> de </a:t>
            </a:r>
            <a:r>
              <a:rPr lang="en-US" sz="2000" dirty="0" err="1"/>
              <a:t>Ciencias</a:t>
            </a:r>
            <a:r>
              <a:rPr lang="en-US" sz="2000" dirty="0"/>
              <a:t> de la </a:t>
            </a:r>
            <a:r>
              <a:rPr lang="en-US" sz="2000" dirty="0" err="1"/>
              <a:t>Salud</a:t>
            </a:r>
            <a:r>
              <a:rPr lang="en-US" sz="2000" dirty="0"/>
              <a:t> y </a:t>
            </a:r>
            <a:r>
              <a:rPr lang="en-US" sz="2000" dirty="0" err="1"/>
              <a:t>Escuela</a:t>
            </a:r>
            <a:r>
              <a:rPr lang="en-US" sz="2000" dirty="0"/>
              <a:t> de </a:t>
            </a:r>
            <a:r>
              <a:rPr lang="en-US" sz="2000" dirty="0" err="1"/>
              <a:t>Medicina</a:t>
            </a:r>
            <a:r>
              <a:rPr lang="en-US" sz="2000" dirty="0"/>
              <a:t> </a:t>
            </a:r>
          </a:p>
          <a:p>
            <a:pPr marL="0" indent="0">
              <a:lnSpc>
                <a:spcPct val="150000"/>
              </a:lnSpc>
              <a:buNone/>
            </a:pPr>
            <a:endParaRPr lang="en-US" sz="2000" dirty="0">
              <a:solidFill>
                <a:schemeClr val="accent1">
                  <a:lumMod val="50000"/>
                </a:schemeClr>
              </a:solidFill>
            </a:endParaRPr>
          </a:p>
          <a:p>
            <a:pPr marL="0" indent="0">
              <a:lnSpc>
                <a:spcPct val="150000"/>
              </a:lnSpc>
              <a:buNone/>
            </a:pPr>
            <a:r>
              <a:rPr lang="es-ES_tradnl" sz="2000" b="1" dirty="0"/>
              <a:t>Dr. Harold </a:t>
            </a:r>
            <a:r>
              <a:rPr lang="es-ES_tradnl" sz="2000" b="1" dirty="0" err="1"/>
              <a:t>Alomía</a:t>
            </a:r>
            <a:r>
              <a:rPr lang="es-ES_tradnl" sz="2000" b="1" dirty="0"/>
              <a:t> Bartra</a:t>
            </a:r>
            <a:r>
              <a:rPr lang="en-US" sz="2000" dirty="0"/>
              <a:t> </a:t>
            </a:r>
            <a:endParaRPr lang="en-US" sz="2000" dirty="0">
              <a:solidFill>
                <a:schemeClr val="accent1">
                  <a:lumMod val="50000"/>
                </a:schemeClr>
              </a:solidFill>
            </a:endParaRPr>
          </a:p>
          <a:p>
            <a:pPr marL="0" indent="0">
              <a:lnSpc>
                <a:spcPct val="150000"/>
              </a:lnSpc>
              <a:buNone/>
            </a:pPr>
            <a:r>
              <a:rPr lang="en-US" sz="2000" dirty="0" err="1"/>
              <a:t>Responsable</a:t>
            </a:r>
            <a:r>
              <a:rPr lang="en-US" sz="2000" dirty="0"/>
              <a:t> de </a:t>
            </a:r>
            <a:r>
              <a:rPr lang="en-US" sz="2000" dirty="0" err="1"/>
              <a:t>Innovación</a:t>
            </a:r>
            <a:r>
              <a:rPr lang="en-US" sz="2000" dirty="0"/>
              <a:t> y </a:t>
            </a:r>
            <a:r>
              <a:rPr lang="en-US" sz="2000" dirty="0" err="1"/>
              <a:t>Capacitación</a:t>
            </a:r>
            <a:r>
              <a:rPr lang="en-US" sz="2000" dirty="0"/>
              <a:t> de la </a:t>
            </a:r>
            <a:r>
              <a:rPr lang="en-US" sz="2000" dirty="0" err="1"/>
              <a:t>Coordinación</a:t>
            </a:r>
            <a:r>
              <a:rPr lang="en-US" sz="2000" dirty="0"/>
              <a:t> de </a:t>
            </a:r>
            <a:r>
              <a:rPr lang="en-US" sz="2000" dirty="0" err="1"/>
              <a:t>Educación</a:t>
            </a:r>
            <a:r>
              <a:rPr lang="en-US" sz="2000" dirty="0"/>
              <a:t> e </a:t>
            </a:r>
            <a:r>
              <a:rPr lang="en-US" sz="2000" dirty="0" err="1"/>
              <a:t>Investigación</a:t>
            </a:r>
            <a:r>
              <a:rPr lang="en-US" sz="2000" dirty="0"/>
              <a:t> del </a:t>
            </a:r>
            <a:r>
              <a:rPr lang="en-US" sz="2000" dirty="0" err="1"/>
              <a:t>Decanato</a:t>
            </a:r>
            <a:r>
              <a:rPr lang="en-US" sz="2000" dirty="0"/>
              <a:t> de la </a:t>
            </a:r>
            <a:r>
              <a:rPr lang="en-US" sz="2000" dirty="0" err="1"/>
              <a:t>Salud</a:t>
            </a:r>
            <a:r>
              <a:rPr lang="en-US" sz="2000" dirty="0"/>
              <a:t> (CEICS) de la Universidad </a:t>
            </a:r>
            <a:r>
              <a:rPr lang="en-US" sz="2000" dirty="0" err="1"/>
              <a:t>Autónoma</a:t>
            </a:r>
            <a:r>
              <a:rPr lang="en-US" sz="2000" dirty="0"/>
              <a:t> de Guadalajara (UAG)</a:t>
            </a:r>
            <a:endParaRPr lang="en-US" sz="2000" dirty="0">
              <a:solidFill>
                <a:schemeClr val="accent1">
                  <a:lumMod val="50000"/>
                </a:schemeClr>
              </a:solidFill>
            </a:endParaRPr>
          </a:p>
        </p:txBody>
      </p:sp>
      <p:pic>
        <p:nvPicPr>
          <p:cNvPr id="4" name="Picture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 y="139700"/>
            <a:ext cx="8978900" cy="1692235"/>
          </a:xfrm>
          <a:prstGeom prst="rect">
            <a:avLst/>
          </a:prstGeom>
        </p:spPr>
      </p:pic>
    </p:spTree>
    <p:extLst>
      <p:ext uri="{BB962C8B-B14F-4D97-AF65-F5344CB8AC3E}">
        <p14:creationId xmlns:p14="http://schemas.microsoft.com/office/powerpoint/2010/main" val="1257572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Marcador de texto"/>
          <p:cNvSpPr>
            <a:spLocks noGrp="1"/>
          </p:cNvSpPr>
          <p:nvPr>
            <p:ph type="body" idx="1"/>
          </p:nvPr>
        </p:nvSpPr>
        <p:spPr bwMode="auto">
          <a:xfrm>
            <a:off x="666750" y="1856541"/>
            <a:ext cx="7772400" cy="4491038"/>
          </a:xfrm>
        </p:spPr>
        <p:txBody>
          <a:bodyPr vert="horz" wrap="square" tIns="45720" bIns="45720" numCol="1" anchor="t" anchorCtr="0" compatLnSpc="1">
            <a:prstTxWarp prst="textNoShape">
              <a:avLst/>
            </a:prstTxWarp>
            <a:normAutofit fontScale="77500" lnSpcReduction="20000"/>
          </a:bodyPr>
          <a:lstStyle/>
          <a:p>
            <a:pPr marL="0" indent="0" eaLnBrk="1" hangingPunct="1">
              <a:lnSpc>
                <a:spcPct val="100000"/>
              </a:lnSpc>
              <a:buFont typeface="Arial" charset="0"/>
              <a:buNone/>
            </a:pPr>
            <a:endParaRPr lang="en-US" sz="1400" b="1" i="1" cap="none" dirty="0">
              <a:solidFill>
                <a:srgbClr val="000000"/>
              </a:solidFill>
              <a:latin typeface="Tw Cen MT" charset="0"/>
            </a:endParaRPr>
          </a:p>
          <a:p>
            <a:pPr marL="0" indent="0">
              <a:buNone/>
            </a:pPr>
            <a:r>
              <a:rPr lang="es-MX" sz="1400" b="1" dirty="0">
                <a:solidFill>
                  <a:srgbClr val="000000"/>
                </a:solidFill>
                <a:latin typeface="Tw Cen MT" charset="0"/>
              </a:rPr>
              <a:t>LIBROS DE TEXTO CURSOS DE BIO</a:t>
            </a:r>
            <a:r>
              <a:rPr lang="es-ES" sz="1400" b="1" dirty="0">
                <a:solidFill>
                  <a:srgbClr val="000000"/>
                </a:solidFill>
                <a:latin typeface="Tw Cen MT" charset="0"/>
              </a:rPr>
              <a:t>ÉTICA Y ÉTICA CLÍNICA</a:t>
            </a:r>
            <a:endParaRPr lang="es-MX" sz="1400" b="1" dirty="0">
              <a:solidFill>
                <a:srgbClr val="000000"/>
              </a:solidFill>
              <a:latin typeface="Tw Cen MT" charset="0"/>
            </a:endParaRPr>
          </a:p>
          <a:p>
            <a:pPr marL="0" indent="0">
              <a:buNone/>
            </a:pPr>
            <a:endParaRPr lang="es-MX" sz="1400" dirty="0">
              <a:solidFill>
                <a:srgbClr val="000000"/>
              </a:solidFill>
              <a:latin typeface="Tw Cen MT" charset="0"/>
            </a:endParaRPr>
          </a:p>
          <a:p>
            <a:pPr marL="0" indent="0">
              <a:buNone/>
            </a:pPr>
            <a:r>
              <a:rPr lang="es-MX" sz="1400" dirty="0">
                <a:solidFill>
                  <a:srgbClr val="000000"/>
                </a:solidFill>
                <a:latin typeface="Tw Cen MT" charset="0"/>
              </a:rPr>
              <a:t>CORDERO DÍAZ, MARY ANA (2011). </a:t>
            </a:r>
            <a:r>
              <a:rPr lang="es-MX" sz="1400" u="sng" dirty="0">
                <a:solidFill>
                  <a:srgbClr val="000000"/>
                </a:solidFill>
                <a:latin typeface="Tw Cen MT" charset="0"/>
              </a:rPr>
              <a:t>“BIOÉTICA Y PROFESIONALISMO EN CIENCIAS DE LA SALUD</a:t>
            </a:r>
            <a:r>
              <a:rPr lang="es-MX" sz="1400" dirty="0">
                <a:solidFill>
                  <a:srgbClr val="000000"/>
                </a:solidFill>
                <a:latin typeface="Tw Cen MT" charset="0"/>
              </a:rPr>
              <a:t>” [EBOOK]. EDITORIAL DIGITAL DEL TECNOLÓGICO DE MONTERREY. Disponible en tienda virtual de la Editorial Digital del Tecnológico de Monterrey: </a:t>
            </a:r>
            <a:r>
              <a:rPr lang="es-MX" sz="1400" dirty="0">
                <a:solidFill>
                  <a:srgbClr val="000000"/>
                </a:solidFill>
                <a:latin typeface="Tw Cen MT" charset="0"/>
                <a:hlinkClick r:id="rId2"/>
              </a:rPr>
              <a:t>HTTPS://WWW.EDITORIALDIGITALTEC.COM/INDEX.PHP?ROUTE=PRODUCT/PRODUCT&amp;PATH=63_73&amp;PRODUCT_ID=100 </a:t>
            </a:r>
            <a:endParaRPr lang="es-MX" sz="1400" dirty="0">
              <a:solidFill>
                <a:srgbClr val="000000"/>
              </a:solidFill>
              <a:latin typeface="Tw Cen MT" charset="0"/>
            </a:endParaRPr>
          </a:p>
          <a:p>
            <a:pPr marL="0" indent="0">
              <a:buNone/>
            </a:pPr>
            <a:endParaRPr lang="es-MX" sz="1400" dirty="0">
              <a:solidFill>
                <a:srgbClr val="000000"/>
              </a:solidFill>
              <a:latin typeface="Tw Cen MT" charset="0"/>
            </a:endParaRPr>
          </a:p>
          <a:p>
            <a:pPr marL="0" indent="0">
              <a:buNone/>
            </a:pPr>
            <a:r>
              <a:rPr lang="es-MX" sz="1400" dirty="0">
                <a:solidFill>
                  <a:srgbClr val="000000"/>
                </a:solidFill>
                <a:latin typeface="Tw Cen MT" charset="0"/>
              </a:rPr>
              <a:t>CORDERO DÍAZ, MARY ANA Y ARREGUIN, STEFANIE (2015). ÉTICA CLÍNICA: MANUAL DE CASOS Y EJERCICIOS PRÁCTICOS [iBOOK]. Disponible descarga gratuita en iTunes Store: </a:t>
            </a:r>
            <a:r>
              <a:rPr lang="en-US" sz="1400" u="sng" dirty="0">
                <a:latin typeface="Tw Cen MT" charset="0"/>
                <a:hlinkClick r:id="rId3"/>
              </a:rPr>
              <a:t>https://itunes.apple.com/mx/book/etica-clinica/id956891110?isInPurchasedView=true&amp;l=en&amp;mt=11</a:t>
            </a:r>
            <a:r>
              <a:rPr lang="en-US" sz="1400" u="sng" dirty="0">
                <a:latin typeface="Tw Cen MT" charset="0"/>
              </a:rPr>
              <a:t> </a:t>
            </a:r>
          </a:p>
          <a:p>
            <a:pPr marL="0" indent="0" eaLnBrk="1" hangingPunct="1">
              <a:lnSpc>
                <a:spcPct val="100000"/>
              </a:lnSpc>
              <a:buFont typeface="Arial" charset="0"/>
              <a:buNone/>
            </a:pPr>
            <a:endParaRPr lang="en-US" sz="1400" b="1" i="1" cap="none" dirty="0">
              <a:solidFill>
                <a:srgbClr val="000000"/>
              </a:solidFill>
              <a:latin typeface="Tw Cen MT" charset="0"/>
            </a:endParaRPr>
          </a:p>
          <a:p>
            <a:pPr marL="0" indent="0" eaLnBrk="1" hangingPunct="1">
              <a:lnSpc>
                <a:spcPct val="100000"/>
              </a:lnSpc>
              <a:buFont typeface="Arial" charset="0"/>
              <a:buNone/>
            </a:pPr>
            <a:r>
              <a:rPr lang="en-US" sz="1400" b="1" i="1" cap="none" dirty="0">
                <a:solidFill>
                  <a:srgbClr val="000000"/>
                </a:solidFill>
                <a:latin typeface="Tw Cen MT" charset="0"/>
              </a:rPr>
              <a:t>OTROS RECURSOS</a:t>
            </a:r>
          </a:p>
          <a:p>
            <a:pPr marL="0" indent="0" eaLnBrk="1" hangingPunct="1">
              <a:lnSpc>
                <a:spcPct val="100000"/>
              </a:lnSpc>
              <a:buFont typeface="Arial" charset="0"/>
              <a:buNone/>
            </a:pPr>
            <a:endParaRPr lang="en-US" sz="1400" b="1" i="1" cap="none" dirty="0">
              <a:solidFill>
                <a:srgbClr val="000000"/>
              </a:solidFill>
              <a:latin typeface="Tw Cen MT" charset="0"/>
            </a:endParaRPr>
          </a:p>
          <a:p>
            <a:pPr marL="0" indent="0" eaLnBrk="1" hangingPunct="1">
              <a:lnSpc>
                <a:spcPct val="100000"/>
              </a:lnSpc>
              <a:buFont typeface="Arial" charset="0"/>
              <a:buNone/>
            </a:pPr>
            <a:r>
              <a:rPr lang="en-US" sz="1400" b="1" i="1" cap="none" dirty="0">
                <a:solidFill>
                  <a:srgbClr val="000000"/>
                </a:solidFill>
                <a:latin typeface="Tw Cen MT" charset="0"/>
              </a:rPr>
              <a:t>EDUCATIONAL VIDEOS WITH STUDENTS´ PROFESSIONALISM CASES: </a:t>
            </a:r>
            <a:r>
              <a:rPr lang="en-US" sz="1400" cap="none" dirty="0">
                <a:solidFill>
                  <a:srgbClr val="000000"/>
                </a:solidFill>
                <a:latin typeface="Tw Cen MT" charset="0"/>
                <a:hlinkClick r:id="rId4"/>
              </a:rPr>
              <a:t>HTTP://PROFESSIONALISM.JEFFERSON.EDU/VIDEOS.CFM</a:t>
            </a:r>
            <a:r>
              <a:rPr lang="en-US" sz="1400" cap="none" dirty="0">
                <a:solidFill>
                  <a:srgbClr val="000000"/>
                </a:solidFill>
                <a:latin typeface="Tw Cen MT" charset="0"/>
              </a:rPr>
              <a:t> DEL LIBRO SPANDORFER J, POHL C, NASCA T, RATTNER SL, EDS.</a:t>
            </a:r>
            <a:r>
              <a:rPr lang="en-US" sz="1400" b="1" cap="none" dirty="0">
                <a:solidFill>
                  <a:srgbClr val="000000"/>
                </a:solidFill>
                <a:latin typeface="Tw Cen MT" charset="0"/>
              </a:rPr>
              <a:t>PROFESSIONALISM IN MEDICINE : A CASE-BASED GUIDE FOR MEDICAL STUDENTS.</a:t>
            </a:r>
            <a:r>
              <a:rPr lang="en-US" sz="1400" cap="none" dirty="0">
                <a:solidFill>
                  <a:srgbClr val="000000"/>
                </a:solidFill>
                <a:latin typeface="Tw Cen MT" charset="0"/>
              </a:rPr>
              <a:t> CAMBRIDGE:</a:t>
            </a:r>
            <a:r>
              <a:rPr lang="en-US" sz="1400" cap="none" dirty="0">
                <a:solidFill>
                  <a:srgbClr val="000000"/>
                </a:solidFill>
                <a:latin typeface="Tw Cen MT" charset="0"/>
                <a:hlinkClick r:id="rId5"/>
              </a:rPr>
              <a:t>CAMBRIDGE UNIVERSITY PRESS</a:t>
            </a:r>
            <a:r>
              <a:rPr lang="en-US" sz="1400" cap="none" dirty="0">
                <a:solidFill>
                  <a:srgbClr val="000000"/>
                </a:solidFill>
                <a:latin typeface="Tw Cen MT" charset="0"/>
              </a:rPr>
              <a:t>; 2010. </a:t>
            </a:r>
          </a:p>
          <a:p>
            <a:pPr marL="0" indent="0" eaLnBrk="1" hangingPunct="1">
              <a:lnSpc>
                <a:spcPct val="100000"/>
              </a:lnSpc>
              <a:buFont typeface="Arial" charset="0"/>
              <a:buNone/>
            </a:pPr>
            <a:endParaRPr lang="en-US" sz="1400" cap="none" dirty="0">
              <a:solidFill>
                <a:srgbClr val="000000"/>
              </a:solidFill>
              <a:latin typeface="Tw Cen MT" charset="0"/>
            </a:endParaRPr>
          </a:p>
          <a:p>
            <a:pPr marL="0" indent="0" eaLnBrk="1" hangingPunct="1">
              <a:lnSpc>
                <a:spcPct val="100000"/>
              </a:lnSpc>
              <a:buFont typeface="Arial" charset="0"/>
              <a:buNone/>
            </a:pPr>
            <a:r>
              <a:rPr lang="en-US" sz="1400" cap="none" dirty="0">
                <a:solidFill>
                  <a:srgbClr val="000000"/>
                </a:solidFill>
                <a:latin typeface="Tw Cen MT" charset="0"/>
              </a:rPr>
              <a:t>SNYDER, L. &amp; LEFFLER L., (2005). </a:t>
            </a:r>
            <a:r>
              <a:rPr lang="en-US" sz="1400" i="1" cap="none" dirty="0">
                <a:solidFill>
                  <a:srgbClr val="000000"/>
                </a:solidFill>
                <a:latin typeface="Tw Cen MT" charset="0"/>
              </a:rPr>
              <a:t>ETHICS AND HUMAN RIGHTS</a:t>
            </a:r>
            <a:r>
              <a:rPr lang="en-US" sz="1400" cap="none" dirty="0">
                <a:solidFill>
                  <a:srgbClr val="000000"/>
                </a:solidFill>
                <a:latin typeface="Tw Cen MT" charset="0"/>
              </a:rPr>
              <a:t> COMMITTEE, AMERICAN COLLEGE OF PHYSICIANS. </a:t>
            </a:r>
            <a:r>
              <a:rPr lang="en-US" sz="1400" b="1" cap="none" dirty="0">
                <a:solidFill>
                  <a:srgbClr val="000000"/>
                </a:solidFill>
                <a:latin typeface="Tw Cen MT" charset="0"/>
              </a:rPr>
              <a:t>ETHICS MANUAL: FIFTH EDITION.</a:t>
            </a:r>
            <a:r>
              <a:rPr lang="en-US" sz="1400" cap="none" dirty="0">
                <a:solidFill>
                  <a:srgbClr val="000000"/>
                </a:solidFill>
                <a:latin typeface="Tw Cen MT" charset="0"/>
              </a:rPr>
              <a:t> ANN INTERN MED, APRIL 5. 142(7): 560 – 582. </a:t>
            </a:r>
            <a:r>
              <a:rPr lang="en-US" sz="1400" cap="none" dirty="0">
                <a:solidFill>
                  <a:srgbClr val="000000"/>
                </a:solidFill>
                <a:latin typeface="Tw Cen MT" charset="0"/>
                <a:hlinkClick r:id="rId6"/>
              </a:rPr>
              <a:t>HTTP://WWW.ANNALS.ORG/CGI/CONTENT/FULL/142/7/560</a:t>
            </a:r>
            <a:endParaRPr lang="en-US" sz="1400" cap="none" dirty="0">
              <a:solidFill>
                <a:srgbClr val="000000"/>
              </a:solidFill>
              <a:latin typeface="Tw Cen MT" charset="0"/>
            </a:endParaRPr>
          </a:p>
          <a:p>
            <a:pPr marL="0" indent="0" eaLnBrk="1" hangingPunct="1">
              <a:lnSpc>
                <a:spcPct val="100000"/>
              </a:lnSpc>
              <a:buFont typeface="Arial" charset="0"/>
              <a:buNone/>
            </a:pPr>
            <a:endParaRPr lang="en-US" sz="1400" cap="none" dirty="0">
              <a:solidFill>
                <a:srgbClr val="000000"/>
              </a:solidFill>
              <a:latin typeface="Tw Cen MT" charset="0"/>
            </a:endParaRPr>
          </a:p>
          <a:p>
            <a:pPr marL="0" indent="0" eaLnBrk="1" hangingPunct="1">
              <a:lnSpc>
                <a:spcPct val="100000"/>
              </a:lnSpc>
              <a:buFont typeface="Arial" charset="0"/>
              <a:buNone/>
            </a:pPr>
            <a:r>
              <a:rPr lang="en-US" sz="1400" b="1" i="1" cap="none" dirty="0">
                <a:solidFill>
                  <a:srgbClr val="000000"/>
                </a:solidFill>
                <a:latin typeface="Tw Cen MT" charset="0"/>
              </a:rPr>
              <a:t>VIRTUAL MENTOR</a:t>
            </a:r>
            <a:r>
              <a:rPr lang="en-US" sz="1400" b="1" cap="none" dirty="0">
                <a:solidFill>
                  <a:srgbClr val="000000"/>
                </a:solidFill>
                <a:latin typeface="Tw Cen MT" charset="0"/>
              </a:rPr>
              <a:t> </a:t>
            </a:r>
            <a:r>
              <a:rPr lang="en-US" sz="1400" cap="none" dirty="0">
                <a:solidFill>
                  <a:srgbClr val="000000"/>
                </a:solidFill>
                <a:latin typeface="Tw Cen MT" charset="0"/>
              </a:rPr>
              <a:t>IS THE </a:t>
            </a:r>
            <a:r>
              <a:rPr lang="en-US" sz="1400" i="1" cap="none" dirty="0">
                <a:solidFill>
                  <a:srgbClr val="000000"/>
                </a:solidFill>
                <a:latin typeface="Tw Cen MT" charset="0"/>
              </a:rPr>
              <a:t>AMERICAN MEDICAL ASSOCIATION'S ONLINE ETHICS JOURNAL</a:t>
            </a:r>
            <a:r>
              <a:rPr lang="en-US" sz="1400" cap="none" dirty="0">
                <a:solidFill>
                  <a:srgbClr val="000000"/>
                </a:solidFill>
                <a:latin typeface="Tw Cen MT" charset="0"/>
              </a:rPr>
              <a:t>. THE JOURNAL IS ADVERTISEMENT-FREE AND OPEN-ACCESS. WE STRONGLY BELIEVE THAT ETHICS EDUCATION FOR PHYSICIANS AND PHYSICIANS-TO-BE IS IN THE PUBLIC'S INTEREST AND SHOULD BE MADE AVAILABLE WITHOUT CHARGE. </a:t>
            </a:r>
            <a:r>
              <a:rPr lang="en-US" sz="1400" cap="none" dirty="0">
                <a:solidFill>
                  <a:srgbClr val="000000"/>
                </a:solidFill>
                <a:latin typeface="Tw Cen MT" charset="0"/>
                <a:hlinkClick r:id="rId7"/>
              </a:rPr>
              <a:t>HTTP://VIRTUALMENTOR.AMA-ASSN.ORG/</a:t>
            </a:r>
            <a:endParaRPr lang="en-US" sz="1400" cap="none" dirty="0">
              <a:solidFill>
                <a:srgbClr val="000000"/>
              </a:solidFill>
              <a:latin typeface="Tw Cen MT" charset="0"/>
            </a:endParaRPr>
          </a:p>
          <a:p>
            <a:pPr marL="0" indent="0" eaLnBrk="1" hangingPunct="1">
              <a:lnSpc>
                <a:spcPct val="100000"/>
              </a:lnSpc>
              <a:buFont typeface="Arial" charset="0"/>
              <a:buNone/>
            </a:pPr>
            <a:r>
              <a:rPr lang="en-US" sz="1400" cap="none" dirty="0">
                <a:solidFill>
                  <a:srgbClr val="000000"/>
                </a:solidFill>
                <a:latin typeface="Tw Cen MT" charset="0"/>
              </a:rPr>
              <a:t> </a:t>
            </a:r>
          </a:p>
          <a:p>
            <a:pPr marL="0" indent="0" eaLnBrk="1" hangingPunct="1">
              <a:lnSpc>
                <a:spcPct val="100000"/>
              </a:lnSpc>
              <a:buFont typeface="Arial" charset="0"/>
              <a:buNone/>
            </a:pPr>
            <a:r>
              <a:rPr lang="en-US" sz="1400" b="1" cap="none" dirty="0">
                <a:solidFill>
                  <a:srgbClr val="000000"/>
                </a:solidFill>
                <a:latin typeface="Tw Cen MT" charset="0"/>
              </a:rPr>
              <a:t>WORLD MEDICAL ASSOCIATION. </a:t>
            </a:r>
            <a:r>
              <a:rPr lang="en-US" sz="1400" b="1" i="1" cap="none" dirty="0">
                <a:solidFill>
                  <a:srgbClr val="000000"/>
                </a:solidFill>
                <a:latin typeface="Tw Cen MT" charset="0"/>
              </a:rPr>
              <a:t>ETHICS MANUAL.</a:t>
            </a:r>
            <a:r>
              <a:rPr lang="en-US" sz="1400" b="1" cap="none" dirty="0">
                <a:solidFill>
                  <a:srgbClr val="000000"/>
                </a:solidFill>
                <a:latin typeface="Tw Cen MT" charset="0"/>
              </a:rPr>
              <a:t> </a:t>
            </a:r>
            <a:r>
              <a:rPr lang="en-US" sz="1400" cap="none" dirty="0">
                <a:solidFill>
                  <a:srgbClr val="000000"/>
                </a:solidFill>
                <a:latin typeface="Tw Cen MT" charset="0"/>
              </a:rPr>
              <a:t>FERNEY-VOLTAIRE: WMA, 2005.</a:t>
            </a:r>
            <a:r>
              <a:rPr lang="en-US" sz="1400" cap="none" dirty="0">
                <a:solidFill>
                  <a:srgbClr val="000000"/>
                </a:solidFill>
                <a:latin typeface="Tw Cen MT" charset="0"/>
                <a:hlinkClick r:id="rId8"/>
              </a:rPr>
              <a:t>HTTP://WWW.WMA.NET/E/ETHICSUNIT/PDF/MANUAL/ETHICS_MANUAL.PDF</a:t>
            </a:r>
            <a:endParaRPr lang="en-US" sz="1400" cap="none" dirty="0">
              <a:solidFill>
                <a:srgbClr val="000000"/>
              </a:solidFill>
              <a:latin typeface="Tw Cen MT" charset="0"/>
            </a:endParaRPr>
          </a:p>
          <a:p>
            <a:pPr marL="0" indent="0" eaLnBrk="1" hangingPunct="1">
              <a:lnSpc>
                <a:spcPct val="100000"/>
              </a:lnSpc>
              <a:buFont typeface="Arial" charset="0"/>
              <a:buNone/>
            </a:pPr>
            <a:endParaRPr lang="es-MX" sz="1400" cap="none" dirty="0">
              <a:solidFill>
                <a:srgbClr val="000000"/>
              </a:solidFill>
              <a:latin typeface="Tw Cen MT" charset="0"/>
            </a:endParaRPr>
          </a:p>
        </p:txBody>
      </p:sp>
      <p:pic>
        <p:nvPicPr>
          <p:cNvPr id="4" name="Picture 3" descr="Medicina_Vertical_CMYK.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5" name="Straight Connector 4"/>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9" name="1 Título"/>
          <p:cNvSpPr>
            <a:spLocks noGrp="1"/>
          </p:cNvSpPr>
          <p:nvPr>
            <p:ph type="title"/>
          </p:nvPr>
        </p:nvSpPr>
        <p:spPr bwMode="auto">
          <a:xfrm>
            <a:off x="685800" y="466725"/>
            <a:ext cx="7772400" cy="1900238"/>
          </a:xfrm>
        </p:spPr>
        <p:txBody>
          <a:bodyPr vert="horz" wrap="square" tIns="45720" bIns="45720" numCol="1" anchorCtr="0" compatLnSpc="1">
            <a:prstTxWarp prst="textNoShape">
              <a:avLst/>
            </a:prstTxWarp>
            <a:normAutofit/>
          </a:bodyPr>
          <a:lstStyle/>
          <a:p>
            <a:pPr eaLnBrk="1" hangingPunct="1"/>
            <a:r>
              <a:rPr lang="es-MX" sz="2800" b="1" cap="none" dirty="0">
                <a:solidFill>
                  <a:srgbClr val="000000"/>
                </a:solidFill>
                <a:latin typeface="Tw Cen MT" charset="0"/>
              </a:rPr>
              <a:t>RECURSOS</a:t>
            </a:r>
            <a:endParaRPr lang="es-MX" sz="2800" cap="none" dirty="0">
              <a:solidFill>
                <a:srgbClr val="000000"/>
              </a:solidFill>
              <a:latin typeface="Tw Cen MT" charset="0"/>
            </a:endParaRPr>
          </a:p>
        </p:txBody>
      </p:sp>
    </p:spTree>
    <p:extLst>
      <p:ext uri="{BB962C8B-B14F-4D97-AF65-F5344CB8AC3E}">
        <p14:creationId xmlns:p14="http://schemas.microsoft.com/office/powerpoint/2010/main" val="117127961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8444" y="2971234"/>
            <a:ext cx="6107112" cy="915532"/>
          </a:xfrm>
        </p:spPr>
        <p:txBody>
          <a:bodyPr anchor="t">
            <a:noAutofit/>
          </a:bodyPr>
          <a:lstStyle/>
          <a:p>
            <a:pPr algn="ctr"/>
            <a:r>
              <a:rPr lang="en-US" sz="2400" dirty="0">
                <a:solidFill>
                  <a:schemeClr val="accent1">
                    <a:lumMod val="50000"/>
                  </a:schemeClr>
                </a:solidFill>
              </a:rPr>
              <a:t>El </a:t>
            </a:r>
            <a:r>
              <a:rPr lang="en-US" sz="2400" dirty="0" err="1">
                <a:solidFill>
                  <a:schemeClr val="accent1">
                    <a:lumMod val="50000"/>
                  </a:schemeClr>
                </a:solidFill>
              </a:rPr>
              <a:t>nuevo</a:t>
            </a:r>
            <a:r>
              <a:rPr lang="en-US" sz="2400" dirty="0">
                <a:solidFill>
                  <a:schemeClr val="accent1">
                    <a:lumMod val="50000"/>
                  </a:schemeClr>
                </a:solidFill>
              </a:rPr>
              <a:t> </a:t>
            </a:r>
            <a:r>
              <a:rPr lang="en-US" sz="2400" dirty="0" err="1">
                <a:solidFill>
                  <a:schemeClr val="accent1">
                    <a:lumMod val="50000"/>
                  </a:schemeClr>
                </a:solidFill>
              </a:rPr>
              <a:t>paradigma</a:t>
            </a:r>
            <a:r>
              <a:rPr lang="en-US" sz="2400" dirty="0">
                <a:solidFill>
                  <a:schemeClr val="accent1">
                    <a:lumMod val="50000"/>
                  </a:schemeClr>
                </a:solidFill>
              </a:rPr>
              <a:t> de </a:t>
            </a:r>
            <a:r>
              <a:rPr lang="en-US" sz="2400" dirty="0" err="1">
                <a:solidFill>
                  <a:schemeClr val="accent1">
                    <a:lumMod val="50000"/>
                  </a:schemeClr>
                </a:solidFill>
              </a:rPr>
              <a:t>profesionalismo</a:t>
            </a:r>
            <a:r>
              <a:rPr lang="en-US" sz="2400" dirty="0">
                <a:solidFill>
                  <a:schemeClr val="accent1">
                    <a:lumMod val="50000"/>
                  </a:schemeClr>
                </a:solidFill>
              </a:rPr>
              <a:t> </a:t>
            </a:r>
            <a:r>
              <a:rPr lang="en-US" sz="2400" dirty="0" err="1">
                <a:solidFill>
                  <a:schemeClr val="accent1">
                    <a:lumMod val="50000"/>
                  </a:schemeClr>
                </a:solidFill>
              </a:rPr>
              <a:t>en</a:t>
            </a:r>
            <a:r>
              <a:rPr lang="en-US" sz="2400" dirty="0">
                <a:solidFill>
                  <a:schemeClr val="accent1">
                    <a:lumMod val="50000"/>
                  </a:schemeClr>
                </a:solidFill>
              </a:rPr>
              <a:t> la </a:t>
            </a:r>
            <a:r>
              <a:rPr lang="en-US" sz="2400" dirty="0" err="1">
                <a:solidFill>
                  <a:schemeClr val="accent1">
                    <a:lumMod val="50000"/>
                  </a:schemeClr>
                </a:solidFill>
              </a:rPr>
              <a:t>formaci</a:t>
            </a:r>
            <a:r>
              <a:rPr lang="es-ES" sz="2400" dirty="0" err="1">
                <a:solidFill>
                  <a:schemeClr val="accent1">
                    <a:lumMod val="50000"/>
                  </a:schemeClr>
                </a:solidFill>
              </a:rPr>
              <a:t>ón</a:t>
            </a:r>
            <a:r>
              <a:rPr lang="es-ES" sz="2400" dirty="0">
                <a:solidFill>
                  <a:schemeClr val="accent1">
                    <a:lumMod val="50000"/>
                  </a:schemeClr>
                </a:solidFill>
              </a:rPr>
              <a:t> médica</a:t>
            </a:r>
            <a:endParaRPr lang="en-US" sz="2400" dirty="0">
              <a:solidFill>
                <a:schemeClr val="accent1">
                  <a:lumMod val="50000"/>
                </a:schemeClr>
              </a:solidFill>
            </a:endParaRPr>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82550" y="139700"/>
            <a:ext cx="8978900" cy="1692235"/>
          </a:xfrm>
        </p:spPr>
      </p:pic>
      <p:sp>
        <p:nvSpPr>
          <p:cNvPr id="3" name="Rectangle 2"/>
          <p:cNvSpPr/>
          <p:nvPr/>
        </p:nvSpPr>
        <p:spPr>
          <a:xfrm>
            <a:off x="2286000" y="5303897"/>
            <a:ext cx="4572000" cy="1477328"/>
          </a:xfrm>
          <a:prstGeom prst="rect">
            <a:avLst/>
          </a:prstGeom>
        </p:spPr>
        <p:txBody>
          <a:bodyPr>
            <a:spAutoFit/>
          </a:bodyPr>
          <a:lstStyle/>
          <a:p>
            <a:pPr algn="ctr">
              <a:lnSpc>
                <a:spcPct val="150000"/>
              </a:lnSpc>
            </a:pPr>
            <a:r>
              <a:rPr lang="en-US" sz="2000" b="1" dirty="0"/>
              <a:t>Dr. Gregorio T. </a:t>
            </a:r>
            <a:r>
              <a:rPr lang="en-US" sz="2000" b="1" dirty="0" err="1"/>
              <a:t>Obrador</a:t>
            </a:r>
            <a:r>
              <a:rPr lang="en-US" sz="2000" b="1" dirty="0"/>
              <a:t> Vera, M.P.H.</a:t>
            </a:r>
            <a:endParaRPr lang="en-US" sz="2000" dirty="0">
              <a:solidFill>
                <a:schemeClr val="accent1">
                  <a:lumMod val="50000"/>
                </a:schemeClr>
              </a:solidFill>
            </a:endParaRPr>
          </a:p>
          <a:p>
            <a:pPr algn="ctr">
              <a:lnSpc>
                <a:spcPct val="150000"/>
              </a:lnSpc>
            </a:pPr>
            <a:r>
              <a:rPr lang="es-ES_tradnl" sz="2000" b="1" dirty="0"/>
              <a:t>Dr. Harold </a:t>
            </a:r>
            <a:r>
              <a:rPr lang="es-ES_tradnl" sz="2000" b="1" dirty="0" err="1"/>
              <a:t>Alomía</a:t>
            </a:r>
            <a:r>
              <a:rPr lang="es-ES_tradnl" sz="2000" b="1" dirty="0"/>
              <a:t> Bartra</a:t>
            </a:r>
            <a:r>
              <a:rPr lang="en-US" sz="2000" dirty="0"/>
              <a:t> </a:t>
            </a:r>
            <a:endParaRPr lang="en-US" sz="2000" dirty="0">
              <a:solidFill>
                <a:schemeClr val="accent1">
                  <a:lumMod val="50000"/>
                </a:schemeClr>
              </a:solidFill>
            </a:endParaRPr>
          </a:p>
          <a:p>
            <a:pPr algn="ctr">
              <a:lnSpc>
                <a:spcPct val="150000"/>
              </a:lnSpc>
            </a:pPr>
            <a:r>
              <a:rPr lang="en-US" sz="2000" b="1" dirty="0"/>
              <a:t>Dra. Mary Ana Cordero D</a:t>
            </a:r>
            <a:r>
              <a:rPr lang="es-ES" sz="2000" b="1" dirty="0" err="1"/>
              <a:t>íaz</a:t>
            </a:r>
            <a:endParaRPr lang="es-ES" sz="2000" b="1" dirty="0"/>
          </a:p>
        </p:txBody>
      </p:sp>
    </p:spTree>
    <p:extLst>
      <p:ext uri="{BB962C8B-B14F-4D97-AF65-F5344CB8AC3E}">
        <p14:creationId xmlns:p14="http://schemas.microsoft.com/office/powerpoint/2010/main" val="1211066194"/>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120900"/>
            <a:ext cx="8229600" cy="4525963"/>
          </a:xfrm>
        </p:spPr>
        <p:txBody>
          <a:bodyPr>
            <a:normAutofit fontScale="77500" lnSpcReduction="20000"/>
          </a:bodyPr>
          <a:lstStyle/>
          <a:p>
            <a:pPr marL="0" indent="0">
              <a:buNone/>
            </a:pPr>
            <a:r>
              <a:rPr lang="en-US" sz="2400" b="1" dirty="0"/>
              <a:t>El </a:t>
            </a:r>
            <a:r>
              <a:rPr lang="en-US" sz="2400" b="1" dirty="0" err="1"/>
              <a:t>nuevo</a:t>
            </a:r>
            <a:r>
              <a:rPr lang="en-US" sz="2400" b="1" dirty="0"/>
              <a:t> </a:t>
            </a:r>
            <a:r>
              <a:rPr lang="en-US" sz="2400" b="1" dirty="0" err="1"/>
              <a:t>paradigma</a:t>
            </a:r>
            <a:r>
              <a:rPr lang="en-US" sz="2400" b="1" dirty="0"/>
              <a:t> de </a:t>
            </a:r>
            <a:r>
              <a:rPr lang="en-US" sz="2400" b="1" dirty="0" err="1"/>
              <a:t>profesionalismo</a:t>
            </a:r>
            <a:r>
              <a:rPr lang="en-US" sz="2400" b="1" dirty="0"/>
              <a:t> </a:t>
            </a:r>
            <a:r>
              <a:rPr lang="en-US" sz="2400" b="1" dirty="0" err="1"/>
              <a:t>en</a:t>
            </a:r>
            <a:r>
              <a:rPr lang="en-US" sz="2400" b="1" dirty="0"/>
              <a:t> la </a:t>
            </a:r>
            <a:r>
              <a:rPr lang="en-US" sz="2400" b="1" dirty="0" err="1"/>
              <a:t>formación</a:t>
            </a:r>
            <a:r>
              <a:rPr lang="en-US" sz="2400" b="1" dirty="0"/>
              <a:t> </a:t>
            </a:r>
            <a:r>
              <a:rPr lang="en-US" sz="2400" b="1" dirty="0" err="1"/>
              <a:t>médica</a:t>
            </a:r>
            <a:r>
              <a:rPr lang="en-US" sz="2400" b="1" dirty="0"/>
              <a:t> </a:t>
            </a:r>
            <a:endParaRPr lang="en-US" sz="2400" dirty="0"/>
          </a:p>
          <a:p>
            <a:pPr marL="0" indent="0">
              <a:buNone/>
            </a:pPr>
            <a:r>
              <a:rPr lang="sk-SK" sz="2400" dirty="0"/>
              <a:t>  </a:t>
            </a:r>
          </a:p>
          <a:p>
            <a:pPr marL="0" indent="0">
              <a:buNone/>
            </a:pPr>
            <a:r>
              <a:rPr lang="sk-SK" sz="2400" dirty="0"/>
              <a:t>AGENDA DEL FORO</a:t>
            </a:r>
          </a:p>
          <a:p>
            <a:pPr marL="0" indent="0">
              <a:buNone/>
            </a:pPr>
            <a:r>
              <a:rPr lang="sk-SK" sz="2400" dirty="0"/>
              <a:t> </a:t>
            </a:r>
          </a:p>
          <a:p>
            <a:pPr marL="0" indent="0">
              <a:buNone/>
            </a:pPr>
            <a:r>
              <a:rPr lang="sk-SK" sz="2400" dirty="0"/>
              <a:t>11:30 – 11:40 </a:t>
            </a:r>
            <a:r>
              <a:rPr lang="sk-SK" sz="2400" dirty="0" err="1"/>
              <a:t>Bienvenida</a:t>
            </a:r>
            <a:r>
              <a:rPr lang="sk-SK" sz="2400" dirty="0"/>
              <a:t> y </a:t>
            </a:r>
            <a:r>
              <a:rPr lang="sk-SK" sz="2400" dirty="0" err="1"/>
              <a:t>presentación</a:t>
            </a:r>
            <a:r>
              <a:rPr lang="sk-SK" sz="2400" dirty="0"/>
              <a:t> de </a:t>
            </a:r>
            <a:r>
              <a:rPr lang="sk-SK" sz="2400" dirty="0" err="1"/>
              <a:t>ponentes</a:t>
            </a:r>
            <a:r>
              <a:rPr lang="sk-SK" sz="2400" dirty="0"/>
              <a:t> </a:t>
            </a:r>
            <a:r>
              <a:rPr lang="sk-SK" sz="2400" dirty="0" err="1"/>
              <a:t>en</a:t>
            </a:r>
            <a:r>
              <a:rPr lang="sk-SK" sz="2400" dirty="0"/>
              <a:t> </a:t>
            </a:r>
            <a:r>
              <a:rPr lang="sk-SK" sz="2400" dirty="0" err="1"/>
              <a:t>el</a:t>
            </a:r>
            <a:r>
              <a:rPr lang="sk-SK" sz="2400" dirty="0"/>
              <a:t> </a:t>
            </a:r>
            <a:r>
              <a:rPr lang="sk-SK" sz="2400" dirty="0" err="1"/>
              <a:t>Foro</a:t>
            </a:r>
            <a:endParaRPr lang="sk-SK" sz="2400" dirty="0"/>
          </a:p>
          <a:p>
            <a:pPr marL="0" indent="0">
              <a:buNone/>
            </a:pPr>
            <a:r>
              <a:rPr lang="sk-SK" sz="2400" dirty="0"/>
              <a:t> </a:t>
            </a:r>
          </a:p>
          <a:p>
            <a:pPr marL="0" indent="0">
              <a:buNone/>
            </a:pPr>
            <a:r>
              <a:rPr lang="sk-SK" sz="2400" dirty="0"/>
              <a:t>11:40 – 11:55 </a:t>
            </a:r>
            <a:r>
              <a:rPr lang="sk-SK" sz="2400" dirty="0" err="1"/>
              <a:t>Introducción</a:t>
            </a:r>
            <a:r>
              <a:rPr lang="sk-SK" sz="2400" dirty="0"/>
              <a:t> </a:t>
            </a:r>
            <a:r>
              <a:rPr lang="sk-SK" sz="2400" dirty="0" err="1"/>
              <a:t>al</a:t>
            </a:r>
            <a:r>
              <a:rPr lang="sk-SK" sz="2400" dirty="0"/>
              <a:t> </a:t>
            </a:r>
            <a:r>
              <a:rPr lang="sk-SK" sz="2400" dirty="0" err="1"/>
              <a:t>Foro</a:t>
            </a:r>
            <a:r>
              <a:rPr lang="sk-SK" sz="2400" dirty="0"/>
              <a:t> </a:t>
            </a:r>
            <a:r>
              <a:rPr lang="sk-SK" sz="2400" dirty="0" err="1"/>
              <a:t>Dra</a:t>
            </a:r>
            <a:r>
              <a:rPr lang="sk-SK" sz="2400" dirty="0"/>
              <a:t>. Mary </a:t>
            </a:r>
            <a:r>
              <a:rPr lang="sk-SK" sz="2400" dirty="0" err="1"/>
              <a:t>Ana</a:t>
            </a:r>
            <a:r>
              <a:rPr lang="sk-SK" sz="2400" dirty="0"/>
              <a:t> </a:t>
            </a:r>
            <a:r>
              <a:rPr lang="sk-SK" sz="2400" dirty="0" err="1"/>
              <a:t>Cordero</a:t>
            </a:r>
            <a:r>
              <a:rPr lang="sk-SK" sz="2400" dirty="0"/>
              <a:t> </a:t>
            </a:r>
            <a:r>
              <a:rPr lang="sk-SK" sz="2400" dirty="0" err="1"/>
              <a:t>Díaz</a:t>
            </a:r>
            <a:endParaRPr lang="sk-SK" sz="2400" dirty="0"/>
          </a:p>
          <a:p>
            <a:pPr marL="0" indent="0">
              <a:buNone/>
            </a:pPr>
            <a:r>
              <a:rPr lang="sk-SK" sz="2400" dirty="0"/>
              <a:t> </a:t>
            </a:r>
          </a:p>
          <a:p>
            <a:pPr marL="0" indent="0">
              <a:buNone/>
            </a:pPr>
            <a:r>
              <a:rPr lang="sk-SK" sz="2400" dirty="0"/>
              <a:t>11:55 – 12:25 </a:t>
            </a:r>
            <a:r>
              <a:rPr lang="sk-SK" sz="2400" dirty="0" err="1"/>
              <a:t>Presentación</a:t>
            </a:r>
            <a:r>
              <a:rPr lang="sk-SK" sz="2400" dirty="0"/>
              <a:t> </a:t>
            </a:r>
            <a:r>
              <a:rPr lang="sk-SK" sz="2400" dirty="0" err="1"/>
              <a:t>Dr.Gregorio</a:t>
            </a:r>
            <a:r>
              <a:rPr lang="sk-SK" sz="2400" dirty="0"/>
              <a:t> </a:t>
            </a:r>
            <a:r>
              <a:rPr lang="sk-SK" sz="2400" dirty="0" err="1"/>
              <a:t>Obrador</a:t>
            </a:r>
            <a:endParaRPr lang="sk-SK" sz="2400" dirty="0"/>
          </a:p>
          <a:p>
            <a:pPr marL="0" indent="0">
              <a:buNone/>
            </a:pPr>
            <a:r>
              <a:rPr lang="sk-SK" sz="2400" dirty="0"/>
              <a:t> </a:t>
            </a:r>
          </a:p>
          <a:p>
            <a:pPr marL="0" indent="0">
              <a:buNone/>
            </a:pPr>
            <a:r>
              <a:rPr lang="sk-SK" sz="2400" dirty="0"/>
              <a:t>12:25 – 12:55 </a:t>
            </a:r>
            <a:r>
              <a:rPr lang="sk-SK" sz="2400" dirty="0" err="1"/>
              <a:t>Presentación</a:t>
            </a:r>
            <a:r>
              <a:rPr lang="sk-SK" sz="2400" dirty="0"/>
              <a:t> Dr. </a:t>
            </a:r>
            <a:r>
              <a:rPr lang="sk-SK" sz="2400" dirty="0" err="1"/>
              <a:t>Harold</a:t>
            </a:r>
            <a:r>
              <a:rPr lang="sk-SK" sz="2400" dirty="0"/>
              <a:t> </a:t>
            </a:r>
            <a:r>
              <a:rPr lang="sk-SK" sz="2400" dirty="0" err="1"/>
              <a:t>Alomia</a:t>
            </a:r>
            <a:r>
              <a:rPr lang="sk-SK" sz="2400" dirty="0"/>
              <a:t> </a:t>
            </a:r>
          </a:p>
          <a:p>
            <a:pPr marL="0" indent="0">
              <a:buNone/>
            </a:pPr>
            <a:r>
              <a:rPr lang="sk-SK" sz="2400" dirty="0"/>
              <a:t> </a:t>
            </a:r>
          </a:p>
          <a:p>
            <a:pPr marL="0" indent="0">
              <a:buNone/>
            </a:pPr>
            <a:r>
              <a:rPr lang="sk-SK" sz="2400" dirty="0"/>
              <a:t>12:55 - 13:25 </a:t>
            </a:r>
            <a:r>
              <a:rPr lang="sk-SK" sz="2400" dirty="0" err="1"/>
              <a:t>Sesión</a:t>
            </a:r>
            <a:r>
              <a:rPr lang="sk-SK" sz="2400" dirty="0"/>
              <a:t> de </a:t>
            </a:r>
            <a:r>
              <a:rPr lang="sk-SK" sz="2400" dirty="0" err="1"/>
              <a:t>preguntas</a:t>
            </a:r>
            <a:r>
              <a:rPr lang="sk-SK" sz="2400" dirty="0"/>
              <a:t> y </a:t>
            </a:r>
            <a:r>
              <a:rPr lang="sk-SK" sz="2400" dirty="0" err="1"/>
              <a:t>respuestas</a:t>
            </a:r>
            <a:endParaRPr lang="sk-SK" sz="2400" dirty="0"/>
          </a:p>
          <a:p>
            <a:pPr marL="0" indent="0">
              <a:buNone/>
            </a:pPr>
            <a:r>
              <a:rPr lang="sk-SK" sz="2400" dirty="0"/>
              <a:t> </a:t>
            </a:r>
          </a:p>
          <a:p>
            <a:pPr marL="0" indent="0">
              <a:buNone/>
            </a:pPr>
            <a:r>
              <a:rPr lang="sk-SK" sz="2400" dirty="0"/>
              <a:t>13:25 – 13:30 </a:t>
            </a:r>
            <a:r>
              <a:rPr lang="sk-SK" sz="2400" dirty="0" err="1"/>
              <a:t>Conclusiones</a:t>
            </a:r>
            <a:r>
              <a:rPr lang="sk-SK" sz="2400" dirty="0"/>
              <a:t> y </a:t>
            </a:r>
            <a:r>
              <a:rPr lang="sk-SK" sz="2400" dirty="0" err="1"/>
              <a:t>cierre</a:t>
            </a:r>
            <a:endParaRPr lang="en-US" sz="2400" dirty="0">
              <a:solidFill>
                <a:schemeClr val="accent1">
                  <a:lumMod val="50000"/>
                </a:schemeClr>
              </a:solidFill>
            </a:endParaRPr>
          </a:p>
        </p:txBody>
      </p:sp>
      <p:pic>
        <p:nvPicPr>
          <p:cNvPr id="4" name="Picture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 y="139700"/>
            <a:ext cx="8978900" cy="1692235"/>
          </a:xfrm>
          <a:prstGeom prst="rect">
            <a:avLst/>
          </a:prstGeom>
        </p:spPr>
      </p:pic>
    </p:spTree>
    <p:extLst>
      <p:ext uri="{BB962C8B-B14F-4D97-AF65-F5344CB8AC3E}">
        <p14:creationId xmlns:p14="http://schemas.microsoft.com/office/powerpoint/2010/main" val="1259636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icina_Vertical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8" name="Straight Connector 7"/>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pic>
        <p:nvPicPr>
          <p:cNvPr id="12" name="Content Placeholder 11"/>
          <p:cNvPicPr>
            <a:picLocks noGrp="1" noChangeAspect="1"/>
          </p:cNvPicPr>
          <p:nvPr>
            <p:ph idx="1"/>
          </p:nvPr>
        </p:nvPicPr>
        <p:blipFill rotWithShape="1">
          <a:blip r:embed="rId4">
            <a:extLst>
              <a:ext uri="{28A0092B-C50C-407E-A947-70E740481C1C}">
                <a14:useLocalDpi xmlns:a14="http://schemas.microsoft.com/office/drawing/2010/main" val="0"/>
              </a:ext>
            </a:extLst>
          </a:blip>
          <a:srcRect l="7170" t="6748" r="7053" b="7807"/>
          <a:stretch/>
        </p:blipFill>
        <p:spPr>
          <a:xfrm>
            <a:off x="2412000" y="1039661"/>
            <a:ext cx="4320000" cy="5737707"/>
          </a:xfrm>
        </p:spPr>
      </p:pic>
      <p:sp>
        <p:nvSpPr>
          <p:cNvPr id="13" name="Rectangle 12"/>
          <p:cNvSpPr/>
          <p:nvPr/>
        </p:nvSpPr>
        <p:spPr>
          <a:xfrm>
            <a:off x="6758508" y="6211669"/>
            <a:ext cx="2385492" cy="646331"/>
          </a:xfrm>
          <a:prstGeom prst="rect">
            <a:avLst/>
          </a:prstGeom>
        </p:spPr>
        <p:txBody>
          <a:bodyPr wrap="square">
            <a:spAutoFit/>
          </a:bodyPr>
          <a:lstStyle/>
          <a:p>
            <a:r>
              <a:rPr lang="en-US" sz="900" dirty="0">
                <a:solidFill>
                  <a:prstClr val="black"/>
                </a:solidFill>
              </a:rPr>
              <a:t>Pock A, </a:t>
            </a:r>
            <a:r>
              <a:rPr lang="en-US" sz="900" dirty="0" err="1">
                <a:solidFill>
                  <a:prstClr val="black"/>
                </a:solidFill>
              </a:rPr>
              <a:t>Pangaro</a:t>
            </a:r>
            <a:r>
              <a:rPr lang="en-US" sz="900" dirty="0">
                <a:solidFill>
                  <a:prstClr val="black"/>
                </a:solidFill>
              </a:rPr>
              <a:t> L, Gilliland W. The "Pillars" of Curriculum Reform [published online ahead of print OCTOBER 16, 2015]. </a:t>
            </a:r>
            <a:r>
              <a:rPr lang="en-US" sz="900" dirty="0" err="1">
                <a:solidFill>
                  <a:prstClr val="black"/>
                </a:solidFill>
              </a:rPr>
              <a:t>Acad</a:t>
            </a:r>
            <a:r>
              <a:rPr lang="en-US" sz="900" dirty="0">
                <a:solidFill>
                  <a:prstClr val="black"/>
                </a:solidFill>
              </a:rPr>
              <a:t> Med.  </a:t>
            </a:r>
          </a:p>
          <a:p>
            <a:r>
              <a:rPr lang="en-US" sz="900" dirty="0" err="1">
                <a:solidFill>
                  <a:prstClr val="black"/>
                </a:solidFill>
              </a:rPr>
              <a:t>doi</a:t>
            </a:r>
            <a:r>
              <a:rPr lang="en-US" sz="900" dirty="0">
                <a:solidFill>
                  <a:prstClr val="black"/>
                </a:solidFill>
              </a:rPr>
              <a:t>:</a:t>
            </a:r>
            <a:r>
              <a:rPr lang="is-IS" sz="900" dirty="0"/>
              <a:t>10.1097/ACM.0000000000000622</a:t>
            </a:r>
            <a:endParaRPr lang="en-US" sz="900" dirty="0">
              <a:solidFill>
                <a:prstClr val="black"/>
              </a:solidFill>
            </a:endParaRPr>
          </a:p>
        </p:txBody>
      </p:sp>
      <p:sp>
        <p:nvSpPr>
          <p:cNvPr id="14" name="TextBox 13"/>
          <p:cNvSpPr txBox="1"/>
          <p:nvPr/>
        </p:nvSpPr>
        <p:spPr>
          <a:xfrm>
            <a:off x="769416" y="2492679"/>
            <a:ext cx="1516172" cy="1600438"/>
          </a:xfrm>
          <a:prstGeom prst="rect">
            <a:avLst/>
          </a:prstGeom>
          <a:noFill/>
        </p:spPr>
        <p:txBody>
          <a:bodyPr wrap="square" rtlCol="0">
            <a:spAutoFit/>
          </a:bodyPr>
          <a:lstStyle/>
          <a:p>
            <a:r>
              <a:rPr lang="en-US" sz="1400" b="1" dirty="0">
                <a:solidFill>
                  <a:schemeClr val="accent1">
                    <a:lumMod val="50000"/>
                  </a:schemeClr>
                </a:solidFill>
              </a:rPr>
              <a:t>I. </a:t>
            </a:r>
          </a:p>
          <a:p>
            <a:r>
              <a:rPr lang="en-US" sz="1400" b="1" dirty="0" err="1">
                <a:solidFill>
                  <a:schemeClr val="accent1">
                    <a:lumMod val="50000"/>
                  </a:schemeClr>
                </a:solidFill>
              </a:rPr>
              <a:t>Estandarizaci</a:t>
            </a:r>
            <a:r>
              <a:rPr lang="es-ES" sz="1400" b="1" dirty="0" err="1">
                <a:solidFill>
                  <a:schemeClr val="accent1">
                    <a:lumMod val="50000"/>
                  </a:schemeClr>
                </a:solidFill>
              </a:rPr>
              <a:t>ón</a:t>
            </a:r>
            <a:r>
              <a:rPr lang="es-ES" sz="1400" b="1" dirty="0">
                <a:solidFill>
                  <a:schemeClr val="accent1">
                    <a:lumMod val="50000"/>
                  </a:schemeClr>
                </a:solidFill>
              </a:rPr>
              <a:t> de los resultados de aprendizaje e individualización del proceso de aprendizaje</a:t>
            </a:r>
            <a:endParaRPr lang="en-US" sz="1400" b="1" dirty="0">
              <a:solidFill>
                <a:schemeClr val="accent1">
                  <a:lumMod val="50000"/>
                </a:schemeClr>
              </a:solidFill>
            </a:endParaRPr>
          </a:p>
        </p:txBody>
      </p:sp>
      <p:sp>
        <p:nvSpPr>
          <p:cNvPr id="16" name="TextBox 15"/>
          <p:cNvSpPr txBox="1"/>
          <p:nvPr/>
        </p:nvSpPr>
        <p:spPr>
          <a:xfrm>
            <a:off x="2514394" y="338205"/>
            <a:ext cx="4115212" cy="400110"/>
          </a:xfrm>
          <a:prstGeom prst="rect">
            <a:avLst/>
          </a:prstGeom>
          <a:noFill/>
        </p:spPr>
        <p:txBody>
          <a:bodyPr wrap="square" rtlCol="0">
            <a:spAutoFit/>
          </a:bodyPr>
          <a:lstStyle/>
          <a:p>
            <a:pPr algn="ctr"/>
            <a:r>
              <a:rPr lang="en-US" sz="2000" b="1" dirty="0">
                <a:solidFill>
                  <a:schemeClr val="accent1">
                    <a:lumMod val="50000"/>
                  </a:schemeClr>
                </a:solidFill>
              </a:rPr>
              <a:t>Los “</a:t>
            </a:r>
            <a:r>
              <a:rPr lang="en-US" sz="2000" b="1" dirty="0" err="1">
                <a:solidFill>
                  <a:schemeClr val="accent1">
                    <a:lumMod val="50000"/>
                  </a:schemeClr>
                </a:solidFill>
              </a:rPr>
              <a:t>pilares</a:t>
            </a:r>
            <a:r>
              <a:rPr lang="en-US" sz="2000" b="1" dirty="0">
                <a:solidFill>
                  <a:schemeClr val="accent1">
                    <a:lumMod val="50000"/>
                  </a:schemeClr>
                </a:solidFill>
              </a:rPr>
              <a:t>” de la </a:t>
            </a:r>
            <a:r>
              <a:rPr lang="en-US" sz="2000" b="1" dirty="0" err="1">
                <a:solidFill>
                  <a:schemeClr val="accent1">
                    <a:lumMod val="50000"/>
                  </a:schemeClr>
                </a:solidFill>
              </a:rPr>
              <a:t>reforma</a:t>
            </a:r>
            <a:r>
              <a:rPr lang="en-US" sz="2000" b="1" dirty="0">
                <a:solidFill>
                  <a:schemeClr val="accent1">
                    <a:lumMod val="50000"/>
                  </a:schemeClr>
                </a:solidFill>
              </a:rPr>
              <a:t> curricular</a:t>
            </a:r>
          </a:p>
        </p:txBody>
      </p:sp>
      <p:sp>
        <p:nvSpPr>
          <p:cNvPr id="17" name="TextBox 16"/>
          <p:cNvSpPr txBox="1"/>
          <p:nvPr/>
        </p:nvSpPr>
        <p:spPr>
          <a:xfrm>
            <a:off x="769416" y="4654199"/>
            <a:ext cx="1516172" cy="1169551"/>
          </a:xfrm>
          <a:prstGeom prst="rect">
            <a:avLst/>
          </a:prstGeom>
          <a:noFill/>
        </p:spPr>
        <p:txBody>
          <a:bodyPr wrap="square" rtlCol="0">
            <a:spAutoFit/>
          </a:bodyPr>
          <a:lstStyle/>
          <a:p>
            <a:r>
              <a:rPr lang="en-US" sz="1400" b="1" dirty="0">
                <a:solidFill>
                  <a:schemeClr val="accent1">
                    <a:lumMod val="50000"/>
                  </a:schemeClr>
                </a:solidFill>
              </a:rPr>
              <a:t>III. </a:t>
            </a:r>
          </a:p>
          <a:p>
            <a:r>
              <a:rPr lang="es-ES" sz="1400" b="1" dirty="0">
                <a:solidFill>
                  <a:schemeClr val="accent1">
                    <a:lumMod val="50000"/>
                  </a:schemeClr>
                </a:solidFill>
              </a:rPr>
              <a:t>Desarrollo de hábitos de búsqueda e innovación</a:t>
            </a:r>
            <a:endParaRPr lang="en-US" sz="1400" b="1" dirty="0">
              <a:solidFill>
                <a:schemeClr val="accent1">
                  <a:lumMod val="50000"/>
                </a:schemeClr>
              </a:solidFill>
            </a:endParaRPr>
          </a:p>
        </p:txBody>
      </p:sp>
      <p:sp>
        <p:nvSpPr>
          <p:cNvPr id="18" name="TextBox 17"/>
          <p:cNvSpPr txBox="1"/>
          <p:nvPr/>
        </p:nvSpPr>
        <p:spPr>
          <a:xfrm>
            <a:off x="6858412" y="2492679"/>
            <a:ext cx="1516172" cy="1384995"/>
          </a:xfrm>
          <a:prstGeom prst="rect">
            <a:avLst/>
          </a:prstGeom>
          <a:noFill/>
        </p:spPr>
        <p:txBody>
          <a:bodyPr wrap="square" rtlCol="0">
            <a:spAutoFit/>
          </a:bodyPr>
          <a:lstStyle/>
          <a:p>
            <a:r>
              <a:rPr lang="en-US" sz="1400" b="1" dirty="0">
                <a:solidFill>
                  <a:schemeClr val="accent1">
                    <a:lumMod val="50000"/>
                  </a:schemeClr>
                </a:solidFill>
              </a:rPr>
              <a:t>II. </a:t>
            </a:r>
          </a:p>
          <a:p>
            <a:r>
              <a:rPr lang="es-ES" sz="1400" b="1" dirty="0">
                <a:solidFill>
                  <a:schemeClr val="accent1">
                    <a:lumMod val="50000"/>
                  </a:schemeClr>
                </a:solidFill>
              </a:rPr>
              <a:t>Integración del Conocimiento Formal y la experiencia clínica</a:t>
            </a:r>
            <a:endParaRPr lang="en-US" sz="1400" b="1" dirty="0">
              <a:solidFill>
                <a:schemeClr val="accent1">
                  <a:lumMod val="50000"/>
                </a:schemeClr>
              </a:solidFill>
            </a:endParaRPr>
          </a:p>
        </p:txBody>
      </p:sp>
      <p:sp>
        <p:nvSpPr>
          <p:cNvPr id="20" name="TextBox 19"/>
          <p:cNvSpPr txBox="1"/>
          <p:nvPr/>
        </p:nvSpPr>
        <p:spPr>
          <a:xfrm>
            <a:off x="6858412" y="4654200"/>
            <a:ext cx="1516172" cy="1169551"/>
          </a:xfrm>
          <a:prstGeom prst="rect">
            <a:avLst/>
          </a:prstGeom>
          <a:noFill/>
        </p:spPr>
        <p:txBody>
          <a:bodyPr wrap="square" rtlCol="0">
            <a:spAutoFit/>
          </a:bodyPr>
          <a:lstStyle/>
          <a:p>
            <a:r>
              <a:rPr lang="en-US" sz="1400" b="1" dirty="0">
                <a:solidFill>
                  <a:schemeClr val="accent1">
                    <a:lumMod val="50000"/>
                  </a:schemeClr>
                </a:solidFill>
              </a:rPr>
              <a:t>IV. </a:t>
            </a:r>
          </a:p>
          <a:p>
            <a:r>
              <a:rPr lang="es-ES" sz="1400" b="1" dirty="0">
                <a:solidFill>
                  <a:schemeClr val="accent1">
                    <a:lumMod val="50000"/>
                  </a:schemeClr>
                </a:solidFill>
              </a:rPr>
              <a:t>Enfoque en la Formación de la Identidad Profesional</a:t>
            </a:r>
            <a:endParaRPr lang="en-US" sz="1400" b="1" dirty="0">
              <a:solidFill>
                <a:schemeClr val="accent1">
                  <a:lumMod val="50000"/>
                </a:schemeClr>
              </a:solidFill>
            </a:endParaRPr>
          </a:p>
        </p:txBody>
      </p:sp>
    </p:spTree>
    <p:extLst>
      <p:ext uri="{BB962C8B-B14F-4D97-AF65-F5344CB8AC3E}">
        <p14:creationId xmlns:p14="http://schemas.microsoft.com/office/powerpoint/2010/main" val="2738634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dicina_Vertical_CMYK.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11" name="Straight Connector 10"/>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graphicFrame>
        <p:nvGraphicFramePr>
          <p:cNvPr id="6" name="Content Placeholder 3"/>
          <p:cNvGraphicFramePr>
            <a:graphicFrameLocks/>
          </p:cNvGraphicFramePr>
          <p:nvPr>
            <p:extLst/>
          </p:nvPr>
        </p:nvGraphicFramePr>
        <p:xfrm>
          <a:off x="61203" y="1327591"/>
          <a:ext cx="9021595"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3"/>
          <p:cNvGraphicFramePr>
            <a:graphicFrameLocks noGrp="1"/>
          </p:cNvGraphicFramePr>
          <p:nvPr>
            <p:ph idx="1"/>
            <p:extLst/>
          </p:nvPr>
        </p:nvGraphicFramePr>
        <p:xfrm>
          <a:off x="61203" y="970322"/>
          <a:ext cx="9021595" cy="525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225877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 </a:t>
            </a:r>
          </a:p>
        </p:txBody>
      </p:sp>
      <p:pic>
        <p:nvPicPr>
          <p:cNvPr id="19" name="Content Placeholder 18" descr="Screen Shot 2015-04-16 at 13.16.29.png"/>
          <p:cNvPicPr>
            <a:picLocks noGrp="1" noChangeAspect="1"/>
          </p:cNvPicPr>
          <p:nvPr>
            <p:ph idx="1"/>
          </p:nvPr>
        </p:nvPicPr>
        <p:blipFill>
          <a:blip r:embed="rId2">
            <a:extLst>
              <a:ext uri="{28A0092B-C50C-407E-A947-70E740481C1C}">
                <a14:useLocalDpi xmlns:a14="http://schemas.microsoft.com/office/drawing/2010/main" val="0"/>
              </a:ext>
            </a:extLst>
          </a:blip>
          <a:srcRect t="9606" b="9606"/>
          <a:stretch>
            <a:fillRect/>
          </a:stretch>
        </p:blipFill>
        <p:spPr>
          <a:xfrm>
            <a:off x="557408" y="1416757"/>
            <a:ext cx="8229600" cy="4525963"/>
          </a:xfrm>
        </p:spPr>
      </p:pic>
      <p:pic>
        <p:nvPicPr>
          <p:cNvPr id="13" name="Picture 12" descr="Medicina_Vertical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15" name="Straight Connector 14"/>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pic>
        <p:nvPicPr>
          <p:cNvPr id="20" name="Picture 19" descr="Screen Shot 2015-04-16 at 13.15.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68" y="1017838"/>
            <a:ext cx="5292000" cy="5345920"/>
          </a:xfrm>
          <a:prstGeom prst="rect">
            <a:avLst/>
          </a:prstGeom>
        </p:spPr>
      </p:pic>
      <p:sp>
        <p:nvSpPr>
          <p:cNvPr id="4" name="Rectangle 3"/>
          <p:cNvSpPr/>
          <p:nvPr/>
        </p:nvSpPr>
        <p:spPr>
          <a:xfrm>
            <a:off x="3344333" y="6378528"/>
            <a:ext cx="5799667" cy="507831"/>
          </a:xfrm>
          <a:prstGeom prst="rect">
            <a:avLst/>
          </a:prstGeom>
        </p:spPr>
        <p:txBody>
          <a:bodyPr wrap="square">
            <a:spAutoFit/>
          </a:bodyPr>
          <a:lstStyle/>
          <a:p>
            <a:pPr algn="r"/>
            <a:r>
              <a:rPr lang="en-US" sz="900" dirty="0" err="1"/>
              <a:t>García</a:t>
            </a:r>
            <a:r>
              <a:rPr lang="en-US" sz="900" dirty="0"/>
              <a:t> Acosta, VM et al (2015). La </a:t>
            </a:r>
            <a:r>
              <a:rPr lang="en-US" sz="900" dirty="0" err="1"/>
              <a:t>educación</a:t>
            </a:r>
            <a:r>
              <a:rPr lang="en-US" sz="900" dirty="0"/>
              <a:t> </a:t>
            </a:r>
            <a:r>
              <a:rPr lang="en-US" sz="900" dirty="0" err="1"/>
              <a:t>médica</a:t>
            </a:r>
            <a:r>
              <a:rPr lang="en-US" sz="900" dirty="0"/>
              <a:t> en México: </a:t>
            </a:r>
            <a:r>
              <a:rPr lang="en-US" sz="900" dirty="0" err="1"/>
              <a:t>Visión</a:t>
            </a:r>
            <a:r>
              <a:rPr lang="en-US" sz="900" dirty="0"/>
              <a:t> </a:t>
            </a:r>
            <a:r>
              <a:rPr lang="en-US" sz="900" dirty="0" err="1"/>
              <a:t>estratégica</a:t>
            </a:r>
            <a:r>
              <a:rPr lang="en-US" sz="900" dirty="0"/>
              <a:t> del </a:t>
            </a:r>
            <a:r>
              <a:rPr lang="en-US" sz="900" dirty="0" err="1"/>
              <a:t>cuerpo</a:t>
            </a:r>
            <a:r>
              <a:rPr lang="en-US" sz="900" dirty="0"/>
              <a:t> </a:t>
            </a:r>
            <a:r>
              <a:rPr lang="en-US" sz="900" dirty="0" err="1"/>
              <a:t>académico</a:t>
            </a:r>
            <a:r>
              <a:rPr lang="en-US" sz="900" dirty="0"/>
              <a:t> </a:t>
            </a:r>
          </a:p>
          <a:p>
            <a:pPr algn="r"/>
            <a:r>
              <a:rPr lang="en-US" sz="900" dirty="0"/>
              <a:t>de AMFEM. </a:t>
            </a:r>
            <a:r>
              <a:rPr lang="en-US" sz="900" dirty="0" err="1"/>
              <a:t>Asociación</a:t>
            </a:r>
            <a:r>
              <a:rPr lang="en-US" sz="900" dirty="0"/>
              <a:t> Mexicana de </a:t>
            </a:r>
            <a:r>
              <a:rPr lang="en-US" sz="900" dirty="0" err="1"/>
              <a:t>Facultades</a:t>
            </a:r>
            <a:r>
              <a:rPr lang="en-US" sz="900" dirty="0"/>
              <a:t> y </a:t>
            </a:r>
            <a:r>
              <a:rPr lang="en-US" sz="900" dirty="0" err="1"/>
              <a:t>Escuelas</a:t>
            </a:r>
            <a:r>
              <a:rPr lang="en-US" sz="900" dirty="0"/>
              <a:t> de </a:t>
            </a:r>
            <a:r>
              <a:rPr lang="en-US" sz="900" dirty="0" err="1"/>
              <a:t>Medicina</a:t>
            </a:r>
            <a:r>
              <a:rPr lang="en-US" sz="900" dirty="0"/>
              <a:t>, A.C. México, </a:t>
            </a:r>
            <a:r>
              <a:rPr lang="en-US" sz="900" dirty="0" err="1"/>
              <a:t>pág</a:t>
            </a:r>
            <a:r>
              <a:rPr lang="en-US" sz="900" dirty="0"/>
              <a:t>. 55.  </a:t>
            </a:r>
          </a:p>
          <a:p>
            <a:pPr algn="r"/>
            <a:r>
              <a:rPr lang="en-US" sz="900" dirty="0" err="1"/>
              <a:t>Recuperado</a:t>
            </a:r>
            <a:r>
              <a:rPr lang="en-US" sz="900" dirty="0"/>
              <a:t> en: </a:t>
            </a:r>
            <a:r>
              <a:rPr lang="en-US" sz="900" dirty="0">
                <a:hlinkClick r:id="rId5"/>
              </a:rPr>
              <a:t>http://www.amfem.edu.mx/descargas/educacionmedica.pdf</a:t>
            </a:r>
            <a:r>
              <a:rPr lang="en-US" sz="900" dirty="0"/>
              <a:t> </a:t>
            </a:r>
          </a:p>
        </p:txBody>
      </p:sp>
    </p:spTree>
    <p:extLst>
      <p:ext uri="{BB962C8B-B14F-4D97-AF65-F5344CB8AC3E}">
        <p14:creationId xmlns:p14="http://schemas.microsoft.com/office/powerpoint/2010/main" val="7170589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 </a:t>
            </a:r>
          </a:p>
        </p:txBody>
      </p:sp>
      <p:sp>
        <p:nvSpPr>
          <p:cNvPr id="7" name="Text Placeholder 6"/>
          <p:cNvSpPr>
            <a:spLocks noGrp="1"/>
          </p:cNvSpPr>
          <p:nvPr>
            <p:ph type="body" idx="1"/>
          </p:nvPr>
        </p:nvSpPr>
        <p:spPr>
          <a:xfrm>
            <a:off x="457200" y="1252893"/>
            <a:ext cx="4040188" cy="639762"/>
          </a:xfrm>
        </p:spPr>
        <p:txBody>
          <a:bodyPr>
            <a:noAutofit/>
          </a:bodyPr>
          <a:lstStyle/>
          <a:p>
            <a:r>
              <a:rPr lang="en-US" sz="2000" dirty="0" err="1"/>
              <a:t>Perfil</a:t>
            </a:r>
            <a:r>
              <a:rPr lang="en-US" sz="2000" dirty="0"/>
              <a:t> </a:t>
            </a:r>
            <a:r>
              <a:rPr lang="en-US" sz="2000" dirty="0" err="1"/>
              <a:t>por</a:t>
            </a:r>
            <a:r>
              <a:rPr lang="en-US" sz="2000" dirty="0"/>
              <a:t> </a:t>
            </a:r>
            <a:r>
              <a:rPr lang="en-US" sz="2000" dirty="0" err="1"/>
              <a:t>Competencias</a:t>
            </a:r>
            <a:r>
              <a:rPr lang="en-US" sz="2000" dirty="0"/>
              <a:t> del </a:t>
            </a:r>
            <a:r>
              <a:rPr lang="en-US" sz="2000" dirty="0" err="1"/>
              <a:t>Médico</a:t>
            </a:r>
            <a:r>
              <a:rPr lang="en-US" sz="2000" dirty="0"/>
              <a:t> General </a:t>
            </a:r>
            <a:r>
              <a:rPr lang="en-US" sz="2000" dirty="0" err="1"/>
              <a:t>Mexicano</a:t>
            </a:r>
            <a:r>
              <a:rPr lang="en-US" sz="2000" dirty="0"/>
              <a:t> (AMFEM, 2008)</a:t>
            </a:r>
          </a:p>
        </p:txBody>
      </p:sp>
      <p:pic>
        <p:nvPicPr>
          <p:cNvPr id="11" name="Content Placeholder 10" descr="Screen Shot 2015-04-16 at 12.59.53.png"/>
          <p:cNvPicPr>
            <a:picLocks noGrp="1" noChangeAspect="1"/>
          </p:cNvPicPr>
          <p:nvPr>
            <p:ph sz="half" idx="2"/>
          </p:nvPr>
        </p:nvPicPr>
        <p:blipFill>
          <a:blip r:embed="rId2">
            <a:extLst>
              <a:ext uri="{28A0092B-C50C-407E-A947-70E740481C1C}">
                <a14:useLocalDpi xmlns:a14="http://schemas.microsoft.com/office/drawing/2010/main" val="0"/>
              </a:ext>
            </a:extLst>
          </a:blip>
          <a:srcRect l="-23683" r="-23683"/>
          <a:stretch>
            <a:fillRect/>
          </a:stretch>
        </p:blipFill>
        <p:spPr>
          <a:xfrm>
            <a:off x="457200" y="2019654"/>
            <a:ext cx="4040188" cy="3951288"/>
          </a:xfrm>
        </p:spPr>
      </p:pic>
      <p:sp>
        <p:nvSpPr>
          <p:cNvPr id="9" name="Text Placeholder 8"/>
          <p:cNvSpPr>
            <a:spLocks noGrp="1"/>
          </p:cNvSpPr>
          <p:nvPr>
            <p:ph type="body" sz="quarter" idx="3"/>
          </p:nvPr>
        </p:nvSpPr>
        <p:spPr>
          <a:xfrm>
            <a:off x="4645025" y="1252893"/>
            <a:ext cx="4041775" cy="639762"/>
          </a:xfrm>
        </p:spPr>
        <p:txBody>
          <a:bodyPr>
            <a:noAutofit/>
          </a:bodyPr>
          <a:lstStyle/>
          <a:p>
            <a:r>
              <a:rPr lang="en-US" sz="2000" i="1" dirty="0" err="1"/>
              <a:t>Competencia</a:t>
            </a:r>
            <a:r>
              <a:rPr lang="en-US" sz="2000" i="1" dirty="0"/>
              <a:t> </a:t>
            </a:r>
            <a:r>
              <a:rPr lang="en-US" sz="2000" i="1" dirty="0" err="1"/>
              <a:t>genérica</a:t>
            </a:r>
            <a:r>
              <a:rPr lang="en-US" sz="2000" i="1" dirty="0"/>
              <a:t> 4. </a:t>
            </a:r>
          </a:p>
          <a:p>
            <a:r>
              <a:rPr lang="en-US" sz="2000" i="1" dirty="0" err="1"/>
              <a:t>Dominio</a:t>
            </a:r>
            <a:r>
              <a:rPr lang="en-US" sz="2000" i="1" dirty="0"/>
              <a:t> </a:t>
            </a:r>
            <a:r>
              <a:rPr lang="en-US" sz="2000" i="1" dirty="0" err="1"/>
              <a:t>ético</a:t>
            </a:r>
            <a:r>
              <a:rPr lang="en-US" sz="2000" i="1" dirty="0"/>
              <a:t> y del </a:t>
            </a:r>
            <a:r>
              <a:rPr lang="en-US" sz="2000" i="1" dirty="0" err="1"/>
              <a:t>profesionalismo</a:t>
            </a:r>
            <a:endParaRPr lang="en-US" sz="2000" i="1" dirty="0"/>
          </a:p>
        </p:txBody>
      </p:sp>
      <p:pic>
        <p:nvPicPr>
          <p:cNvPr id="12" name="Content Placeholder 11" descr="Screen Shot 2015-04-16 at 13.01.00.png"/>
          <p:cNvPicPr>
            <a:picLocks noGrp="1" noChangeAspect="1"/>
          </p:cNvPicPr>
          <p:nvPr>
            <p:ph sz="quarter" idx="4"/>
          </p:nvPr>
        </p:nvPicPr>
        <p:blipFill>
          <a:blip r:embed="rId3">
            <a:extLst>
              <a:ext uri="{28A0092B-C50C-407E-A947-70E740481C1C}">
                <a14:useLocalDpi xmlns:a14="http://schemas.microsoft.com/office/drawing/2010/main" val="0"/>
              </a:ext>
            </a:extLst>
          </a:blip>
          <a:srcRect l="-24431" r="-24431"/>
          <a:stretch>
            <a:fillRect/>
          </a:stretch>
        </p:blipFill>
        <p:spPr>
          <a:xfrm>
            <a:off x="4645025" y="2019654"/>
            <a:ext cx="4041775" cy="3951288"/>
          </a:xfrm>
        </p:spPr>
      </p:pic>
      <p:sp>
        <p:nvSpPr>
          <p:cNvPr id="4" name="Rectangle 3"/>
          <p:cNvSpPr/>
          <p:nvPr/>
        </p:nvSpPr>
        <p:spPr>
          <a:xfrm>
            <a:off x="1425222" y="6236003"/>
            <a:ext cx="6293556" cy="430887"/>
          </a:xfrm>
          <a:prstGeom prst="rect">
            <a:avLst/>
          </a:prstGeom>
        </p:spPr>
        <p:txBody>
          <a:bodyPr wrap="square">
            <a:spAutoFit/>
          </a:bodyPr>
          <a:lstStyle/>
          <a:p>
            <a:pPr algn="ctr"/>
            <a:r>
              <a:rPr lang="en-US" sz="1100" dirty="0" err="1"/>
              <a:t>Asociación</a:t>
            </a:r>
            <a:r>
              <a:rPr lang="en-US" sz="1100" dirty="0"/>
              <a:t> Mexicana de </a:t>
            </a:r>
            <a:r>
              <a:rPr lang="en-US" sz="1100" dirty="0" err="1"/>
              <a:t>Facultades</a:t>
            </a:r>
            <a:r>
              <a:rPr lang="en-US" sz="1100" dirty="0"/>
              <a:t> y </a:t>
            </a:r>
            <a:r>
              <a:rPr lang="en-US" sz="1100" dirty="0" err="1"/>
              <a:t>Escuelas</a:t>
            </a:r>
            <a:r>
              <a:rPr lang="en-US" sz="1100" dirty="0"/>
              <a:t> de </a:t>
            </a:r>
            <a:r>
              <a:rPr lang="en-US" sz="1100" dirty="0" err="1"/>
              <a:t>Medicina</a:t>
            </a:r>
            <a:r>
              <a:rPr lang="en-US" sz="1100" dirty="0"/>
              <a:t>, A.C. México, 2008. </a:t>
            </a:r>
          </a:p>
          <a:p>
            <a:pPr algn="ctr"/>
            <a:r>
              <a:rPr lang="en-US" sz="1100" dirty="0" err="1"/>
              <a:t>Recuperado</a:t>
            </a:r>
            <a:r>
              <a:rPr lang="en-US" sz="1100" dirty="0"/>
              <a:t> en: </a:t>
            </a:r>
            <a:r>
              <a:rPr lang="en-US" sz="1100" dirty="0">
                <a:hlinkClick r:id="rId4"/>
              </a:rPr>
              <a:t>http://www.amfem.edu.mx/intranet/descargas/competencias.pdf</a:t>
            </a:r>
            <a:r>
              <a:rPr lang="en-US" sz="1100" dirty="0"/>
              <a:t> </a:t>
            </a:r>
          </a:p>
        </p:txBody>
      </p:sp>
      <p:pic>
        <p:nvPicPr>
          <p:cNvPr id="13" name="Picture 12" descr="Medicina_Vertical_CMYK.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15" name="Straight Connector 14"/>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pic>
        <p:nvPicPr>
          <p:cNvPr id="17" name="Picture 16" descr="Screen Shot 2015-04-16 at 13.07.27.png"/>
          <p:cNvPicPr>
            <a:picLocks noChangeAspect="1"/>
          </p:cNvPicPr>
          <p:nvPr/>
        </p:nvPicPr>
        <p:blipFill rotWithShape="1">
          <a:blip r:embed="rId6">
            <a:extLst>
              <a:ext uri="{28A0092B-C50C-407E-A947-70E740481C1C}">
                <a14:useLocalDpi xmlns:a14="http://schemas.microsoft.com/office/drawing/2010/main" val="0"/>
              </a:ext>
            </a:extLst>
          </a:blip>
          <a:srcRect l="10425" r="1482"/>
          <a:stretch/>
        </p:blipFill>
        <p:spPr>
          <a:xfrm>
            <a:off x="496188" y="4119668"/>
            <a:ext cx="8055145" cy="1920658"/>
          </a:xfrm>
          <a:prstGeom prst="rect">
            <a:avLst/>
          </a:prstGeom>
        </p:spPr>
      </p:pic>
    </p:spTree>
    <p:extLst>
      <p:ext uri="{BB962C8B-B14F-4D97-AF65-F5344CB8AC3E}">
        <p14:creationId xmlns:p14="http://schemas.microsoft.com/office/powerpoint/2010/main" val="20790125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dicina_Vertical_CMYK.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11" name="Straight Connector 10"/>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a:stretch>
            <a:fillRect/>
          </a:stretch>
        </p:blipFill>
        <p:spPr>
          <a:xfrm>
            <a:off x="-3368" y="1165404"/>
            <a:ext cx="9144000" cy="5143500"/>
          </a:xfrm>
          <a:prstGeom prst="rect">
            <a:avLst/>
          </a:prstGeom>
        </p:spPr>
      </p:pic>
      <p:sp>
        <p:nvSpPr>
          <p:cNvPr id="4" name="Rectangle 3"/>
          <p:cNvSpPr/>
          <p:nvPr/>
        </p:nvSpPr>
        <p:spPr>
          <a:xfrm>
            <a:off x="248094" y="6439309"/>
            <a:ext cx="8647812" cy="246221"/>
          </a:xfrm>
          <a:prstGeom prst="rect">
            <a:avLst/>
          </a:prstGeom>
        </p:spPr>
        <p:txBody>
          <a:bodyPr wrap="square">
            <a:spAutoFit/>
          </a:bodyPr>
          <a:lstStyle/>
          <a:p>
            <a:pPr algn="ctr">
              <a:spcAft>
                <a:spcPts val="0"/>
              </a:spcAft>
            </a:pPr>
            <a:r>
              <a:rPr lang="es-ES_tradnl" sz="1000" dirty="0" err="1">
                <a:latin typeface="Calibri" charset="0"/>
                <a:ea typeface="Times New Roman" charset="0"/>
                <a:cs typeface="Arial" charset="0"/>
              </a:rPr>
              <a:t>Irby</a:t>
            </a:r>
            <a:r>
              <a:rPr lang="es-ES_tradnl" sz="1000" dirty="0">
                <a:latin typeface="Calibri" charset="0"/>
                <a:ea typeface="Times New Roman" charset="0"/>
                <a:cs typeface="Arial" charset="0"/>
              </a:rPr>
              <a:t>, D., </a:t>
            </a:r>
            <a:r>
              <a:rPr lang="es-ES_tradnl" sz="1000" dirty="0" err="1">
                <a:latin typeface="Calibri" charset="0"/>
                <a:ea typeface="Times New Roman" charset="0"/>
                <a:cs typeface="Arial" charset="0"/>
              </a:rPr>
              <a:t>Hamstra</a:t>
            </a:r>
            <a:r>
              <a:rPr lang="es-ES_tradnl" sz="1000" dirty="0">
                <a:latin typeface="Calibri" charset="0"/>
                <a:ea typeface="Times New Roman" charset="0"/>
                <a:cs typeface="Arial" charset="0"/>
              </a:rPr>
              <a:t>, S. (2016). </a:t>
            </a:r>
            <a:r>
              <a:rPr lang="es-ES_tradnl" sz="1000" dirty="0" err="1">
                <a:latin typeface="Calibri" charset="0"/>
                <a:ea typeface="Times New Roman" charset="0"/>
                <a:cs typeface="Arial" charset="0"/>
              </a:rPr>
              <a:t>Parting</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the</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Clouds</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Three</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Professionalism</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Frameworks</a:t>
            </a:r>
            <a:r>
              <a:rPr lang="es-ES_tradnl" sz="1000" dirty="0">
                <a:latin typeface="Calibri" charset="0"/>
                <a:ea typeface="Times New Roman" charset="0"/>
                <a:cs typeface="Arial" charset="0"/>
              </a:rPr>
              <a:t> in Medical </a:t>
            </a:r>
            <a:r>
              <a:rPr lang="es-ES_tradnl" sz="1000" dirty="0" err="1">
                <a:latin typeface="Calibri" charset="0"/>
                <a:ea typeface="Times New Roman" charset="0"/>
                <a:cs typeface="Arial" charset="0"/>
              </a:rPr>
              <a:t>Education</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Acad</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Med</a:t>
            </a:r>
            <a:r>
              <a:rPr lang="es-ES_tradnl" sz="1000" dirty="0">
                <a:latin typeface="Calibri" charset="0"/>
                <a:ea typeface="Times New Roman" charset="0"/>
                <a:cs typeface="Arial" charset="0"/>
              </a:rPr>
              <a:t>. </a:t>
            </a:r>
            <a:r>
              <a:rPr lang="es-ES_tradnl" sz="1000" dirty="0" err="1">
                <a:latin typeface="Calibri" charset="0"/>
                <a:ea typeface="Times New Roman" charset="0"/>
                <a:cs typeface="Arial" charset="0"/>
              </a:rPr>
              <a:t>doi</a:t>
            </a:r>
            <a:r>
              <a:rPr lang="es-ES_tradnl" sz="1000" dirty="0">
                <a:latin typeface="Calibri" charset="0"/>
                <a:ea typeface="Times New Roman" charset="0"/>
                <a:cs typeface="Arial" charset="0"/>
              </a:rPr>
              <a:t>: 10.1097/ACM.0000000000001190</a:t>
            </a:r>
            <a:endParaRPr lang="en-US" sz="1050" dirty="0">
              <a:latin typeface="Calibri" charset="0"/>
              <a:ea typeface="Calibri" charset="0"/>
              <a:cs typeface="Times New Roman" charset="0"/>
            </a:endParaRPr>
          </a:p>
        </p:txBody>
      </p:sp>
    </p:spTree>
    <p:extLst>
      <p:ext uri="{BB962C8B-B14F-4D97-AF65-F5344CB8AC3E}">
        <p14:creationId xmlns:p14="http://schemas.microsoft.com/office/powerpoint/2010/main" val="2571041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dicina_Vertical_CMYK.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188" y="137691"/>
            <a:ext cx="1259926" cy="690573"/>
          </a:xfrm>
          <a:prstGeom prst="rect">
            <a:avLst/>
          </a:prstGeom>
        </p:spPr>
      </p:pic>
      <p:cxnSp>
        <p:nvCxnSpPr>
          <p:cNvPr id="8" name="Straight Connector 7"/>
          <p:cNvCxnSpPr/>
          <p:nvPr/>
        </p:nvCxnSpPr>
        <p:spPr>
          <a:xfrm>
            <a:off x="450464" y="958668"/>
            <a:ext cx="8236336" cy="0"/>
          </a:xfrm>
          <a:prstGeom prst="line">
            <a:avLst/>
          </a:prstGeom>
          <a:ln>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pic>
        <p:nvPicPr>
          <p:cNvPr id="10" name="Content Placeholder 9"/>
          <p:cNvPicPr>
            <a:picLocks noGrp="1" noChangeAspect="1"/>
          </p:cNvPicPr>
          <p:nvPr>
            <p:ph idx="1"/>
          </p:nvPr>
        </p:nvPicPr>
        <p:blipFill rotWithShape="1">
          <a:blip r:embed="rId4">
            <a:extLst>
              <a:ext uri="{28A0092B-C50C-407E-A947-70E740481C1C}">
                <a14:useLocalDpi xmlns:a14="http://schemas.microsoft.com/office/drawing/2010/main" val="0"/>
              </a:ext>
            </a:extLst>
          </a:blip>
          <a:srcRect t="20800" b="15317"/>
          <a:stretch/>
        </p:blipFill>
        <p:spPr>
          <a:xfrm>
            <a:off x="2154932" y="1825727"/>
            <a:ext cx="4681736" cy="3987800"/>
          </a:xfrm>
        </p:spPr>
      </p:pic>
      <p:sp>
        <p:nvSpPr>
          <p:cNvPr id="11" name="Title 2"/>
          <p:cNvSpPr txBox="1">
            <a:spLocks/>
          </p:cNvSpPr>
          <p:nvPr/>
        </p:nvSpPr>
        <p:spPr>
          <a:xfrm>
            <a:off x="457200" y="97634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a:solidFill>
                  <a:schemeClr val="accent1">
                    <a:lumMod val="50000"/>
                  </a:schemeClr>
                </a:solidFill>
              </a:rPr>
              <a:t>Profesionalismo: </a:t>
            </a:r>
            <a:br>
              <a:rPr lang="en-US" sz="2400" b="1">
                <a:solidFill>
                  <a:schemeClr val="accent1">
                    <a:lumMod val="50000"/>
                  </a:schemeClr>
                </a:solidFill>
              </a:rPr>
            </a:br>
            <a:r>
              <a:rPr lang="en-US" sz="2400" b="1">
                <a:solidFill>
                  <a:schemeClr val="accent1">
                    <a:lumMod val="50000"/>
                  </a:schemeClr>
                </a:solidFill>
              </a:rPr>
              <a:t>de </a:t>
            </a:r>
            <a:r>
              <a:rPr lang="en-US" sz="2400" b="1" i="1">
                <a:solidFill>
                  <a:schemeClr val="accent1">
                    <a:lumMod val="50000"/>
                  </a:schemeClr>
                </a:solidFill>
              </a:rPr>
              <a:t>competencia </a:t>
            </a:r>
            <a:r>
              <a:rPr lang="en-US" sz="2400" b="1">
                <a:solidFill>
                  <a:schemeClr val="accent1">
                    <a:lumMod val="50000"/>
                  </a:schemeClr>
                </a:solidFill>
              </a:rPr>
              <a:t>a </a:t>
            </a:r>
            <a:r>
              <a:rPr lang="en-US" sz="2400" b="1" i="1">
                <a:solidFill>
                  <a:schemeClr val="accent1">
                    <a:lumMod val="50000"/>
                  </a:schemeClr>
                </a:solidFill>
              </a:rPr>
              <a:t>formaci</a:t>
            </a:r>
            <a:r>
              <a:rPr lang="es-ES" sz="2400" b="1" i="1">
                <a:solidFill>
                  <a:schemeClr val="accent1">
                    <a:lumMod val="50000"/>
                  </a:schemeClr>
                </a:solidFill>
              </a:rPr>
              <a:t>ón de </a:t>
            </a:r>
            <a:r>
              <a:rPr lang="en-US" sz="2400" b="1" i="1">
                <a:solidFill>
                  <a:schemeClr val="accent1">
                    <a:lumMod val="50000"/>
                  </a:schemeClr>
                </a:solidFill>
              </a:rPr>
              <a:t>identidad profesional</a:t>
            </a:r>
            <a:endParaRPr lang="en-US" sz="2400" b="1" i="1" dirty="0">
              <a:solidFill>
                <a:schemeClr val="accent1">
                  <a:lumMod val="50000"/>
                </a:schemeClr>
              </a:solidFill>
            </a:endParaRPr>
          </a:p>
        </p:txBody>
      </p:sp>
      <p:sp>
        <p:nvSpPr>
          <p:cNvPr id="12" name="Rectangle 11"/>
          <p:cNvSpPr/>
          <p:nvPr/>
        </p:nvSpPr>
        <p:spPr>
          <a:xfrm>
            <a:off x="4089400" y="6488668"/>
            <a:ext cx="5054600" cy="369332"/>
          </a:xfrm>
          <a:prstGeom prst="rect">
            <a:avLst/>
          </a:prstGeom>
        </p:spPr>
        <p:txBody>
          <a:bodyPr wrap="square">
            <a:spAutoFit/>
          </a:bodyPr>
          <a:lstStyle/>
          <a:p>
            <a:pPr algn="r"/>
            <a:r>
              <a:rPr lang="en-US" sz="900" dirty="0" err="1"/>
              <a:t>Cruess</a:t>
            </a:r>
            <a:r>
              <a:rPr lang="en-US" sz="900" dirty="0"/>
              <a:t> R, </a:t>
            </a:r>
            <a:r>
              <a:rPr lang="en-US" sz="900" dirty="0" err="1"/>
              <a:t>Cruess</a:t>
            </a:r>
            <a:r>
              <a:rPr lang="en-US" sz="900" dirty="0"/>
              <a:t> S, </a:t>
            </a:r>
            <a:r>
              <a:rPr lang="en-US" sz="900" dirty="0" err="1"/>
              <a:t>Steinert</a:t>
            </a:r>
            <a:r>
              <a:rPr lang="en-US" sz="900" dirty="0"/>
              <a:t> Y. Amending Miller's Pyramid to Include Professional Identity Formation</a:t>
            </a:r>
            <a:r>
              <a:rPr lang="en-US" sz="900" dirty="0">
                <a:solidFill>
                  <a:prstClr val="black"/>
                </a:solidFill>
              </a:rPr>
              <a:t> [published online ahead of print September 1, 2015]. </a:t>
            </a:r>
            <a:r>
              <a:rPr lang="en-US" sz="900" dirty="0" err="1">
                <a:solidFill>
                  <a:prstClr val="black"/>
                </a:solidFill>
              </a:rPr>
              <a:t>Acad</a:t>
            </a:r>
            <a:r>
              <a:rPr lang="en-US" sz="900" dirty="0">
                <a:solidFill>
                  <a:prstClr val="black"/>
                </a:solidFill>
              </a:rPr>
              <a:t> Med. </a:t>
            </a:r>
            <a:r>
              <a:rPr lang="pt-BR" sz="900" dirty="0" err="1"/>
              <a:t>doi</a:t>
            </a:r>
            <a:r>
              <a:rPr lang="pt-BR" sz="900" dirty="0"/>
              <a:t>: 10.1097/ACM.0000000000000913</a:t>
            </a:r>
            <a:endParaRPr lang="en-US" sz="900" dirty="0">
              <a:solidFill>
                <a:prstClr val="black"/>
              </a:solidFill>
            </a:endParaRPr>
          </a:p>
        </p:txBody>
      </p:sp>
      <p:graphicFrame>
        <p:nvGraphicFramePr>
          <p:cNvPr id="14" name="Diagram 13"/>
          <p:cNvGraphicFramePr/>
          <p:nvPr>
            <p:extLst>
              <p:ext uri="{D42A27DB-BD31-4B8C-83A1-F6EECF244321}">
                <p14:modId xmlns:p14="http://schemas.microsoft.com/office/powerpoint/2010/main" val="458399709"/>
              </p:ext>
            </p:extLst>
          </p:nvPr>
        </p:nvGraphicFramePr>
        <p:xfrm>
          <a:off x="1524000" y="210030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1043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xit" presetSubtype="0" fill="hold" nodeType="clickEffect">
                                  <p:stCondLst>
                                    <p:cond delay="0"/>
                                  </p:stCondLst>
                                  <p:childTnLst>
                                    <p:anim calcmode="lin" valueType="num">
                                      <p:cBhvr>
                                        <p:cTn id="6" dur="1000"/>
                                        <p:tgtEl>
                                          <p:spTgt spid="10"/>
                                        </p:tgtEl>
                                        <p:attrNameLst>
                                          <p:attrName>ppt_w</p:attrName>
                                        </p:attrNameLst>
                                      </p:cBhvr>
                                      <p:tavLst>
                                        <p:tav tm="0">
                                          <p:val>
                                            <p:strVal val="ppt_w"/>
                                          </p:val>
                                        </p:tav>
                                        <p:tav tm="100000">
                                          <p:val>
                                            <p:strVal val="ppt_w*0.70"/>
                                          </p:val>
                                        </p:tav>
                                      </p:tavLst>
                                    </p:anim>
                                    <p:anim calcmode="lin" valueType="num">
                                      <p:cBhvr>
                                        <p:cTn id="7" dur="1000"/>
                                        <p:tgtEl>
                                          <p:spTgt spid="10"/>
                                        </p:tgtEl>
                                        <p:attrNameLst>
                                          <p:attrName>ppt_h</p:attrName>
                                        </p:attrNameLst>
                                      </p:cBhvr>
                                      <p:tavLst>
                                        <p:tav tm="0">
                                          <p:val>
                                            <p:strVal val="ppt_h"/>
                                          </p:val>
                                        </p:tav>
                                        <p:tav tm="100000">
                                          <p:val>
                                            <p:strVal val="ppt_h"/>
                                          </p:val>
                                        </p:tav>
                                      </p:tavLst>
                                    </p:anim>
                                    <p:animEffect transition="out" filter="fade">
                                      <p:cBhvr>
                                        <p:cTn id="8" dur="1000"/>
                                        <p:tgtEl>
                                          <p:spTgt spid="10"/>
                                        </p:tgtEl>
                                      </p:cBhvr>
                                    </p:animEffect>
                                    <p:set>
                                      <p:cBhvr>
                                        <p:cTn id="9" dur="1" fill="hold">
                                          <p:stCondLst>
                                            <p:cond delay="999"/>
                                          </p:stCondLst>
                                        </p:cTn>
                                        <p:tgtEl>
                                          <p:spTgt spid="10"/>
                                        </p:tgtEl>
                                        <p:attrNameLst>
                                          <p:attrName>style.visibility</p:attrName>
                                        </p:attrNameLst>
                                      </p:cBhvr>
                                      <p:to>
                                        <p:strVal val="hidden"/>
                                      </p:to>
                                    </p:se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2560</TotalTime>
  <Words>1193</Words>
  <Application>Microsoft Office PowerPoint</Application>
  <PresentationFormat>Presentación en pantalla (4:3)</PresentationFormat>
  <Paragraphs>232</Paragraphs>
  <Slides>21</Slides>
  <Notes>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Times New Roman</vt:lpstr>
      <vt:lpstr>Tw Cen MT</vt:lpstr>
      <vt:lpstr>Office Theme</vt:lpstr>
      <vt:lpstr>El nuevo paradigma de profesionalismo en la formación médica</vt:lpstr>
      <vt:lpstr>Presentación de PowerPoint</vt:lpstr>
      <vt:lpstr>Presentación de PowerPoint</vt:lpstr>
      <vt:lpstr>Presentación de PowerPoint</vt:lpstr>
      <vt:lpstr>Presentación de PowerPoint</vt:lpstr>
      <vt:lpstr> </vt:lpstr>
      <vt:lpstr> </vt:lpstr>
      <vt:lpstr>Presentación de PowerPoint</vt:lpstr>
      <vt:lpstr>Presentación de PowerPoint</vt:lpstr>
      <vt:lpstr>Presentación de PowerPoint</vt:lpstr>
      <vt:lpstr>Presentación de PowerPoint</vt:lpstr>
      <vt:lpstr>Modelo de factores personales y ambientales del  profesionalismo médico en el ámbito de educación médica </vt:lpstr>
      <vt:lpstr>Presentación de PowerPoint</vt:lpstr>
      <vt:lpstr>El modelo del profesionalismo médico como un sistema complejo</vt:lpstr>
      <vt:lpstr>Figure 1 Medical professionalism as a complex system</vt:lpstr>
      <vt:lpstr>Presentación de PowerPoint</vt:lpstr>
      <vt:lpstr>Presentación de PowerPoint</vt:lpstr>
      <vt:lpstr>Presentación de PowerPoint</vt:lpstr>
      <vt:lpstr>Referencias</vt:lpstr>
      <vt:lpstr>RECURSOS</vt:lpstr>
      <vt:lpstr>El nuevo paradigma de profesionalismo en la formación médica</vt:lpstr>
    </vt:vector>
  </TitlesOfParts>
  <Company>ITESM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 experiencia de formación a través de Tecnologías de la Información y la Comunicación</dc:title>
  <dc:creator>Mary Ana Cordero Diaz</dc:creator>
  <cp:lastModifiedBy>Juan José Domínguez Robert</cp:lastModifiedBy>
  <cp:revision>231</cp:revision>
  <cp:lastPrinted>2015-09-17T11:53:25Z</cp:lastPrinted>
  <dcterms:created xsi:type="dcterms:W3CDTF">2014-10-17T17:57:07Z</dcterms:created>
  <dcterms:modified xsi:type="dcterms:W3CDTF">2016-06-15T17:58:45Z</dcterms:modified>
</cp:coreProperties>
</file>