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82" r:id="rId13"/>
    <p:sldId id="284" r:id="rId14"/>
    <p:sldId id="283" r:id="rId15"/>
    <p:sldId id="288" r:id="rId16"/>
    <p:sldId id="289" r:id="rId17"/>
    <p:sldId id="291" r:id="rId18"/>
    <p:sldId id="296" r:id="rId19"/>
    <p:sldId id="270" r:id="rId20"/>
    <p:sldId id="271" r:id="rId21"/>
    <p:sldId id="303" r:id="rId22"/>
    <p:sldId id="302" r:id="rId2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08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717A6-7DD0-5941-AF0B-A3B57D61098D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7B076-0651-3149-A3FF-DC2BAADC54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69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39939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3CE5E6E-EC2D-6649-9793-2307AB4F96F8}" type="slidenum">
              <a:rPr lang="es-ES" sz="1200">
                <a:latin typeface="Calibri" charset="0"/>
              </a:rPr>
              <a:pPr algn="r" eaLnBrk="1" hangingPunct="1"/>
              <a:t>11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44034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4403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6A0E120C-0AAA-6942-950C-493C76F35892}" type="slidenum">
              <a:rPr lang="es-ES" sz="1300" b="0">
                <a:solidFill>
                  <a:srgbClr val="000000"/>
                </a:solidFill>
                <a:latin typeface="Arial" charset="0"/>
              </a:rPr>
              <a:pPr eaLnBrk="1" hangingPunct="1"/>
              <a:t>17</a:t>
            </a:fld>
            <a:endParaRPr lang="es-ES" sz="1300" b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4198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9C4AADE-A118-2945-8790-A2FE41522FF9}" type="slidenum">
              <a:rPr lang="es-ES" sz="1200">
                <a:latin typeface="Calibri" charset="0"/>
              </a:rPr>
              <a:pPr eaLnBrk="1" hangingPunct="1"/>
              <a:t>19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44035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886D431-7501-1F40-829F-D47D01848CDB}" type="slidenum">
              <a:rPr lang="es-ES" sz="1200">
                <a:latin typeface="Calibri" charset="0"/>
              </a:rPr>
              <a:pPr algn="r" eaLnBrk="1" hangingPunct="1"/>
              <a:t>20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44035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886D431-7501-1F40-829F-D47D01848CDB}" type="slidenum">
              <a:rPr lang="es-ES" sz="1200">
                <a:latin typeface="Calibri" charset="0"/>
              </a:rPr>
              <a:pPr algn="r" eaLnBrk="1" hangingPunct="1"/>
              <a:t>21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 txBox="1">
            <a:spLocks noGrp="1" noChangeArrowheads="1"/>
          </p:cNvSpPr>
          <p:nvPr/>
        </p:nvSpPr>
        <p:spPr bwMode="auto">
          <a:xfrm>
            <a:off x="3884076" y="8685335"/>
            <a:ext cx="297228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F8A549B-28E4-7F46-8FCF-B4A3E5C72453}" type="slidenum">
              <a:rPr lang="es-ES" sz="1200">
                <a:solidFill>
                  <a:schemeClr val="tx1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es-ES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90" y="4340470"/>
            <a:ext cx="5485420" cy="41177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01F39C-F290-5847-BABF-D9B9D2BEA606}" type="slidenum">
              <a:rPr lang="es-ES" sz="1200">
                <a:latin typeface="Calibri" charset="0"/>
              </a:rPr>
              <a:pPr eaLnBrk="1" hangingPunct="1"/>
              <a:t>4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s-E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4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33795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E86B20-FA68-9B4C-B698-DD3039DDAA2A}" type="slidenum">
              <a:rPr lang="es-ES" sz="1200">
                <a:latin typeface="Calibri" charset="0"/>
              </a:rPr>
              <a:pPr eaLnBrk="1" hangingPunct="1"/>
              <a:t>8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EA3768-01FC-6C4B-939C-C956083263D0}" type="slidenum">
              <a:rPr lang="es-ES" sz="1200">
                <a:latin typeface="Calibri" charset="0"/>
              </a:rPr>
              <a:pPr eaLnBrk="1" hangingPunct="1"/>
              <a:t>9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>
              <a:latin typeface="Calibri" charset="0"/>
            </a:endParaRPr>
          </a:p>
        </p:txBody>
      </p:sp>
      <p:sp>
        <p:nvSpPr>
          <p:cNvPr id="37891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05EDB20-FE2C-1947-885D-8F165748B601}" type="slidenum">
              <a:rPr lang="es-ES" sz="1200">
                <a:latin typeface="Calibri" charset="0"/>
              </a:rPr>
              <a:pPr eaLnBrk="1" hangingPunct="1"/>
              <a:t>10</a:t>
            </a:fld>
            <a:endParaRPr lang="es-E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8482-7FBC-B646-91F3-35F2A1ED621F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7C45-B83C-FA4A-B489-C966BFAC89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063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8482-7FBC-B646-91F3-35F2A1ED621F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7C45-B83C-FA4A-B489-C966BFAC89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52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8482-7FBC-B646-91F3-35F2A1ED621F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7C45-B83C-FA4A-B489-C966BFAC89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692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8482-7FBC-B646-91F3-35F2A1ED621F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7C45-B83C-FA4A-B489-C966BFAC89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01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8482-7FBC-B646-91F3-35F2A1ED621F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7C45-B83C-FA4A-B489-C966BFAC89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01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8482-7FBC-B646-91F3-35F2A1ED621F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7C45-B83C-FA4A-B489-C966BFAC89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46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8482-7FBC-B646-91F3-35F2A1ED621F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7C45-B83C-FA4A-B489-C966BFAC89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921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8482-7FBC-B646-91F3-35F2A1ED621F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7C45-B83C-FA4A-B489-C966BFAC89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60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8482-7FBC-B646-91F3-35F2A1ED621F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7C45-B83C-FA4A-B489-C966BFAC89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64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8482-7FBC-B646-91F3-35F2A1ED621F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7C45-B83C-FA4A-B489-C966BFAC89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52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8482-7FBC-B646-91F3-35F2A1ED621F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7C45-B83C-FA4A-B489-C966BFAC89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89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A8482-7FBC-B646-91F3-35F2A1ED621F}" type="datetimeFigureOut">
              <a:rPr lang="es-ES" smtClean="0"/>
              <a:t>16/06/2016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7C45-B83C-FA4A-B489-C966BFAC89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393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aneca.es/Programas/MONITOR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://www.aneca.es/Programas/VERIFIC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5.jpeg"/><Relationship Id="rId5" Type="http://schemas.openxmlformats.org/officeDocument/2006/relationships/image" Target="../media/image21.jpeg"/><Relationship Id="rId10" Type="http://schemas.openxmlformats.org/officeDocument/2006/relationships/hyperlink" Target="http://www.eaeve.org/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European integration of medical education. Roles of evaluation and </a:t>
            </a:r>
            <a:r>
              <a:rPr lang="en-US" sz="3600" b="1" smtClean="0">
                <a:solidFill>
                  <a:srgbClr val="0000FF"/>
                </a:solidFill>
              </a:rPr>
              <a:t>acreditation</a:t>
            </a:r>
            <a:r>
              <a:rPr lang="en-US" sz="3600" b="1" dirty="0" smtClean="0">
                <a:solidFill>
                  <a:srgbClr val="0000FF"/>
                </a:solidFill>
              </a:rPr>
              <a:t/>
            </a:r>
            <a:br>
              <a:rPr lang="en-US" sz="3600" b="1" dirty="0" smtClean="0">
                <a:solidFill>
                  <a:srgbClr val="0000FF"/>
                </a:solidFill>
              </a:rPr>
            </a:br>
            <a:endParaRPr lang="en-US" sz="3600" b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00FF"/>
                </a:solidFill>
                <a:latin typeface="Verdana"/>
                <a:cs typeface="Verdana"/>
              </a:rPr>
              <a:t>J. Palés</a:t>
            </a:r>
          </a:p>
          <a:p>
            <a:r>
              <a:rPr lang="es-ES" sz="2800" b="1" dirty="0" smtClean="0">
                <a:solidFill>
                  <a:srgbClr val="0000FF"/>
                </a:solidFill>
                <a:latin typeface="Verdana"/>
                <a:cs typeface="Verdana"/>
              </a:rPr>
              <a:t>Facultad de Medicina Universidad de Barcelona</a:t>
            </a:r>
            <a:endParaRPr lang="es-ES" sz="2800" b="1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233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973" y="5771167"/>
            <a:ext cx="3255547" cy="878998"/>
          </a:xfrm>
          <a:prstGeom prst="rect">
            <a:avLst/>
          </a:prstGeom>
        </p:spPr>
      </p:pic>
      <p:pic>
        <p:nvPicPr>
          <p:cNvPr id="6" name="5 Imagen" descr="Logo FE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335" y="5930085"/>
            <a:ext cx="380153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5"/>
          <p:cNvSpPr txBox="1">
            <a:spLocks noChangeArrowheads="1"/>
          </p:cNvSpPr>
          <p:nvPr/>
        </p:nvSpPr>
        <p:spPr bwMode="auto">
          <a:xfrm>
            <a:off x="1928813" y="390525"/>
            <a:ext cx="6565900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000" b="1">
                <a:solidFill>
                  <a:srgbClr val="0000FF"/>
                </a:solidFill>
                <a:latin typeface="Calibri" charset="0"/>
              </a:rPr>
              <a:t>Verification</a:t>
            </a:r>
            <a:r>
              <a:rPr lang="es-ES" sz="2000" b="1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GB" sz="2000" b="1">
                <a:solidFill>
                  <a:srgbClr val="0000FF"/>
                </a:solidFill>
                <a:latin typeface="Calibri" charset="0"/>
              </a:rPr>
              <a:t>process: ANECA approves the proposals  of Universities , </a:t>
            </a:r>
            <a:r>
              <a:rPr lang="en-US" sz="2000" b="1">
                <a:solidFill>
                  <a:srgbClr val="0000FF"/>
                </a:solidFill>
                <a:latin typeface="Calibri" charset="0"/>
              </a:rPr>
              <a:t>checking  that any degree to be implemented by an University meets the legal requirements established by the Government’s regulations</a:t>
            </a:r>
            <a:endParaRPr lang="en-GB" sz="2000" b="1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36866" name="Text Box 6"/>
          <p:cNvSpPr txBox="1">
            <a:spLocks noChangeArrowheads="1"/>
          </p:cNvSpPr>
          <p:nvPr/>
        </p:nvSpPr>
        <p:spPr bwMode="auto">
          <a:xfrm>
            <a:off x="179388" y="2071688"/>
            <a:ext cx="889317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00FF"/>
                </a:solidFill>
                <a:latin typeface="Calibri" charset="0"/>
              </a:rPr>
              <a:t>Description of the general characteristics of the Degree 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00FF"/>
                </a:solidFill>
                <a:latin typeface="Calibri" charset="0"/>
              </a:rPr>
              <a:t>Justification of the need of the Degree (according to social needs)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00FF"/>
                </a:solidFill>
                <a:latin typeface="Calibri" charset="0"/>
              </a:rPr>
              <a:t>Description of learning outcomes to acquire by students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00FF"/>
                </a:solidFill>
                <a:latin typeface="Calibri" charset="0"/>
              </a:rPr>
              <a:t>Admission process according to national laws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00FF"/>
                </a:solidFill>
                <a:latin typeface="Calibri" charset="0"/>
              </a:rPr>
              <a:t>Teaching planning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00FF"/>
                </a:solidFill>
                <a:latin typeface="Calibri" charset="0"/>
              </a:rPr>
              <a:t>Academic Staff (number and expertise)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00FF"/>
                </a:solidFill>
                <a:latin typeface="Calibri" charset="0"/>
              </a:rPr>
              <a:t>Resources and services  (material resources for teaching)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00FF"/>
                </a:solidFill>
                <a:latin typeface="Calibri" charset="0"/>
              </a:rPr>
              <a:t>Expected Results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00FF"/>
                </a:solidFill>
                <a:latin typeface="Calibri" charset="0"/>
              </a:rPr>
              <a:t>System  for quality assurance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00FF"/>
                </a:solidFill>
                <a:latin typeface="Calibri" charset="0"/>
              </a:rPr>
              <a:t>Mobility system</a:t>
            </a:r>
          </a:p>
          <a:p>
            <a:pPr eaLnBrk="1" hangingPunct="1">
              <a:buFontTx/>
              <a:buAutoNum type="arabicPeriod"/>
            </a:pPr>
            <a:r>
              <a:rPr lang="en-US">
                <a:solidFill>
                  <a:srgbClr val="0000FF"/>
                </a:solidFill>
                <a:latin typeface="Calibri" charset="0"/>
              </a:rPr>
              <a:t>Realistic implementation schedule</a:t>
            </a:r>
            <a:endParaRPr lang="es-ES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36867" name="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9007475" y="6453188"/>
            <a:ext cx="587375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fld id="{ED65E8F9-E1F9-494D-A89E-312F79B1A581}" type="slidenum">
              <a:rPr lang="ca-ES" sz="1200">
                <a:solidFill>
                  <a:srgbClr val="898989"/>
                </a:solidFill>
              </a:rPr>
              <a:pPr algn="l" eaLnBrk="1" hangingPunct="1"/>
              <a:t>10</a:t>
            </a:fld>
            <a:endParaRPr lang="ca-ES" sz="1200">
              <a:solidFill>
                <a:srgbClr val="898989"/>
              </a:solidFill>
            </a:endParaRP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60350"/>
            <a:ext cx="10001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6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CuadroTexto"/>
          <p:cNvSpPr txBox="1">
            <a:spLocks noChangeArrowheads="1"/>
          </p:cNvSpPr>
          <p:nvPr/>
        </p:nvSpPr>
        <p:spPr bwMode="auto">
          <a:xfrm>
            <a:off x="1428750" y="357188"/>
            <a:ext cx="6596063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FF"/>
                </a:solidFill>
                <a:latin typeface="Calibri" charset="0"/>
              </a:rPr>
              <a:t>After 6 years of implementation (Medicine)</a:t>
            </a:r>
            <a:endParaRPr lang="en-US" sz="3600" b="1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63491" name="2 CuadroTexto"/>
          <p:cNvSpPr txBox="1">
            <a:spLocks noChangeArrowheads="1"/>
          </p:cNvSpPr>
          <p:nvPr/>
        </p:nvSpPr>
        <p:spPr bwMode="auto">
          <a:xfrm>
            <a:off x="1071563" y="2786063"/>
            <a:ext cx="7129462" cy="175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0000FF"/>
                </a:solidFill>
                <a:latin typeface="Calibri" charset="0"/>
              </a:rPr>
              <a:t>INSTITUTIONAL  EVALUATION BY ANECA</a:t>
            </a:r>
          </a:p>
          <a:p>
            <a:pPr algn="ctr" eaLnBrk="1" hangingPunct="1"/>
            <a:r>
              <a:rPr lang="en-US" b="1">
                <a:solidFill>
                  <a:srgbClr val="0000FF"/>
                </a:solidFill>
                <a:latin typeface="Calibri" charset="0"/>
              </a:rPr>
              <a:t>(through institution self diagnosis + external evaluation including ON-SITE VISIT</a:t>
            </a:r>
          </a:p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Calibri" charset="0"/>
              </a:rPr>
              <a:t>What have you done?</a:t>
            </a:r>
          </a:p>
        </p:txBody>
      </p:sp>
      <p:sp>
        <p:nvSpPr>
          <p:cNvPr id="4" name="3 Flecha abajo"/>
          <p:cNvSpPr>
            <a:spLocks noChangeArrowheads="1"/>
          </p:cNvSpPr>
          <p:nvPr/>
        </p:nvSpPr>
        <p:spPr bwMode="auto">
          <a:xfrm>
            <a:off x="4429125" y="1643063"/>
            <a:ext cx="484188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chemeClr val="hlink"/>
          </a:solidFill>
          <a:ln w="254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857250"/>
            <a:ext cx="10001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86188"/>
            <a:ext cx="10001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7 CuadroTexto"/>
          <p:cNvSpPr txBox="1">
            <a:spLocks noChangeArrowheads="1"/>
          </p:cNvSpPr>
          <p:nvPr/>
        </p:nvSpPr>
        <p:spPr bwMode="auto">
          <a:xfrm>
            <a:off x="1811338" y="5857875"/>
            <a:ext cx="58324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FF"/>
                </a:solidFill>
                <a:latin typeface="Calibri" charset="0"/>
              </a:rPr>
              <a:t>ACCREDITATION (yes or not)</a:t>
            </a:r>
          </a:p>
        </p:txBody>
      </p:sp>
      <p:sp>
        <p:nvSpPr>
          <p:cNvPr id="9" name="8 Flecha abajo"/>
          <p:cNvSpPr>
            <a:spLocks noChangeArrowheads="1"/>
          </p:cNvSpPr>
          <p:nvPr/>
        </p:nvSpPr>
        <p:spPr bwMode="auto">
          <a:xfrm>
            <a:off x="4500563" y="5072063"/>
            <a:ext cx="484187" cy="690562"/>
          </a:xfrm>
          <a:prstGeom prst="downArrow">
            <a:avLst>
              <a:gd name="adj1" fmla="val 50000"/>
              <a:gd name="adj2" fmla="val 50057"/>
            </a:avLst>
          </a:prstGeom>
          <a:solidFill>
            <a:schemeClr val="hlink"/>
          </a:solidFill>
          <a:ln w="254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50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  <p:bldP spid="4" grpId="0" animBg="1"/>
      <p:bldP spid="6349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1 CuadroTexto"/>
          <p:cNvSpPr txBox="1">
            <a:spLocks noChangeArrowheads="1"/>
          </p:cNvSpPr>
          <p:nvPr/>
        </p:nvSpPr>
        <p:spPr bwMode="auto">
          <a:xfrm>
            <a:off x="1908175" y="2205038"/>
            <a:ext cx="5429250" cy="1077912"/>
          </a:xfrm>
          <a:prstGeom prst="rect">
            <a:avLst/>
          </a:prstGeom>
          <a:solidFill>
            <a:srgbClr val="FFFFCC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5380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Accreditation of programmes</a:t>
            </a:r>
            <a:endParaRPr lang="es-ES" sz="3200" dirty="0">
              <a:solidFill>
                <a:srgbClr val="5380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2770" name="27 Imagen" descr="Programa MONIT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5575"/>
            <a:ext cx="47466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26 Imagen" descr="Programa VERIFIC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141288"/>
            <a:ext cx="454025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23" descr="Acredit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925" y="127000"/>
            <a:ext cx="4762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Flecha derecha"/>
          <p:cNvSpPr/>
          <p:nvPr/>
        </p:nvSpPr>
        <p:spPr bwMode="auto">
          <a:xfrm>
            <a:off x="7148513" y="171450"/>
            <a:ext cx="342900" cy="284163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6 Flecha derecha"/>
          <p:cNvSpPr/>
          <p:nvPr/>
        </p:nvSpPr>
        <p:spPr bwMode="auto">
          <a:xfrm>
            <a:off x="7942263" y="163513"/>
            <a:ext cx="342900" cy="282575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F6271-662E-2B47-AAC0-372216C7F191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6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00113" y="1412875"/>
            <a:ext cx="5040312" cy="8636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>
              <a:defRPr/>
            </a:pPr>
            <a:endParaRPr lang="es-E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4818" name="Rectangle 7"/>
          <p:cNvSpPr>
            <a:spLocks noChangeArrowheads="1"/>
          </p:cNvSpPr>
          <p:nvPr/>
        </p:nvSpPr>
        <p:spPr bwMode="auto">
          <a:xfrm>
            <a:off x="1042988" y="1412875"/>
            <a:ext cx="6840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8288" indent="-268288"/>
            <a:r>
              <a:rPr lang="es-ES" sz="3600">
                <a:solidFill>
                  <a:srgbClr val="456A83"/>
                </a:solidFill>
                <a:cs typeface="Arial" charset="0"/>
              </a:rPr>
              <a:t>The procedure</a:t>
            </a:r>
          </a:p>
        </p:txBody>
      </p:sp>
      <p:sp>
        <p:nvSpPr>
          <p:cNvPr id="9" name="2 CuadroTexto"/>
          <p:cNvSpPr txBox="1">
            <a:spLocks noChangeArrowheads="1"/>
          </p:cNvSpPr>
          <p:nvPr/>
        </p:nvSpPr>
        <p:spPr bwMode="auto">
          <a:xfrm>
            <a:off x="1979613" y="2636838"/>
            <a:ext cx="4608512" cy="646112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b="0" dirty="0" err="1">
                <a:solidFill>
                  <a:srgbClr val="456A8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s-ES" altLang="es-ES" sz="2400" b="0" dirty="0" err="1">
                <a:solidFill>
                  <a:srgbClr val="456A83"/>
                </a:solidFill>
                <a:latin typeface="Verdana" pitchFamily="34" charset="0"/>
                <a:ea typeface="+mn-ea"/>
                <a:cs typeface="+mn-cs"/>
              </a:rPr>
              <a:t>elf-evaluation</a:t>
            </a:r>
            <a:endParaRPr lang="es-ES" altLang="es-ES" sz="2400" b="0" dirty="0">
              <a:solidFill>
                <a:srgbClr val="456A83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24 CuadroTexto"/>
          <p:cNvSpPr txBox="1">
            <a:spLocks noChangeArrowheads="1"/>
          </p:cNvSpPr>
          <p:nvPr/>
        </p:nvSpPr>
        <p:spPr bwMode="auto">
          <a:xfrm>
            <a:off x="1258888" y="3573463"/>
            <a:ext cx="6121400" cy="646112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s-ES" altLang="es-ES" sz="3600" b="0" dirty="0" err="1">
                <a:solidFill>
                  <a:srgbClr val="456A8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es-ES" altLang="es-ES" sz="2400" b="0" dirty="0" err="1">
                <a:solidFill>
                  <a:srgbClr val="456A8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ite-</a:t>
            </a:r>
            <a:r>
              <a:rPr lang="es-ES" altLang="es-ES" sz="3600" b="0" dirty="0" err="1">
                <a:solidFill>
                  <a:srgbClr val="456A8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r>
              <a:rPr lang="es-ES" altLang="es-ES" sz="2400" b="0" dirty="0" err="1">
                <a:solidFill>
                  <a:srgbClr val="456A83"/>
                </a:solidFill>
                <a:latin typeface="Verdana" pitchFamily="34" charset="0"/>
                <a:ea typeface="+mn-ea"/>
                <a:cs typeface="+mn-cs"/>
              </a:rPr>
              <a:t>isit</a:t>
            </a:r>
            <a:r>
              <a:rPr lang="es-ES" altLang="es-ES" sz="2400" b="0" dirty="0">
                <a:solidFill>
                  <a:srgbClr val="456A8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altLang="es-ES" sz="2400" b="0" dirty="0" err="1">
                <a:solidFill>
                  <a:srgbClr val="456A8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by</a:t>
            </a:r>
            <a:r>
              <a:rPr lang="es-ES" altLang="es-ES" sz="2400" b="0" dirty="0">
                <a:solidFill>
                  <a:srgbClr val="456A8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altLang="es-ES" sz="2400" b="0" dirty="0" err="1">
                <a:solidFill>
                  <a:srgbClr val="456A8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experts</a:t>
            </a:r>
            <a:r>
              <a:rPr lang="es-ES" altLang="es-ES" sz="2400" b="0" dirty="0">
                <a:solidFill>
                  <a:srgbClr val="456A8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panel</a:t>
            </a:r>
          </a:p>
        </p:txBody>
      </p:sp>
      <p:sp>
        <p:nvSpPr>
          <p:cNvPr id="12" name="2 CuadroTexto"/>
          <p:cNvSpPr txBox="1">
            <a:spLocks noChangeArrowheads="1"/>
          </p:cNvSpPr>
          <p:nvPr/>
        </p:nvSpPr>
        <p:spPr bwMode="auto">
          <a:xfrm>
            <a:off x="1979613" y="4545013"/>
            <a:ext cx="5148262" cy="612775"/>
          </a:xfrm>
          <a:prstGeom prst="rect">
            <a:avLst/>
          </a:prstGeom>
          <a:solidFill>
            <a:srgbClr val="EAEAEA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es-ES" altLang="es-ES" sz="2400" b="0" dirty="0">
              <a:solidFill>
                <a:srgbClr val="456A83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4822" name="Rectangle 10"/>
          <p:cNvSpPr>
            <a:spLocks noChangeArrowheads="1"/>
          </p:cNvSpPr>
          <p:nvPr/>
        </p:nvSpPr>
        <p:spPr bwMode="auto">
          <a:xfrm>
            <a:off x="1979613" y="4510088"/>
            <a:ext cx="5832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3600" b="0">
                <a:solidFill>
                  <a:srgbClr val="456A83"/>
                </a:solidFill>
                <a:cs typeface="Verdana" charset="0"/>
              </a:rPr>
              <a:t>E</a:t>
            </a:r>
            <a:r>
              <a:rPr lang="es-ES" sz="2400" b="0">
                <a:solidFill>
                  <a:srgbClr val="456A83"/>
                </a:solidFill>
              </a:rPr>
              <a:t>valuation for </a:t>
            </a:r>
            <a:r>
              <a:rPr lang="es-ES" sz="3600" b="0">
                <a:solidFill>
                  <a:srgbClr val="456A83"/>
                </a:solidFill>
                <a:cs typeface="Verdana" charset="0"/>
              </a:rPr>
              <a:t>A</a:t>
            </a:r>
            <a:r>
              <a:rPr lang="es-ES" sz="2400" b="0">
                <a:solidFill>
                  <a:srgbClr val="456A83"/>
                </a:solidFill>
              </a:rPr>
              <a:t>ccreditation</a:t>
            </a:r>
          </a:p>
        </p:txBody>
      </p:sp>
      <p:sp>
        <p:nvSpPr>
          <p:cNvPr id="34823" name="Rectangle 21"/>
          <p:cNvSpPr>
            <a:spLocks noChangeArrowheads="1"/>
          </p:cNvSpPr>
          <p:nvPr/>
        </p:nvSpPr>
        <p:spPr bwMode="auto">
          <a:xfrm>
            <a:off x="827088" y="260350"/>
            <a:ext cx="7777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/>
          <a:lstStyle/>
          <a:p>
            <a:pPr marL="180975" algn="r" eaLnBrk="0" hangingPunct="0">
              <a:lnSpc>
                <a:spcPct val="80000"/>
              </a:lnSpc>
              <a:tabLst>
                <a:tab pos="7337425" algn="l"/>
              </a:tabLst>
            </a:pPr>
            <a:r>
              <a:rPr lang="en-US" sz="1600">
                <a:solidFill>
                  <a:srgbClr val="456A83"/>
                </a:solidFill>
              </a:rPr>
              <a:t>The evaluation of academic degrees and institutions in ANECA</a:t>
            </a:r>
          </a:p>
        </p:txBody>
      </p:sp>
      <p:sp>
        <p:nvSpPr>
          <p:cNvPr id="16" name="Line 23"/>
          <p:cNvSpPr>
            <a:spLocks noChangeShapeType="1"/>
          </p:cNvSpPr>
          <p:nvPr/>
        </p:nvSpPr>
        <p:spPr bwMode="auto">
          <a:xfrm>
            <a:off x="1258888" y="692150"/>
            <a:ext cx="7416800" cy="0"/>
          </a:xfrm>
          <a:prstGeom prst="line">
            <a:avLst/>
          </a:prstGeom>
          <a:noFill/>
          <a:ln w="28575">
            <a:solidFill>
              <a:srgbClr val="456A8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4825" name="Picture 23" descr="Acred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863" y="1341438"/>
            <a:ext cx="1470025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CD971-9C37-2F42-94E5-9993C443FDB8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9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1"/>
          <p:cNvSpPr>
            <a:spLocks noChangeArrowheads="1"/>
          </p:cNvSpPr>
          <p:nvPr/>
        </p:nvSpPr>
        <p:spPr bwMode="auto">
          <a:xfrm>
            <a:off x="0" y="5472113"/>
            <a:ext cx="9144000" cy="1382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ES" sz="1800">
              <a:solidFill>
                <a:srgbClr val="333399"/>
              </a:solidFill>
            </a:endParaRPr>
          </a:p>
        </p:txBody>
      </p:sp>
      <p:sp>
        <p:nvSpPr>
          <p:cNvPr id="33794" name="16 CuadroTexto"/>
          <p:cNvSpPr txBox="1">
            <a:spLocks noChangeArrowheads="1"/>
          </p:cNvSpPr>
          <p:nvPr/>
        </p:nvSpPr>
        <p:spPr bwMode="auto">
          <a:xfrm>
            <a:off x="1211263" y="4435475"/>
            <a:ext cx="6696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3" name="2 Abrir llave"/>
          <p:cNvSpPr/>
          <p:nvPr/>
        </p:nvSpPr>
        <p:spPr bwMode="auto">
          <a:xfrm rot="16200000">
            <a:off x="3482975" y="3117850"/>
            <a:ext cx="563563" cy="3630613"/>
          </a:xfrm>
          <a:prstGeom prst="leftBrace">
            <a:avLst/>
          </a:prstGeom>
          <a:noFill/>
          <a:ln w="9525" cap="flat" cmpd="sng" algn="ctr">
            <a:solidFill>
              <a:srgbClr val="456A8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3796" name="3 CuadroTexto"/>
          <p:cNvSpPr txBox="1">
            <a:spLocks noChangeArrowheads="1"/>
          </p:cNvSpPr>
          <p:nvPr/>
        </p:nvSpPr>
        <p:spPr bwMode="auto">
          <a:xfrm>
            <a:off x="984250" y="5156200"/>
            <a:ext cx="4595813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Is the programme being implemented according to the project proposal commitment?</a:t>
            </a:r>
          </a:p>
        </p:txBody>
      </p:sp>
      <p:sp>
        <p:nvSpPr>
          <p:cNvPr id="17" name="16 Abrir llave"/>
          <p:cNvSpPr/>
          <p:nvPr/>
        </p:nvSpPr>
        <p:spPr bwMode="auto">
          <a:xfrm rot="16200000">
            <a:off x="6496843" y="4021932"/>
            <a:ext cx="563563" cy="1822450"/>
          </a:xfrm>
          <a:prstGeom prst="leftBrace">
            <a:avLst/>
          </a:prstGeom>
          <a:noFill/>
          <a:ln w="9525" cap="flat" cmpd="sng" algn="ctr">
            <a:solidFill>
              <a:srgbClr val="456A8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3798" name="17 CuadroTexto"/>
          <p:cNvSpPr txBox="1">
            <a:spLocks noChangeArrowheads="1"/>
          </p:cNvSpPr>
          <p:nvPr/>
        </p:nvSpPr>
        <p:spPr bwMode="auto">
          <a:xfrm>
            <a:off x="5705475" y="5129213"/>
            <a:ext cx="2898775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Do the achieved results justify the renewal of the accreditation of the programme?</a:t>
            </a:r>
          </a:p>
        </p:txBody>
      </p:sp>
      <p:sp>
        <p:nvSpPr>
          <p:cNvPr id="33799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373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36E6602D-4EE5-F149-B90F-24799E033624}" type="slidenum">
              <a:rPr lang="es-ES" sz="1400" b="0">
                <a:solidFill>
                  <a:schemeClr val="tx1"/>
                </a:solidFill>
                <a:latin typeface="Arial" charset="0"/>
              </a:rPr>
              <a:pPr eaLnBrk="1" hangingPunct="1"/>
              <a:t>14</a:t>
            </a:fld>
            <a:endParaRPr lang="es-ES" sz="1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3800" name="4 Rectángulo"/>
          <p:cNvSpPr>
            <a:spLocks noChangeArrowheads="1"/>
          </p:cNvSpPr>
          <p:nvPr/>
        </p:nvSpPr>
        <p:spPr bwMode="auto">
          <a:xfrm>
            <a:off x="611188" y="908050"/>
            <a:ext cx="7848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>
                <a:solidFill>
                  <a:srgbClr val="FF9900"/>
                </a:solidFill>
              </a:rPr>
              <a:t>Assessment Framework </a:t>
            </a:r>
            <a:r>
              <a:rPr lang="en-GB" sz="2400"/>
              <a:t>for expost programme accreditation:</a:t>
            </a:r>
            <a:endParaRPr lang="es-ES" sz="2400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V="1">
            <a:off x="3995738" y="623888"/>
            <a:ext cx="3889375" cy="0"/>
          </a:xfrm>
          <a:prstGeom prst="line">
            <a:avLst/>
          </a:prstGeom>
          <a:noFill/>
          <a:ln w="28575">
            <a:solidFill>
              <a:srgbClr val="456A8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 sz="1800" b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3802" name="20 Rectángulo"/>
          <p:cNvSpPr>
            <a:spLocks noChangeArrowheads="1"/>
          </p:cNvSpPr>
          <p:nvPr/>
        </p:nvSpPr>
        <p:spPr bwMode="auto">
          <a:xfrm>
            <a:off x="4094163" y="214313"/>
            <a:ext cx="3921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1800" b="0">
                <a:solidFill>
                  <a:srgbClr val="000000"/>
                </a:solidFill>
              </a:rPr>
              <a:t>ACCREDITATION OF PROGRAMS</a:t>
            </a:r>
          </a:p>
          <a:p>
            <a:endParaRPr lang="es-ES" sz="1800" b="0">
              <a:solidFill>
                <a:srgbClr val="000000"/>
              </a:solidFill>
            </a:endParaRPr>
          </a:p>
        </p:txBody>
      </p:sp>
      <p:pic>
        <p:nvPicPr>
          <p:cNvPr id="33803" name="Picture 6" descr="http://4.bp.blogspot.com/-qxt1bUq3Ol4/T2-Pq20u6GI/AAAAAAAAAHI/P7sVBGVtBmc/s1600/key_poi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16113"/>
            <a:ext cx="5770562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EAEC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5" name="9 Rectángulo"/>
          <p:cNvSpPr>
            <a:spLocks noChangeArrowheads="1"/>
          </p:cNvSpPr>
          <p:nvPr/>
        </p:nvSpPr>
        <p:spPr bwMode="auto">
          <a:xfrm>
            <a:off x="107950" y="3143250"/>
            <a:ext cx="14398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800">
                <a:solidFill>
                  <a:srgbClr val="FF0000"/>
                </a:solidFill>
              </a:rPr>
              <a:t>Site visit required!</a:t>
            </a:r>
            <a:endParaRPr lang="es-ES" sz="1800">
              <a:solidFill>
                <a:srgbClr val="FF0000"/>
              </a:solidFill>
            </a:endParaRPr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122238"/>
            <a:ext cx="1189037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EAEC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4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ChangeArrowheads="1"/>
          </p:cNvSpPr>
          <p:nvPr/>
        </p:nvSpPr>
        <p:spPr bwMode="auto">
          <a:xfrm>
            <a:off x="250825" y="317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9155" name="Rectangle 12"/>
          <p:cNvSpPr>
            <a:spLocks noChangeArrowheads="1"/>
          </p:cNvSpPr>
          <p:nvPr/>
        </p:nvSpPr>
        <p:spPr bwMode="auto">
          <a:xfrm>
            <a:off x="250825" y="317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9156" name="Rectangle 13"/>
          <p:cNvSpPr>
            <a:spLocks noChangeArrowheads="1"/>
          </p:cNvSpPr>
          <p:nvPr/>
        </p:nvSpPr>
        <p:spPr bwMode="auto">
          <a:xfrm>
            <a:off x="250825" y="317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9157" name="Rectangle 14"/>
          <p:cNvSpPr>
            <a:spLocks noChangeArrowheads="1"/>
          </p:cNvSpPr>
          <p:nvPr/>
        </p:nvSpPr>
        <p:spPr bwMode="auto">
          <a:xfrm>
            <a:off x="250825" y="317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9158" name="Rectangle 15"/>
          <p:cNvSpPr>
            <a:spLocks noChangeArrowheads="1"/>
          </p:cNvSpPr>
          <p:nvPr/>
        </p:nvSpPr>
        <p:spPr bwMode="auto">
          <a:xfrm>
            <a:off x="250825" y="317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9159" name="Rectangle 16"/>
          <p:cNvSpPr>
            <a:spLocks noChangeArrowheads="1"/>
          </p:cNvSpPr>
          <p:nvPr/>
        </p:nvSpPr>
        <p:spPr bwMode="auto">
          <a:xfrm>
            <a:off x="250825" y="3217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9160" name="Rectangle 17"/>
          <p:cNvSpPr>
            <a:spLocks noChangeArrowheads="1"/>
          </p:cNvSpPr>
          <p:nvPr/>
        </p:nvSpPr>
        <p:spPr bwMode="auto">
          <a:xfrm>
            <a:off x="250825" y="3184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9161" name="Rectangle 18"/>
          <p:cNvSpPr>
            <a:spLocks noChangeArrowheads="1"/>
          </p:cNvSpPr>
          <p:nvPr/>
        </p:nvSpPr>
        <p:spPr bwMode="auto">
          <a:xfrm>
            <a:off x="252413" y="320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9162" name="Rectangle 19"/>
          <p:cNvSpPr>
            <a:spLocks noChangeArrowheads="1"/>
          </p:cNvSpPr>
          <p:nvPr/>
        </p:nvSpPr>
        <p:spPr bwMode="auto">
          <a:xfrm>
            <a:off x="250825" y="317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9163" name="Rectangle 20"/>
          <p:cNvSpPr>
            <a:spLocks noChangeArrowheads="1"/>
          </p:cNvSpPr>
          <p:nvPr/>
        </p:nvSpPr>
        <p:spPr bwMode="auto">
          <a:xfrm>
            <a:off x="250825" y="3179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endParaRPr lang="es-ES">
              <a:cs typeface="+mn-cs"/>
            </a:endParaRPr>
          </a:p>
        </p:txBody>
      </p:sp>
      <p:sp>
        <p:nvSpPr>
          <p:cNvPr id="49164" name="Rectangle 21"/>
          <p:cNvSpPr>
            <a:spLocks noChangeArrowheads="1"/>
          </p:cNvSpPr>
          <p:nvPr/>
        </p:nvSpPr>
        <p:spPr bwMode="auto">
          <a:xfrm>
            <a:off x="250825" y="2692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defRPr/>
            </a:pPr>
            <a:endParaRPr lang="es-ES">
              <a:latin typeface="Arial" charset="0"/>
              <a:cs typeface="Arial Unicode MS" charset="0"/>
            </a:endParaRPr>
          </a:p>
        </p:txBody>
      </p:sp>
      <p:sp>
        <p:nvSpPr>
          <p:cNvPr id="49165" name="Rectangle 30"/>
          <p:cNvSpPr>
            <a:spLocks noChangeArrowheads="1"/>
          </p:cNvSpPr>
          <p:nvPr/>
        </p:nvSpPr>
        <p:spPr bwMode="auto">
          <a:xfrm>
            <a:off x="4252913" y="64897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defRPr/>
            </a:pPr>
            <a:endParaRPr lang="es-ES">
              <a:latin typeface="Arial" charset="0"/>
              <a:cs typeface="Arial Unicode MS" charset="0"/>
            </a:endParaRPr>
          </a:p>
        </p:txBody>
      </p:sp>
      <p:sp>
        <p:nvSpPr>
          <p:cNvPr id="49166" name="Rectangle 72"/>
          <p:cNvSpPr>
            <a:spLocks noChangeArrowheads="1"/>
          </p:cNvSpPr>
          <p:nvPr/>
        </p:nvSpPr>
        <p:spPr bwMode="auto">
          <a:xfrm>
            <a:off x="0" y="3078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defRPr/>
            </a:pPr>
            <a:endParaRPr lang="es-ES">
              <a:latin typeface="Arial" charset="0"/>
              <a:cs typeface="+mn-cs"/>
            </a:endParaRPr>
          </a:p>
        </p:txBody>
      </p:sp>
      <p:sp>
        <p:nvSpPr>
          <p:cNvPr id="49167" name="Rectangle 104"/>
          <p:cNvSpPr>
            <a:spLocks noChangeArrowheads="1"/>
          </p:cNvSpPr>
          <p:nvPr/>
        </p:nvSpPr>
        <p:spPr bwMode="auto">
          <a:xfrm>
            <a:off x="0" y="298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defRPr/>
            </a:pPr>
            <a:endParaRPr lang="es-ES">
              <a:latin typeface="Arial" charset="0"/>
              <a:cs typeface="+mn-cs"/>
            </a:endParaRPr>
          </a:p>
        </p:txBody>
      </p:sp>
      <p:sp>
        <p:nvSpPr>
          <p:cNvPr id="49168" name="Rectangle 120"/>
          <p:cNvSpPr>
            <a:spLocks noChangeArrowheads="1"/>
          </p:cNvSpPr>
          <p:nvPr/>
        </p:nvSpPr>
        <p:spPr bwMode="auto">
          <a:xfrm>
            <a:off x="0" y="2819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  <a:defRPr/>
            </a:pPr>
            <a:endParaRPr lang="es-ES">
              <a:latin typeface="Arial" charset="0"/>
              <a:cs typeface="+mn-cs"/>
            </a:endParaRPr>
          </a:p>
        </p:txBody>
      </p:sp>
      <p:sp>
        <p:nvSpPr>
          <p:cNvPr id="30" name="11 CuadroTexto"/>
          <p:cNvSpPr txBox="1">
            <a:spLocks noChangeArrowheads="1"/>
          </p:cNvSpPr>
          <p:nvPr/>
        </p:nvSpPr>
        <p:spPr bwMode="auto">
          <a:xfrm>
            <a:off x="611188" y="1076325"/>
            <a:ext cx="5429250" cy="12001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5380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Assessment for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+mn-cs"/>
              </a:rPr>
              <a:t>European/International Labels</a:t>
            </a:r>
            <a:endParaRPr lang="es-E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9953" name="Picture 4" descr="X:\Comun\LOGOS_PROGRAMAS\acredita_pl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1076325"/>
            <a:ext cx="1835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4" name="20 Rectángulo"/>
          <p:cNvSpPr>
            <a:spLocks noChangeArrowheads="1"/>
          </p:cNvSpPr>
          <p:nvPr/>
        </p:nvSpPr>
        <p:spPr bwMode="auto">
          <a:xfrm>
            <a:off x="1100138" y="2433638"/>
            <a:ext cx="7072312" cy="1385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809625" indent="-809625"/>
            <a:r>
              <a:rPr lang="en-US" sz="2000">
                <a:solidFill>
                  <a:srgbClr val="C00000"/>
                </a:solidFill>
              </a:rPr>
              <a:t>Goal: </a:t>
            </a:r>
            <a:r>
              <a:rPr lang="en-US" sz="2000">
                <a:solidFill>
                  <a:srgbClr val="FF9900"/>
                </a:solidFill>
              </a:rPr>
              <a:t>INTERNATIONALIZATION! </a:t>
            </a:r>
            <a:r>
              <a:rPr lang="en-US" sz="1600"/>
              <a:t>To offer, within some disciplines, the possibility to obtain an international label simultaneously with the compulsory process for ex-post national accreditation. </a:t>
            </a:r>
            <a:endParaRPr lang="es-ES" sz="2000">
              <a:solidFill>
                <a:srgbClr val="FF9900"/>
              </a:solidFill>
            </a:endParaRPr>
          </a:p>
        </p:txBody>
      </p:sp>
      <p:sp>
        <p:nvSpPr>
          <p:cNvPr id="39955" name="10 Rectángulo"/>
          <p:cNvSpPr>
            <a:spLocks noChangeArrowheads="1"/>
          </p:cNvSpPr>
          <p:nvPr/>
        </p:nvSpPr>
        <p:spPr bwMode="auto">
          <a:xfrm>
            <a:off x="611188" y="3857625"/>
            <a:ext cx="8031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2400" i="1">
                <a:solidFill>
                  <a:srgbClr val="456A83"/>
                </a:solidFill>
              </a:rPr>
              <a:t>Currently in place in </a:t>
            </a:r>
            <a:r>
              <a:rPr lang="es-ES" sz="2400" i="1">
                <a:solidFill>
                  <a:srgbClr val="C00000"/>
                </a:solidFill>
              </a:rPr>
              <a:t>TWO</a:t>
            </a:r>
            <a:r>
              <a:rPr lang="es-ES" sz="2400" i="1">
                <a:solidFill>
                  <a:srgbClr val="456A83"/>
                </a:solidFill>
              </a:rPr>
              <a:t> disciplines</a:t>
            </a:r>
          </a:p>
        </p:txBody>
      </p:sp>
      <p:sp>
        <p:nvSpPr>
          <p:cNvPr id="38" name="37 CuadroTexto"/>
          <p:cNvSpPr txBox="1">
            <a:spLocks noChangeArrowheads="1"/>
          </p:cNvSpPr>
          <p:nvPr/>
        </p:nvSpPr>
        <p:spPr bwMode="auto">
          <a:xfrm>
            <a:off x="971550" y="4354513"/>
            <a:ext cx="3451225" cy="646112"/>
          </a:xfrm>
          <a:prstGeom prst="rect">
            <a:avLst/>
          </a:prstGeom>
          <a:solidFill>
            <a:srgbClr val="E4F3F4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600" dirty="0" err="1">
                <a:solidFill>
                  <a:schemeClr val="tx2"/>
                </a:solidFill>
                <a:latin typeface="Berlin Sans FB Demi" panose="020E0802020502020306" pitchFamily="34" charset="0"/>
                <a:ea typeface="+mn-ea"/>
                <a:cs typeface="+mn-cs"/>
              </a:rPr>
              <a:t>Engineering</a:t>
            </a:r>
            <a:endParaRPr lang="es-ES" sz="3600" dirty="0">
              <a:solidFill>
                <a:schemeClr val="tx2"/>
              </a:solidFill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sp>
        <p:nvSpPr>
          <p:cNvPr id="39" name="38 CuadroTexto"/>
          <p:cNvSpPr txBox="1">
            <a:spLocks noChangeArrowheads="1"/>
          </p:cNvSpPr>
          <p:nvPr/>
        </p:nvSpPr>
        <p:spPr bwMode="auto">
          <a:xfrm>
            <a:off x="4721225" y="4322763"/>
            <a:ext cx="3451225" cy="646112"/>
          </a:xfrm>
          <a:prstGeom prst="rect">
            <a:avLst/>
          </a:prstGeom>
          <a:solidFill>
            <a:srgbClr val="E4F3F4"/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>
            <a:spAutoFit/>
          </a:bodyPr>
          <a:lstStyle>
            <a:defPPr>
              <a:defRPr lang="es-ES"/>
            </a:defPPr>
            <a:lvl1pPr algn="ctr">
              <a:defRPr sz="3600">
                <a:solidFill>
                  <a:schemeClr val="tx2"/>
                </a:solidFill>
                <a:latin typeface="Berlin Sans FB Demi" panose="020E0802020502020306" pitchFamily="34" charset="0"/>
              </a:defRPr>
            </a:lvl1pPr>
          </a:lstStyle>
          <a:p>
            <a:pPr>
              <a:defRPr/>
            </a:pPr>
            <a:r>
              <a:rPr lang="es-ES" dirty="0" err="1" smtClean="0">
                <a:ea typeface="+mn-ea"/>
                <a:cs typeface="+mn-cs"/>
              </a:rPr>
              <a:t>Informatics</a:t>
            </a:r>
            <a:endParaRPr lang="es-ES" dirty="0">
              <a:ea typeface="+mn-ea"/>
              <a:cs typeface="+mn-cs"/>
            </a:endParaRPr>
          </a:p>
        </p:txBody>
      </p:sp>
      <p:pic>
        <p:nvPicPr>
          <p:cNvPr id="39958" name="Picture 2" descr="http://www.esiea.fr/Public/P/Esiea/International/EURACE_ESIE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5259388"/>
            <a:ext cx="28559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9" name="Picture 6" descr="http://www.markify.com/images/ctm/originals/0104303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114925"/>
            <a:ext cx="1630363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0" name="Rectangle 21"/>
          <p:cNvSpPr>
            <a:spLocks noChangeArrowheads="1"/>
          </p:cNvSpPr>
          <p:nvPr/>
        </p:nvSpPr>
        <p:spPr bwMode="auto">
          <a:xfrm>
            <a:off x="827088" y="260350"/>
            <a:ext cx="7777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/>
          <a:lstStyle/>
          <a:p>
            <a:pPr marL="180975" algn="r" eaLnBrk="0" hangingPunct="0">
              <a:lnSpc>
                <a:spcPct val="80000"/>
              </a:lnSpc>
              <a:tabLst>
                <a:tab pos="7337425" algn="l"/>
              </a:tabLst>
            </a:pPr>
            <a:r>
              <a:rPr lang="en-US" sz="1600">
                <a:solidFill>
                  <a:srgbClr val="456A83"/>
                </a:solidFill>
              </a:rPr>
              <a:t>The evaluation of academic degrees and institutions in ANECA</a:t>
            </a: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1258888" y="692150"/>
            <a:ext cx="7416800" cy="0"/>
          </a:xfrm>
          <a:prstGeom prst="line">
            <a:avLst/>
          </a:prstGeom>
          <a:noFill/>
          <a:ln w="28575">
            <a:solidFill>
              <a:srgbClr val="456A8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7C5C7-9D74-F84B-B81C-60A66DBA2B81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431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6 CuadroTexto"/>
          <p:cNvSpPr txBox="1">
            <a:spLocks noChangeArrowheads="1"/>
          </p:cNvSpPr>
          <p:nvPr/>
        </p:nvSpPr>
        <p:spPr bwMode="auto">
          <a:xfrm>
            <a:off x="1211263" y="4572000"/>
            <a:ext cx="6696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endParaRPr lang="es-ES"/>
          </a:p>
        </p:txBody>
      </p:sp>
      <p:sp>
        <p:nvSpPr>
          <p:cNvPr id="3" name="2 Abrir llave"/>
          <p:cNvSpPr/>
          <p:nvPr/>
        </p:nvSpPr>
        <p:spPr bwMode="auto">
          <a:xfrm rot="16200000">
            <a:off x="3987006" y="2750344"/>
            <a:ext cx="563563" cy="4638675"/>
          </a:xfrm>
          <a:prstGeom prst="leftBrace">
            <a:avLst/>
          </a:prstGeom>
          <a:noFill/>
          <a:ln w="9525" cap="flat" cmpd="sng" algn="ctr">
            <a:solidFill>
              <a:srgbClr val="456A8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0963" name="3 CuadroTexto"/>
          <p:cNvSpPr txBox="1">
            <a:spLocks noChangeArrowheads="1"/>
          </p:cNvSpPr>
          <p:nvPr/>
        </p:nvSpPr>
        <p:spPr bwMode="auto">
          <a:xfrm>
            <a:off x="984250" y="5292725"/>
            <a:ext cx="4595813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Common to the compulsory national accreditation</a:t>
            </a:r>
          </a:p>
        </p:txBody>
      </p:sp>
      <p:sp>
        <p:nvSpPr>
          <p:cNvPr id="17" name="16 Abrir llave"/>
          <p:cNvSpPr/>
          <p:nvPr/>
        </p:nvSpPr>
        <p:spPr bwMode="auto">
          <a:xfrm rot="16200000">
            <a:off x="7339806" y="4158457"/>
            <a:ext cx="563563" cy="1822450"/>
          </a:xfrm>
          <a:prstGeom prst="leftBrace">
            <a:avLst/>
          </a:prstGeom>
          <a:noFill/>
          <a:ln w="9525" cap="flat" cmpd="sng" algn="ctr">
            <a:solidFill>
              <a:srgbClr val="456A8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40965" name="17 CuadroTexto"/>
          <p:cNvSpPr txBox="1">
            <a:spLocks noChangeArrowheads="1"/>
          </p:cNvSpPr>
          <p:nvPr/>
        </p:nvSpPr>
        <p:spPr bwMode="auto">
          <a:xfrm>
            <a:off x="5705475" y="5265738"/>
            <a:ext cx="289877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/>
              <a:t>Additional information for the label</a:t>
            </a:r>
          </a:p>
        </p:txBody>
      </p:sp>
      <p:sp>
        <p:nvSpPr>
          <p:cNvPr id="4096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37300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fld id="{6E6B76CA-938C-B047-BEA2-F73BDD25B85B}" type="slidenum">
              <a:rPr lang="es-ES" sz="1400" b="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es-ES" sz="1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0967" name="4 Rectángulo"/>
          <p:cNvSpPr>
            <a:spLocks noChangeArrowheads="1"/>
          </p:cNvSpPr>
          <p:nvPr/>
        </p:nvSpPr>
        <p:spPr bwMode="auto">
          <a:xfrm>
            <a:off x="611188" y="908050"/>
            <a:ext cx="7848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400">
                <a:solidFill>
                  <a:srgbClr val="FF9900"/>
                </a:solidFill>
              </a:rPr>
              <a:t>Assessment Framework </a:t>
            </a:r>
            <a:r>
              <a:rPr lang="en-GB" sz="2400"/>
              <a:t>for expost programme accreditation+EUR-ACE Label:</a:t>
            </a:r>
            <a:endParaRPr lang="es-ES" sz="2400"/>
          </a:p>
        </p:txBody>
      </p:sp>
      <p:sp>
        <p:nvSpPr>
          <p:cNvPr id="40968" name="9 Rectángulo"/>
          <p:cNvSpPr>
            <a:spLocks noChangeArrowheads="1"/>
          </p:cNvSpPr>
          <p:nvPr/>
        </p:nvSpPr>
        <p:spPr bwMode="auto">
          <a:xfrm>
            <a:off x="107950" y="3278188"/>
            <a:ext cx="143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sz="1800">
                <a:solidFill>
                  <a:srgbClr val="FF0000"/>
                </a:solidFill>
              </a:rPr>
              <a:t>Site visit required!</a:t>
            </a:r>
            <a:endParaRPr lang="es-ES" sz="1800">
              <a:solidFill>
                <a:srgbClr val="FF0000"/>
              </a:solidFill>
            </a:endParaRPr>
          </a:p>
        </p:txBody>
      </p:sp>
      <p:pic>
        <p:nvPicPr>
          <p:cNvPr id="409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1989138"/>
            <a:ext cx="6908800" cy="2709862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8EAEC4"/>
                </a:solidFill>
              </a14:hiddenFill>
            </a:ext>
          </a:extLst>
        </p:spPr>
      </p:pic>
      <p:sp>
        <p:nvSpPr>
          <p:cNvPr id="40970" name="Rectangle 21"/>
          <p:cNvSpPr>
            <a:spLocks noChangeArrowheads="1"/>
          </p:cNvSpPr>
          <p:nvPr/>
        </p:nvSpPr>
        <p:spPr bwMode="auto">
          <a:xfrm>
            <a:off x="827088" y="260350"/>
            <a:ext cx="7777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/>
          <a:lstStyle/>
          <a:p>
            <a:pPr marL="180975" algn="r" eaLnBrk="0" hangingPunct="0">
              <a:lnSpc>
                <a:spcPct val="80000"/>
              </a:lnSpc>
              <a:tabLst>
                <a:tab pos="7337425" algn="l"/>
              </a:tabLst>
            </a:pPr>
            <a:r>
              <a:rPr lang="en-US" sz="1600">
                <a:solidFill>
                  <a:srgbClr val="456A83"/>
                </a:solidFill>
              </a:rPr>
              <a:t>The evaluation of academic degrees and institutions in ANECA</a:t>
            </a: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>
            <a:off x="1258888" y="692150"/>
            <a:ext cx="7416800" cy="0"/>
          </a:xfrm>
          <a:prstGeom prst="line">
            <a:avLst/>
          </a:prstGeom>
          <a:noFill/>
          <a:ln w="28575">
            <a:solidFill>
              <a:srgbClr val="456A8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Elipse 1"/>
          <p:cNvSpPr/>
          <p:nvPr/>
        </p:nvSpPr>
        <p:spPr bwMode="auto">
          <a:xfrm>
            <a:off x="7308850" y="2060575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4" name="Elipse 3"/>
          <p:cNvSpPr/>
          <p:nvPr/>
        </p:nvSpPr>
        <p:spPr bwMode="auto">
          <a:xfrm>
            <a:off x="6732588" y="1557338"/>
            <a:ext cx="1511300" cy="3311525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Elipse 4"/>
          <p:cNvSpPr/>
          <p:nvPr/>
        </p:nvSpPr>
        <p:spPr bwMode="auto">
          <a:xfrm>
            <a:off x="6948488" y="1773238"/>
            <a:ext cx="287337" cy="316865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6" name="Elipse 5"/>
          <p:cNvSpPr/>
          <p:nvPr/>
        </p:nvSpPr>
        <p:spPr bwMode="auto">
          <a:xfrm>
            <a:off x="6588125" y="1916113"/>
            <a:ext cx="1944688" cy="3097212"/>
          </a:xfrm>
          <a:prstGeom prst="ellipse">
            <a:avLst/>
          </a:prstGeom>
          <a:noFill/>
          <a:ln w="5715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>
            <a:off x="1403350" y="1916113"/>
            <a:ext cx="4968875" cy="273685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75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9"/>
          <p:cNvSpPr>
            <a:spLocks noChangeArrowheads="1"/>
          </p:cNvSpPr>
          <p:nvPr/>
        </p:nvSpPr>
        <p:spPr bwMode="auto">
          <a:xfrm>
            <a:off x="1116013" y="1206500"/>
            <a:ext cx="53689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de-DE" sz="2400" dirty="0">
                <a:solidFill>
                  <a:srgbClr val="0000FF"/>
                </a:solidFill>
                <a:cs typeface="Verdana" charset="0"/>
              </a:rPr>
              <a:t>Labels </a:t>
            </a:r>
            <a:r>
              <a:rPr lang="de-DE" sz="2400" dirty="0" err="1">
                <a:solidFill>
                  <a:srgbClr val="0000FF"/>
                </a:solidFill>
                <a:cs typeface="Verdana" charset="0"/>
              </a:rPr>
              <a:t>under</a:t>
            </a:r>
            <a:r>
              <a:rPr lang="de-DE" sz="2400" dirty="0">
                <a:solidFill>
                  <a:srgbClr val="0000FF"/>
                </a:solidFill>
                <a:cs typeface="Verdana" charset="0"/>
              </a:rPr>
              <a:t> </a:t>
            </a:r>
            <a:r>
              <a:rPr lang="de-DE" sz="2400" dirty="0" err="1">
                <a:solidFill>
                  <a:srgbClr val="0000FF"/>
                </a:solidFill>
                <a:cs typeface="Verdana" charset="0"/>
              </a:rPr>
              <a:t>the</a:t>
            </a:r>
            <a:r>
              <a:rPr lang="de-DE" sz="2400" dirty="0">
                <a:solidFill>
                  <a:srgbClr val="0000FF"/>
                </a:solidFill>
                <a:cs typeface="Verdana" charset="0"/>
              </a:rPr>
              <a:t> </a:t>
            </a:r>
            <a:r>
              <a:rPr lang="de-DE" sz="2400" dirty="0" err="1">
                <a:solidFill>
                  <a:srgbClr val="0000FF"/>
                </a:solidFill>
                <a:cs typeface="Verdana" charset="0"/>
              </a:rPr>
              <a:t>umbrella</a:t>
            </a:r>
            <a:r>
              <a:rPr lang="de-DE" sz="2400" dirty="0">
                <a:solidFill>
                  <a:srgbClr val="0000FF"/>
                </a:solidFill>
                <a:cs typeface="Verdana" charset="0"/>
              </a:rPr>
              <a:t> </a:t>
            </a:r>
            <a:r>
              <a:rPr lang="de-DE" sz="2400" dirty="0" err="1">
                <a:solidFill>
                  <a:srgbClr val="0000FF"/>
                </a:solidFill>
                <a:cs typeface="Verdana" charset="0"/>
              </a:rPr>
              <a:t>of</a:t>
            </a:r>
            <a:endParaRPr lang="de-DE" sz="2400" dirty="0">
              <a:solidFill>
                <a:srgbClr val="0000FF"/>
              </a:solidFill>
              <a:cs typeface="Verdana" charset="0"/>
            </a:endParaRPr>
          </a:p>
        </p:txBody>
      </p:sp>
      <p:grpSp>
        <p:nvGrpSpPr>
          <p:cNvPr id="43010" name="1 Grupo"/>
          <p:cNvGrpSpPr>
            <a:grpSpLocks/>
          </p:cNvGrpSpPr>
          <p:nvPr/>
        </p:nvGrpSpPr>
        <p:grpSpPr bwMode="auto">
          <a:xfrm>
            <a:off x="179388" y="2141538"/>
            <a:ext cx="8929687" cy="4105275"/>
            <a:chOff x="179389" y="2780928"/>
            <a:chExt cx="8929116" cy="4104060"/>
          </a:xfrm>
        </p:grpSpPr>
        <p:sp>
          <p:nvSpPr>
            <p:cNvPr id="532482" name="Rectangle 2"/>
            <p:cNvSpPr>
              <a:spLocks noChangeArrowheads="1"/>
            </p:cNvSpPr>
            <p:nvPr/>
          </p:nvSpPr>
          <p:spPr bwMode="auto">
            <a:xfrm>
              <a:off x="179389" y="2780928"/>
              <a:ext cx="8784663" cy="4104060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s-ES" sz="1800" b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endParaRPr>
            </a:p>
          </p:txBody>
        </p:sp>
        <p:grpSp>
          <p:nvGrpSpPr>
            <p:cNvPr id="43024" name="1 Grupo"/>
            <p:cNvGrpSpPr>
              <a:grpSpLocks/>
            </p:cNvGrpSpPr>
            <p:nvPr/>
          </p:nvGrpSpPr>
          <p:grpSpPr bwMode="auto">
            <a:xfrm>
              <a:off x="238126" y="3039613"/>
              <a:ext cx="8870379" cy="3485012"/>
              <a:chOff x="238126" y="2834826"/>
              <a:chExt cx="8870378" cy="3485012"/>
            </a:xfrm>
          </p:grpSpPr>
          <p:sp>
            <p:nvSpPr>
              <p:cNvPr id="532483" name="Line 3"/>
              <p:cNvSpPr>
                <a:spLocks noChangeShapeType="1"/>
              </p:cNvSpPr>
              <p:nvPr/>
            </p:nvSpPr>
            <p:spPr bwMode="auto">
              <a:xfrm>
                <a:off x="238122" y="2834826"/>
                <a:ext cx="8654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s-ES" sz="1800" b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43030" name="AutoShape 4"/>
              <p:cNvSpPr>
                <a:spLocks noChangeArrowheads="1"/>
              </p:cNvSpPr>
              <p:nvPr/>
            </p:nvSpPr>
            <p:spPr bwMode="auto">
              <a:xfrm>
                <a:off x="7482904" y="2924175"/>
                <a:ext cx="1625600" cy="2386013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de-DE" sz="1400" b="0">
                    <a:solidFill>
                      <a:srgbClr val="000000"/>
                    </a:solidFill>
                    <a:latin typeface="Arial" charset="0"/>
                  </a:rPr>
                  <a:t>ENAEE </a:t>
                </a:r>
                <a:r>
                  <a:rPr lang="de-DE" sz="800" b="0">
                    <a:solidFill>
                      <a:srgbClr val="000000"/>
                    </a:solidFill>
                    <a:latin typeface="Arial" charset="0"/>
                  </a:rPr>
                  <a:t>European Network for the Accreditation of Engineering Education</a:t>
                </a:r>
              </a:p>
            </p:txBody>
          </p:sp>
          <p:sp>
            <p:nvSpPr>
              <p:cNvPr id="43031" name="Rectangle 5"/>
              <p:cNvSpPr>
                <a:spLocks noChangeArrowheads="1"/>
              </p:cNvSpPr>
              <p:nvPr/>
            </p:nvSpPr>
            <p:spPr bwMode="auto">
              <a:xfrm>
                <a:off x="7482904" y="5368925"/>
                <a:ext cx="1625600" cy="95091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de-DE" sz="800" b="0">
                    <a:solidFill>
                      <a:srgbClr val="000000"/>
                    </a:solidFill>
                    <a:latin typeface="Arial" charset="0"/>
                  </a:rPr>
                  <a:t>All European Engineering Accreditation Agencies + FEANI, SEFI, CESAER, EUROCADRE S etc. </a:t>
                </a:r>
              </a:p>
            </p:txBody>
          </p:sp>
          <p:sp>
            <p:nvSpPr>
              <p:cNvPr id="43032" name="Rectangle 11"/>
              <p:cNvSpPr>
                <a:spLocks noChangeArrowheads="1"/>
              </p:cNvSpPr>
              <p:nvPr/>
            </p:nvSpPr>
            <p:spPr bwMode="auto">
              <a:xfrm>
                <a:off x="6084168" y="5368925"/>
                <a:ext cx="1625600" cy="95091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de-DE" sz="800" b="0">
                    <a:solidFill>
                      <a:srgbClr val="000000"/>
                    </a:solidFill>
                    <a:latin typeface="Arial" charset="0"/>
                  </a:rPr>
                  <a:t>More than</a:t>
                </a:r>
                <a:r>
                  <a:rPr lang="de-DE" sz="2400" b="0">
                    <a:solidFill>
                      <a:srgbClr val="000000"/>
                    </a:solidFill>
                    <a:latin typeface="Times New Roman" charset="0"/>
                  </a:rPr>
                  <a:t> </a:t>
                </a:r>
                <a:r>
                  <a:rPr lang="de-DE" sz="800" b="0">
                    <a:solidFill>
                      <a:srgbClr val="000000"/>
                    </a:solidFill>
                    <a:latin typeface="Arial" charset="0"/>
                  </a:rPr>
                  <a:t>200 chemical societies and HE EEurope</a:t>
                </a:r>
                <a:r>
                  <a:rPr lang="de-DE" sz="2400" b="0">
                    <a:solidFill>
                      <a:srgbClr val="000000"/>
                    </a:solidFill>
                    <a:latin typeface="Times New Roman" charset="0"/>
                  </a:rPr>
                  <a:t> </a:t>
                </a:r>
              </a:p>
              <a:p>
                <a:pPr algn="ctr"/>
                <a:endParaRPr lang="de-DE" sz="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033" name="AutoShape 12"/>
              <p:cNvSpPr>
                <a:spLocks noChangeArrowheads="1"/>
              </p:cNvSpPr>
              <p:nvPr/>
            </p:nvSpPr>
            <p:spPr bwMode="auto">
              <a:xfrm>
                <a:off x="4361731" y="3357563"/>
                <a:ext cx="1722438" cy="1952625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de-DE" sz="1400" b="0">
                    <a:solidFill>
                      <a:srgbClr val="000000"/>
                    </a:solidFill>
                    <a:latin typeface="Arial" charset="0"/>
                  </a:rPr>
                  <a:t>EQANIE</a:t>
                </a:r>
                <a:endParaRPr lang="de-DE" sz="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034" name="Rectangle 13"/>
              <p:cNvSpPr>
                <a:spLocks noChangeArrowheads="1"/>
              </p:cNvSpPr>
              <p:nvPr/>
            </p:nvSpPr>
            <p:spPr bwMode="auto">
              <a:xfrm>
                <a:off x="4427985" y="5368925"/>
                <a:ext cx="1625600" cy="95091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de-DE" sz="800" b="0">
                    <a:solidFill>
                      <a:srgbClr val="000000"/>
                    </a:solidFill>
                    <a:latin typeface="Arial" charset="0"/>
                  </a:rPr>
                  <a:t>European funded project to </a:t>
                </a:r>
                <a:r>
                  <a:rPr lang="en-GB" sz="800" b="0">
                    <a:solidFill>
                      <a:srgbClr val="000000"/>
                    </a:solidFill>
                    <a:latin typeface="Arial" charset="0"/>
                  </a:rPr>
                  <a:t>jolint European accreditation standards and a qualification framework for accreditation of informatics / computer-science education</a:t>
                </a:r>
                <a:endParaRPr lang="de-DE" sz="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035" name="AutoShape 14"/>
              <p:cNvSpPr>
                <a:spLocks noChangeArrowheads="1"/>
              </p:cNvSpPr>
              <p:nvPr/>
            </p:nvSpPr>
            <p:spPr bwMode="auto">
              <a:xfrm>
                <a:off x="1362225" y="3357563"/>
                <a:ext cx="1625600" cy="1952625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nl-NL" sz="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036" name="Rectangle 15"/>
              <p:cNvSpPr>
                <a:spLocks noChangeArrowheads="1"/>
              </p:cNvSpPr>
              <p:nvPr/>
            </p:nvSpPr>
            <p:spPr bwMode="auto">
              <a:xfrm>
                <a:off x="1362225" y="5368925"/>
                <a:ext cx="1625600" cy="95091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de-DE" sz="800" b="0">
                    <a:solidFill>
                      <a:srgbClr val="000000"/>
                    </a:solidFill>
                    <a:latin typeface="Arial" charset="0"/>
                  </a:rPr>
                  <a:t>leading international system of quality assessment, improvement, and accreditation of higher education institutions in management and business administration </a:t>
                </a:r>
              </a:p>
            </p:txBody>
          </p:sp>
          <p:sp>
            <p:nvSpPr>
              <p:cNvPr id="43037" name="Rectangle 17"/>
              <p:cNvSpPr>
                <a:spLocks noChangeArrowheads="1"/>
              </p:cNvSpPr>
              <p:nvPr/>
            </p:nvSpPr>
            <p:spPr bwMode="auto">
              <a:xfrm>
                <a:off x="2802385" y="5368925"/>
                <a:ext cx="1625600" cy="95091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de-DE" sz="800" b="0">
                    <a:solidFill>
                      <a:srgbClr val="000000"/>
                    </a:solidFill>
                    <a:latin typeface="Arial" charset="0"/>
                  </a:rPr>
                  <a:t>Regional offices in Africa, The Americas, Eastern Mediterranean, Europe, South East Asia, Western Pacidfic</a:t>
                </a:r>
              </a:p>
              <a:p>
                <a:pPr algn="ctr"/>
                <a:endParaRPr lang="de-DE" sz="8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3038" name="AutoShape 18"/>
              <p:cNvSpPr>
                <a:spLocks noChangeArrowheads="1"/>
              </p:cNvSpPr>
              <p:nvPr/>
            </p:nvSpPr>
            <p:spPr bwMode="auto">
              <a:xfrm>
                <a:off x="2802385" y="3357563"/>
                <a:ext cx="1625600" cy="1952625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en-GB" sz="800" b="0">
                    <a:solidFill>
                      <a:srgbClr val="000000"/>
                    </a:solidFill>
                    <a:latin typeface="Arial" charset="0"/>
                  </a:rPr>
                  <a:t>WFME</a:t>
                </a:r>
                <a:r>
                  <a:rPr lang="de-DE" sz="1000" b="0">
                    <a:solidFill>
                      <a:srgbClr val="000000"/>
                    </a:solidFill>
                    <a:latin typeface="Arial" charset="0"/>
                  </a:rPr>
                  <a:t> World Federation for Medical Education</a:t>
                </a:r>
              </a:p>
            </p:txBody>
          </p:sp>
          <p:sp>
            <p:nvSpPr>
              <p:cNvPr id="43039" name="AutoShape 19"/>
              <p:cNvSpPr>
                <a:spLocks noChangeArrowheads="1"/>
              </p:cNvSpPr>
              <p:nvPr/>
            </p:nvSpPr>
            <p:spPr bwMode="auto">
              <a:xfrm>
                <a:off x="6090518" y="3357563"/>
                <a:ext cx="1625600" cy="1952625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de-DE" sz="1400" b="0">
                    <a:solidFill>
                      <a:srgbClr val="000000"/>
                    </a:solidFill>
                    <a:latin typeface="Arial" charset="0"/>
                  </a:rPr>
                  <a:t>ECTN</a:t>
                </a:r>
                <a:endParaRPr lang="de-DE" sz="1000" b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pic>
          <p:nvPicPr>
            <p:cNvPr id="43025" name="Picture 2" descr="http://www.df.lu.lv/typo3temp/pics/c8cf9e024d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0294" y="3562351"/>
              <a:ext cx="1135843" cy="969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6" name="Picture 4" descr="http://www.analchem.ugent.be/onderwijs_label/own_images/Eurobachelor_log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245" y="3253582"/>
              <a:ext cx="1287092" cy="1068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7" name="Picture 6" descr="http://www.ugr.es/~obsgin/fotos/4.6.worldFederation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553" y="3554725"/>
              <a:ext cx="1224408" cy="976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8" name="Picture 2" descr="http://www.esiea.fr/Public/P/Esiea/International/EURACE_ESIEA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667" y="3307557"/>
              <a:ext cx="1387830" cy="48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5" name="37 Elipse"/>
          <p:cNvSpPr>
            <a:spLocks noChangeArrowheads="1"/>
          </p:cNvSpPr>
          <p:nvPr/>
        </p:nvSpPr>
        <p:spPr bwMode="auto">
          <a:xfrm rot="5400000">
            <a:off x="2346325" y="2997200"/>
            <a:ext cx="2576513" cy="1300163"/>
          </a:xfrm>
          <a:prstGeom prst="ellipse">
            <a:avLst/>
          </a:prstGeom>
          <a:noFill/>
          <a:ln w="5715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s-ES" sz="1800" b="0">
              <a:solidFill>
                <a:srgbClr val="000000"/>
              </a:solidFill>
            </a:endParaRPr>
          </a:p>
        </p:txBody>
      </p:sp>
      <p:pic>
        <p:nvPicPr>
          <p:cNvPr id="43012" name="Picture 3" descr="image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73138"/>
            <a:ext cx="16764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utoShape 2" descr="data:image/jpeg;base64,/9j/4AAQSkZJRgABAQAAAQABAAD/2wCEAAkGBxQREhQUExQWFhUXGBwYGBcYFxUYGRYcGx0XFxwYFxwdHCggGSAoHhocITMhJyorLi4uGCAzODMsNygtLi0BCgoKDg0OGxAQGywmICYvNCwsLCw0LCwtLC0sLCwsLCw0LywsLCwsNCwvLCwsLCwsLCwsLCwsLCwsLCwsLCwsLP/AABEIAOEA4QMBEQACEQEDEQH/xAAcAAACAwEBAQEAAAAAAAAAAAAABgQFBwMCAQj/xABQEAABAgMEBQYJCAULBAMAAAABAgMABBEFEiExBhNBUWEHIjJxgZEUI0JScoKSobEzU2JzorLB0hYkVJPRFRc0NUNjdLPC4fAlRMPxg4TT/8QAGgEBAAMBAQEAAAAAAAAAAAAAAAMEBQIBBv/EADgRAAICAAMDBwsEAwEBAAAAAAABAgMEETESIUEFE1FhcaHwFCIjMjNigZGxwdEkQlLhNHLxkhX/2gAMAwEAAhEDEQA/ANxgAgAgAgAgAgAgAgD4pQAqcBACza+nslL1Gt1ih5LQv/a6I74tV4O2fDLtKtmMqhxz7BPtLlYcNQwwlO5ThKj7KaAd5i7Dk2P7pfIpT5Tf7Y/MW5zTyfdzfKRuQlCadoF73xZjgqY/tK0sddLiVD1sTC+nMPK9J1w/ExOqq1pFfIhd1j1k/mRFrJzJPWax2kkRtt6nxKiMjSB4m1oS2bWfR0H3k+i4sfAxw6oPWK+RIrrFpJlrJ6cT7VKTC1DcsJXXrKgT74hlg6ZftJo426P7his7lXeTg8y2sb0EoPvvA+6K0+TYP1WWYcpS/chvsjlEkn6BSyyrc6KD2hVPeRFOzA2w4Z9hdrxtM+OXaNbTgUAUkEHIggg9Rio1lqW08z1HgCACACACACACACACACACACACACACAPK1hIJJAAxJOAA3mGoETSTlNZZqiWGuX52TY7c19mHGNCnk+ct89y7zPvx8Ibob33GaW3pLMzh8c6op8wc1A9UZ9ZqY1KsPXX6qMu3E2WesyoiYgCAJMnZ7r3yTTjnoIUr4COZWRj6zSO41zl6qbLljQWfXlLKHpKbT7lKBiB4yhfu+pOsFe/2/QnN8mk+c0tjrcH4ViN8oU9ZIuTreo+r5NJ4eS2epwfiBBcoU9Z6+Treogv6CWgjOWUfRU2r3BVYkWMof7vqRPBXr9v0Kecsx5n5Vlxv00KT8RE0bIS9VpkEqpx9ZNESOzgIAsbHt2YlDVh1SN6a1SetJwPdEdlMLF5yJa77K35rNI0c5UULoibTq1fOIqUH0k5p9/ZGXdydJb63n1GpTyhGW6zcaFLvpcSFoUFJUKhSSCCN4IzjOaaeTNFNNZo6R4ehABABABABABABABABABABAFPpJpIxIovOq5x6LYxWvqGwcThE1NE7XlH5kN18KlnIxnSjTCYniQs3GtjSTzetR8s9eG4CNujCwp03vpMS/Fzt3aLoF6LJVJVnWc7MLuMtqcVuSK04k5AcTHM7IwWcnkd11zseUVmPNm8mRSnWTr6WUDMJKajrWrmjuMZ8+UM3lVHM0Icn5LOyWRKNrWNI4Ms+ELHlXb+O+8vAdaRHHN4u31nkvHQSc7hKfVWb+f1OK+UuaeN2UlU8AAt0jsSBSOvIK477JfY58vslurh9zm9aNuOYm80OIYa+/Qx6oYOPX839Dxzxkt+nyX1Ia12kelPtJO4zjQ+6qO15Pwg/kzl+UcZr5oEKtIdG0GlHd4Y0fiqD8n4wfyYXlHCxfNEtmftxGIJdHDwd2vsVMcOGDfV80dKeMW/X5M6p5SJxg3ZqVG6hS40T7VQe6PPIKp765fc98uth7SH2Owt2x53B9jULPlXbuPpt5+sI55nFVeo8146TrnsLb6yyfjoI8/wAmiXE6yRmEupOSVEHsC04dhA647hyg4vZtjl46DifJ6ks6pCNallPSy7j7am1bKjA+iRgrsMX67IWLOLzM+yqdbyksiHHZGXOjmk0xIqq0rmk1U2rFCuzYeIxiG7DwtXnfMnoxM6nu06DZdFNLmJ9PNNx0CqmlHEcU+cOPfSMS/DTpe/TpNyjEwuW7XoGGKxYCACACACACACACACACAFLTfTREim4ii5hQwTsQPOX+AzPDOLmFwjueb0KmJxUaVktTFbQnnH3FOOrK1qzUfgNgHAYCNyEIwWzFbjBnOU3tSe84ISSQACSTQAYkncBtjrQ5Sz3If9H+TyiNfaC9S0MblQlVPpqyR1DHqMZ12O37FSzZpU4HdtWvJdBLntPG2AJey2BnQLuHE70o6SzxVjwMcRwcp+ffIkljYx8yiIv2lIurVrLTmtWcw2fGPeq0k3WgeJT1RYhOKWVEc+vRfPiV5wk998surV/LgQf5Wlmf6PKhZ+cmjrCf/jTRtP2ok5qyXry+Ed3fqR87VD1I59b392hxmtKJtwUL60p81ujSeq6gAR1HDVL9vz3/AFOJYq2X7vlu+hUrUSakknecTEyWRC23qfIHgQAJNDUYHeIDNltKaTTbQomYcKfNWdYn2V1HuiGWHqlrFfT6E8cTbHSX3+pI/lmXdwmJRAPzksdSocSjFtR7BHPNTj6kvg9/9nfPVz9eHxW7+iXZ1nqCtZZs2VL+aJ1L3VdJuO9hPVHE5rLK+O7p1X5R3Ct57VEvho/wxgkNPgoGWtSXChkpVzEHets7dtU04CK88Fl59EvHaWIY3PzL147DjbnJ8h1HhFmuB1s46u9XsQrb6KseOyPasa4vYuWT6Tm3Axktul59RnzrRQopUClQNCCCCDuIOUaSaazRmtNPJnqXfU2pK0KKVJNQoGhB3gx5KKksmIycXmjYtA9OxN0ZmCEv7FZJd6tyuGR2bhi4vBuvzoafQ28JjFZ5stfqPMUC+EAEAEAEAEAEAEAKenul6ZFu4iiphY5ozCBlfV+A2kcDFzCYV3PN6FTFYlUxyWpiEw+pxSlrUVKUaqUTUknaY3YxUVkjAlJyebO1mWc5MuJaZSVLVkBs3knYBvjyyyMI7UtDquuVktmJpkvJylhNhx6j02oc0DMehXoJ2XziceqMpytxcso7o+PGRrRjVhI5y3yFefmJi0v1ibdDEqkm7Wt2vmsozdVx2Y1Iyi3CMKPMrWcvGr4FWTnf59jyj406SA7pCGUluSQWUnAumhmHOtf9mPoop1mJFQ5PO159XBfn4kTxCitmpZdfF/j4FCo1JJxJzO+LBVbzPkANFnaCzDrKHi4w0hzFOtcKSobDgkjHPOKk8ZCMnHJvLoLkMDOUVLNLPpO383737VJfv1fkjzy6H8ZfL+zvyCX8kH83737VJfv1fkh5dH+Mvl/Y8gl/JB/N+9+1SX79X5IeXR/jL5f2PIJfyQfzfvftUl+/V+SHl0P4y+X9jyCX8kH83737VJfv1fkh5dH+Mvl/Y8gl/JFXbujTkolKlOMOJJpVpy/dOJF4EAjI45RLViI2PJJrtILsNKpZtp9hSiJyuXsvpFfSG5xHhDYwCiaPNj+7czPoqqDwiu6MntVvJ9z+BZjiNpbNqzXeviT5JT8jWakHtbL+WKGqPozDfk7gsYbiKxHLYt9Hasn40f2JY7dXpKXnHxqvuNVJO3m8KMTiU9p//RHvTwrjU9Lg30x8fIt+ixkeiXj5mbWxZTsq6pp5N1Q7lDYpJ2g/8xjUrsjZHaiZVtUq5bMiGlRBBBoRiCMCDvEd6kaeW9GycnemvhQEu+fHpHNV86B/qAzG0Y76YmMwnN+fHT6G5g8Xzi2Za/UeooF8IAIAIAIAIAp9KrfRIy6nVYqyQjz1HIdW0ncImopds9lfEhvuVUNpmAWhOrfcW66q8tZqo/gNwAwA2AR9FCChFRjofOTm5ycpanqzLPcmHUtNJvLUaAfEk7AMyYTnGEXKWh7XXKyWzE0yamGLBl9W3dcnHBUk/eVuQNidveYyoxnjJ5vdFGtKUMHDZjvkxQLIR+t2gS447zm2CaKd3Ld8xrcBidlAIu55+jp3Javo6l0spbOz6W7e3ount6iktW1HJld91VaCiUgUShOxKEjBKRuieuuNayiV7LZWPORDjsjCACALFU29NeDy5N+54toYAi+QAmvXSI9mFe1Pp3sm2527MPghhe5PlNm65OSiFjNKnCCO8RWWOT3qEi08A1uc0c/0GH7fJfvf9oeWe5I88i99B+gw/b5L97/tDyz3JDyL30H6DD9vkv3v+0PLPckPIvfRwndDNWhS0zco4Ugm4l0XlU2JrmeEdRxebycJL4HMsHks1NMV4tlI+wAQBKs20HJdwONKKVDDeCDmlQyUDuMczrjNZSO67JVy2ol4llMx+sSQLMw3z1sIJ2ZuS+0p3ozGyoivm4eZbvi9H9n+S0kp+kq3SWq+6/A4WXaTFuMeDzNETSBVCwBj9NH+pHb1UrK54Se3D1fHhMuQnDFw2J+sZtbNlOSjymXRRSe5Q2KSdoP/ADERqVWRsjtRMq2qVctmRFYeUhSVoJSpJBSRgQRiCI6aTWTOItxeaN40G0nE+xVVA8igcSPcscD7jUR8/isO6Z9T0PocLiFdDPjxGSKxZCACACAPK1hIJJoAKknIAbTAGB6b6RmemCoE6pFUtDhtUeKs+qg2R9DhaOZhlxep89i7+dnu0WgvpSSQACScABiSdwiyVUs9yNUkGG7Ck9c4AqbeFAndtueinAqO00G6Mibli7dmPqrx/wANiEY4SrafrMUWDcBn5zxrjhJYaV/aqH9osbGk5BO0gDACLr3+hr3Javo6u1lOPm+mt3t6Lp6+xC/PTi3nFOOKKlqNSTt/gOGyLMYqK2Y6FWc3N7UtThHpyEAEAEAe2XShSVJJCkkEEZgjEEdsGk1kz1Np5okuLdm360vvOq2AC8o4ZZD4RwlGuHQkdtztn0tne3bAfklJS+i6VCqSClQNKVoQdlcuMc1XQtWcWdXUTqeUkdXdGJlMsJotUZIBvVTWhwCimtaGuf4R4sRW583nvPXhrFXzmW48WHo3MTl/UN3gjpElKRU5AEkVMLb66sttnlWHstz2VoVjrZSopUKKSSCDmCMCDEyeazRE008meYHgQAQAQB0lphTa0rQopWk1SoYEEbRHkoqSyZ7GTi80MT58ISZyW8XMtUW+hGH/ANhobq9JOytcjFVeY+anvi9H9n9i43zi52G6S1X3/I4At29JeSmcZHVU/kXT1T1Y0/Owdvuvx3FzzcZV7y8d5ljzSkKUlQKVJJBBzBGBBjXTTWaMeScXkyy0ZttclMIeRiBgtPnoOafxHECIr6VbBxZLh7nVNSXxP0JJzSXW0OIN5C0hSTvBxj5yUXFtM+kjJSWaO0cnoQAQAhcrNv6lgSyDz3ulvDYz9o4dQVGhyfTtT23ovqZ+Pu2IbC1f0MdjaMQf+TCw08+efoGma3CcrwFVL6kjLieEZ2Oue6qOrNLAUrfbLRaFfNzv8pTLs1MXkyrAqU7bteY0n6azmes7BEkYcxWq4es/DfwOJS5+bsn6q8ZfEXLXtJcy6pxdBWgSkdFtIwShA2ADD/3FqutVx2UVLbHZLaZDjsjCACACACACAL7QT+sJX6z8DFfF+xkWcH7aJC0kWVTcySSTrnMTjkpQHuwiShZVx7ER3tu2WfSXun6zcs8VNBKNkDYCcCfcO6K+EW+f+xZxjezDsPVkrIsadoSKvtg02g6uojyxfqodj+51U8sJPt/AnxdM8IAIAIAIAIAlWZPrl3UutmiknrBGRSobQRgRxjmcFOOyzuuyVctqIxCb8CfZn5QeIdJBbr0DhrJdXxSd1Dsirs87B1Warj9H+S3tc1NXV6Pw1+C55SrIQ823aMvihwJ1lOOCVnca808acYhwVrjJ0z1WnjvJsdUpRV0PiZ1GkZZqPI/b9QuTWcqra6vLQO3ndqoyuUadLF2M1+Trs1zb+Bp0ZRqBAHxSqCpyEAfnjSu1zOTTr3kk0RwQnBPux6yY+kw9XNVqJ83ibecsciDZsiqYdbaR0lqCRwrtPADHsiSc1CLk+BHXBzkoriaFyizYl2WLMlq5JvgZqx5qTxUqqj1DfGbg47cpXz8f8NPGS2Ixoh4/6KekzgZSiSQahk3niPLfI5x4hA5g6jFyhOTdr46dn96lPENQSqXDXt/rQoIsFUIAIAIAIAIAIAvtA/6wlfrPwMV8X7GRZwftokDSH+lTP1zn31RJT7OPYvoR3e0l2svdPujIf4Nv8Yr4TWf+zLGM0h/qerL/AKmnPr2//HCz/Kh2P7nVf+JPt/AoxcKAQAQAQAQAQAQBeaLzCVFcq6aNTFACf7N0fJucMead4VwivfFrKyOq71xRZw8k865aPufBjbybzuL9mTIwVfASdhFQ4gdnOFNyjtipjYbo3w8dBcwU98qJ+OkRLcsxUq+4wvNCqV84ZpV2gg9sX6rFZBSXEzrq3XNxZ4sm0FSzzbyOk2oK6947RUdse2QU4uL4nlVjrmpLgfo6TmUutocQapWkKSeBFRHzMouLaZ9PGSks0do8PRY5R7U8HkXaGinPFJ9at77IVFrB17dq6t5VxlmxU+vcYPH0B88aDySWckLenHMEMpKQTkCReWrsT96M7lCbyVa4mnydWt9j4FVIWgXZiatJwfJ85sH5xfMZTxCQK+oIlnDZhGhcdexa/MihPanK98NO3gKilEkkmpOJJzJ3mLmhRbz3nyACACACACACACAL7QT+sJX6z8DFfF+xkWcH7aJA0h/pUz9c599USU+zj2L6Ed3tJdrL3T7oyH+Db/GK+E1n/syxjNIf6nqy/wCppz69v/xws/yodj+51X/iT7fwKMXCgEAEAEAEAEAEAEANFqTqv1S0W/lKhDv1zVMVemi6aelFSuC86l6cOx/hl2yb8y9a8e1fkv8AlUlEvNS0810XEhKuoi+gn7QPZFfAScZSqlw8Mnx8FKMbUZxGmZZs/JJamtlC0TzmVU9VXOT77w7IxOUK9mza6Td5Ps2qsugeIoF4yjlnn6usMA9FJcI4qN1PuSe+Nfk2Hmyl8DI5TnvjH4mbxpmWabaR8BsJtsYLmKV38/nn7ACYyoelxbfBfbca8/Q4RLi/uKFr+Jk5Vja5Wac9eqGvsJJ9eLtfnWyn0eavv3lK3zKow6d7+xQxYKoQB9SKmgxJ2QC3gtBBIIIINCDmCMCDBPMNNPJnyACACAPTbZUQlIJJNAAKkncBtg2lvZ6k28keIHh9gD5AHaXlVuHmIUs/RSVfAR5KSjqzqMJS0R9mJRxv5RC0eklSfiIRnGWjEq5R1Rxj05OjEutw0QlSzuSkqPcI8cktWdRjKWiCYl1tmi0KQdyklJ7jBSUtGJQlHVHOPTk+VgD7ABAF7o/41maljmpvXt7fGM1UQkb1NlY7Ir3ebKM+vJ9j/vIs0edCVfxXav6HDRL9dseZljitqpR/mo+0CIpYj0WJjPp/4y9h/S4aUOj/AKZlGqZA78kc/q50tk4OoI9ZPPHuCu+KHKEM6troNDk6eVmz0m0RiG2YJyjTettF87EkIHC6kA/arH0GCjs0xPn8dLauZRSEsXXW2xmtaUD1iE/jFictmLl0FauO1JR6TQeVpZXMSkqjYnAcVqCE/d98Z3J6yhKx+MjTx72pwrQoaYPhc48E9FCtUkbktANCns17Yu4ZZVLPjv8AnvKWKlna8uG75bimiYrhADjyZWKH5kvuYNS4vknK9mmvVQq9Ub4pY63ZhsrVl7AU7U9t6I98p9jht9My1QtTIvgjK9QE+0CFdpjzA2uUNiWqPcfUoy246MS4vFAIAIAfeSyyk33J14hLTAISo5XiMVeqk96xujPx9jyVUdWaOAqWbtloip5RLC8Em1XR4p3xiNwr0k9h9xETYO7nK9+q3EWNp5uzNaMWItFMe9GNFGW2PDbQN1nNtvGq9xNMTXYkZ5nCM+/EzlPmqdeLNKjCwjDnbtOg9TnKY4nmSjDTLQwSCmpp1JISnqx64R5Pi99jbYlyi1urikj5Jcpzx5s0y082cFAC6adtUnqoOsQlyfHWDaZ5HlGWk0mis0gkZV+alxIc1ExdBT82srKSCnNNM6ZbsKRLTOyFcud4d5HdXXOcea4jPpJpImybsnItoCkpBcWoVNSKitKVURQknChAA3VaMO8T6S19havxCw2Vda7SDZ+nqJoai0mW1Nqw1iQQUHeRUkekkgjdHc8FKvz6Xv6DivGxs8y5bukpuT5lBtNpNApFXKXgDUBK6E4RPi2+Yb47ivhEvKElpvGO29O0y8w6yJJlQbWU3qgVoaVpcitVg3OCltvf46S3bjVCbjsLce7NmZK2gtlUumXmAkqQtFMacQBepXFJ2ZHd5ONuFykpZxEJVYpOLjkzNp2VUy4tteCkKKFdaSQacMI1IyUoqS4mVOLhJxfAm6Mzmpm2HNgcSFV81Ruq+yTEd8dquS6iTDz2bYsc+TM+DWlMyxyotPWW14fZJMUcb59EZ+N5fwXmXyh43CRb8nqZl9rIIcWB1VNPdSL9MtquMuoz747Nkl1nXRab1M5LL3Oor1EhKvcTHl8dqqS6j3DS2bYvrP0XHzR9Kfm23Xb8zMK855xXetRj6epZVxXUj5m552SfWyy0BY1loSwPn3vYSpf+mIsW8qZEmDWd0Rmtpett9AOIbUg/u0a74xUr83Bvr+7yLlnnYxLo/GZnjzpWpSjmolR6yamNNLJZGXJtttnmB4fUgk0AqTkBt6oBLM0bSRQsyzG5NJo/Mc54jMA0vfggbwlUZlHp73Y9Fp47zVvfk9CrWr18dwaKLFpWc7IrI1rIvsk7vJ7jVJ4KEMQuYvVq0eow75+h1PVaGcrSQSCCCMCDmCNhjT1MprLcz5AHSVl1OLShAqpZCUjeSaCPJSUVmzqMXJqKH/T+YTJSjFmtHYFvEbcagHrXVXC6nfGdhIu2yV8vgaOMkqq1TH4nWW/6rZJRnMymKd6kgYd6QR1oEeS/T4jP9sjqP6nD5fuiJmilnCZm2Gj0VL53FKaqUO0Ajti9iLObrcijhq9u1RZe8qVrl6bLING2AEhIyvEAqPwT6vGK+Aq2a9riyxj7XKzY4ITYulAIAl2PPeDvtPAV1a0rpvAIJHaI4shtwcekkqnsTUug0HS3RkWkfDpFaXL4F9uoCqpASKVyVQAFJplGdh8RzHorVllozSxGG5/0tTzM4mpZbSihxKkKGaVAgjsMacZKSzTMuUZReUkMfJn/AFkx6/3FRVx3sH44lnA+2XjgQNM/6fNfWq+MS4b2Mew4xXtpdpf8k1lLcm9fQhtkKqrYVKSUhPHAk8KDfFblCxKvY4sscn1N2bfBC3pTOpfnJhxFLqnFXSMiBgD2gV7YtYeDhVGL6CriZqdsmiqMSkI/yr923GXBk9q19etZFftExnSWeEcejPuZpp5YtS6fuiq5TWLlovblBCh2oSD7wYmwMs6V44kGPjlcxWrTEZxbKaNr/ToeYPfGF5H1m/5X1GLOKqSd5rG6lkjBbzeY08lyK2iydyXD9hQ/GKmOfoH8PqW8As7kT31f9Ym1bUofI7GVCIl/jRXZ9Sd/5Un0J/QRBGgZh9gB05LbC8ImtaoVbYorgVnoDs6XYN8UcfdsV7K1f0L+Ap257T0X1JGlOjFozky48WDQmiBrGuagYJHS7TxJjmjEUVVqO19TvEYe+2xyy+h50a0XtKTmW3ky5ok84axrnIOCh092XECPb8RRbBxcvqeUYa+qall9Dnyq2FqJnXoHi36k8HB0h29LiSrdHuAu24bL1X0POUKdie2tH9RJi8Z5oXJLYl9xc2pJIaBS2MOcsjGlcMEmnrcIzuULskq1x17DT5OpzbsfDQr7X0QtKZeceWxzlqr8o1gMgkc7ICg7IkrxWHrioqWnaR24XEWTcmtews9CNHbQkppDhYOrVzHBfb6J20vbDQ9hG2IsVfRbW1nv4akuFovqsza3cdDsLJEhbjJAo08VFvcCtKklHYo5blJjnnOewj6Vqdc3zWKT4MU9PJZTdoTIVtXfHEKoofGnZFzCSUqY5FLGRaulmUEWCsEAEAS7MtN2WXfZcU2rek58FDJQ4GscTrjNZSWZ3XbOt5xeQ/WTpVL2mUy1oMovq5rbycOcchvQSaZEgnMARnWYadHn0vdxRpV4mGI8y1b+kiaOWIZK2m2SbwF4pV5yS2sgnjsPEGO7rlbhXLxqcU081ilHxoLWmX9PmvrlfGLWG9jHsKuK9tLtGixOURtCBLuyqEy5BSrVFQoDgTdNSrjjU8Yq24GTe3GW/rLdWPikoOOS6im090bRJuoUyasPC83jW7SlU12ihBBzoeFTNhMQ7YtS1WpBjMOqpJx0YrxbKY4OqpO2WraWpT43fgIpL2Vq65F97rauxHbleTSfHFlB+0sfhHnJ3sviOUfarsEmLxQO3hSt8c7CO+ckclJoSN0dI4ayY1cly6WiyN6XB9hR/CKmOXoH8PqXMA8rkT30/wDWJtO1SHwO1lRiJf40X2fUnf8AlSXSn9BEEaBmHpIJNAKk5AZngIBLPcaRb0ybIkGZVpV2Zd8Y6pJxTvoesBAO5BjLqisTc7Jeqty8d5rWy8mpVcfWeon/AKVzv7U97Zi75NT/ABRR8ru/kw/Sud/anvbMPJqf4oeV3fyY4aNzirWkn5N5d59HjGlqNSd2PAm6TuWIpXQWHtjZFbnuZdon5TVKuWuqM8ZlVrcDSUnWKUEBO28TdpwxjTcko7T0MxQbls8TQtM7UNmsy8jKuFC0JvurSaEk1w9Ykqpuuxm4atXylbNbuBp4m10QjVB7+IofpXO/tT3tmLnk1P8AFFLyu7+TD9K539qe9sw8mp/ih5Xd/JjlJTK7Us1QvEzkorWIV5SqYg9ZAI60AxSlFYe/3Zbi/CTxFHvROk9Kt27LJeZKUzjSbq0E0vDd1E1KTliQd48jKWEnsy9V+P8AonGOLr2o+sjN56ScYWUOoU2seSoEHrG8cRhGnCcZrOLzMudcoPKSPMpKrdUENoUtZySkEnuEeykorOTyPIwlJ5RRfP6HutzEtLuKSlx9NadIN4qABIOOWNN+2KyxUXCU46LvLLwclOMG977intazHZVwtPIKFjfkR5yT5Q4xPXZGyO1FkFlUq5bMkWmhFhuTc01cSbiFpW4vyUhJCqV3mlAONcgYixV0a63nq9CbCUynYstEOf8AKKX9IG7hqG0qaqMiUocKqdRUR2RR5twwbz47+9F52KeMWXDcI2mZ/X5r61XxjQw3sY9hn4r20u0rJKUW8tLbSStajQJGZ/gOJwESykoLOT3EMISm8ooe+U5QZYkZO8FLabF4jZRKUDvIV3Rn4FOU52cGzRx72YQr4oz6NEzBwdTWdstO0NSnxvfAxSXsre2Rfe+2rsR25XlVnxwZQPtLP4x5yd7L4/gco+1XYJMXige9UrdHmaOtlkm2Wrkw+nzXXE9ylCOannCL6kdXLKyS6yz0BfuWhLE+fd9tKkf6oixazpkS4N5XRGa2kaq30E5OKQP3jep+NYqVvawb6vs8y5Z5uMT6fxkZ460UKKTmkkHrGBjTTzWZlyTTaZNsG0Eyz7bym9bqzeCCq6CodEk0ORx6wIjtg5wcU8sySmxVzUms8j1pDbC5yYW+vAqyTWoQkYBI/jtJJ2wpqVUFFC612zcmV0SEQQBYWBay5N9t9GJQcU1oFA4FJ6x+BiO6pWwcWS02uqaki4l9K20T6p0SoqQSG9bglZFCutzGorhTNRMQPDSdPNbXxy4dGpYWKirud2e/+ihtWfXMPOPL6S1FR4bgOAFB2RYrgoRUVwKtljsk5PiRY7OAgC40Vt9cg+HkC8KFKkVoFA7K0NKEA5bIhxFCuhssnw97pntI4PWqoTKpiXqwSoqSEqrcriRWgqK7KUphHSqWwoT3nkrXzjnDcNUtymulF2Zl2XxvPNrxIopPcBFOXJ8c84SaLceUZZZTimenuU1aUlMtKssV29LuASkd9YLk9N5zk34+J6+UWllCKQnTdqPOu65x1anaghdaEUxF2nRpuFIuxrhGOyluKMrZyltN7xvleUpwoCJqWamKeUaJJ4kFKhXqAilLk9Z5wk0XY8oPLKcUyNbHKI+62WmG0SzZFDq8VU3BVAE9grxjuvAwi9qTzZzZj5yWzBZFBo1a/gcwh8Iv3K829drVJTnQ0z3RYvq52DhnkVqLeamp5Zjc5ykNKJKrOZJOJJWkkneTqsYprASW5WPx8S6+UIPWC8fA5u8pi0pIl5Rlknb0u2gSkd9Y9XJ6b8+Tfj4nj5RyXmRSEicm1vLU44orWo1Uo5k/8wpsi/GKisloZ85ub2panAx6cj/KsXrcZaGTIbR1apkE/aBjOk8sI5dOfezTS/VqPR9kVXKa/ftF7ckISOxCSfeTE2BWVK8cSDHyzuYqmLZTNe/QNf0fdGN5Yjb8kYh8oMpqrQmBSgUoLHG+AonvJjQwctqmJnY2OzdIpZCZ1TrbgzQtK/ZIV+ETzjtRcekgrlsyUug0HlaQW5iUmkbU4Hi2oLT973RncnvahKt+MzSx62ZxsQoaYMBE49d6K1a1J3pdAdFPap2Rdw0s6lnw3fLcUsVHK15cd/z3lVL3b6dZeuVF67S9drjdrhWmVYleeW7Ugjlms9C7vWZ5s97cv+SIP1Hu95Z/Te93BfszzZ725f8AJDLEe73j9N73cF6zPNnvbl/yQyxHu94/Te93BfszzZ725b8kMsR7veP03vdwX7M82e9uX/JDLEdMe8fpve7gv2Z5s97ct+SGWI93vH6b3u4L9mebPe3LfkhliPd7x+m97uC/Znmz3ty/5IfqPd7x+m97uC/Znmz3ty35IZYj3e8fpuiXcF+zPNnvblvyQyxHTHvH6b3u4L9mebPe3LfkhliPd7x+m97uC/Znmz3ty/5IZYj3e8fpve7gv2Z5s97ct+SGWI93vH6b3u4L9mebPe3LfkhliPd7x+m6JdwX7M82e9uW/JDLEe73j9N73cF+zPNnvblvyQyxHu94/Te93BfszzZ725b8kMsR7veP03vdwKVZlMEz1fTl/wAkP1Hu94/Te93FBFgqllo1J66bYb2FxN6vmpN5X2QYivns1yfUTYeG1bFdY6cmn6zaUzMnKi1jgXFYD2aiKON8yiMPG4v4Lz75T8bxI0gnNdMvuZhbiyOqpp7qRfpjs1xj1GffLask+s9aOSutmpdvO86gHqvAn3VhdLZrk+o9w8dq2K6z9HR8yfSmR8sshdfZeAwWgoPWg1+Cvsxscmzzg49Bj8pQ85SM8jSMw020x4dYTTgxXL0rv5ni1fYIVGVD0WLa4P77zXs9NhE+K+woWx46UlX9rYMq5wuc9rvQoj1Iu1+bbKHT5y+OveUrfPqjPo3P7FDFgqhAGtWNYLIkUSTiUiYmWXHgogVSoXCkVzFKpw+gqMey6Ttdq9WLS8eOJtV0xVSqerTYi6G2B4XOJYcqEpvKcGRojAp4c4gdsaGJv5uraXwM/DUc5bsy4al1P6ellam5SXl0MJJSkKbqVgYXjQjPv4xXhgtpbVknmWJ47YbjXFZHzReUZRLzNpTDSXLqyGmqcy8SNmVKqAFcgDnhHt8pucaIPLpYojFQlfNdiK22NN3plpbS2mAhVKXWyFIoQRdN47qRLXg4VyUk3mQ2Y2VkXFpDXadpOSsnZ2olmndYwkrvMlZqEtU6O+8c4pwrjZZZtyaye7f1suzsnXXDYinmt+7sKnT2z20tyT4ZSw898o0BQeSa3dhBNO3HKJsJOTc4Z5paMgxcI5Qnlk3wGXS2bm2H7krItut3Ab3g6lc41qKpIGwRVw8Kpwzsm0+0tYidsJ5VwTXYUHJ86Zm1H1PNISotKvNhFEpUlTSaBJrQ4fGLGMWxh0ovjr8yvg253yclvy/BwsrS1qbcQzOScuUOEIvtouKQVYA1qTmdhEdWYaVacq5Pd0nNeKjbLYsit59sOwxK24iXPPQCspvAGqS0tQrvIy6xC252YRz4/wBnlVKrxahw/ohK0oXJzEy0hmXUnwl01W3eI55FBQigwyjtYeNsIybei07DmWJlVOUUlqxi0/0kVJTGpaYlyktBVVNVNVFYORG6K2Ew6thtSb16Szi8Q6p7MUtD1IuPM2VJrlZVD7iioKq0XDSq8TShzAFYSUJYiSnLJduR6nOOHi4RzfYLc5aD789JImZdtkpdRzUtFu8lbiBVQJNRzad8WYwhCqbhLPc+OfAqyssnbBWRS39HWXmlulQlpx2XMpLOMpu4FsBRCkJUccRtOyIMPhucqU1Jp/2TYjFc3a4OKa/ooNO7FZaEvMywKWZhN4IPkGgNBwocthBixhLZy2oT1RXxdMYpWQ0YpxcKRe6PDVMzUyc0t6lvZ4x6qSUnelsLPbFe7zpRh15vsX95FmjzYSs6sl2v+hw0Q/UrHmZo4KdqEf5SPtFRiliPS4mMOj/rL2G9FhpT6f8AhmUapkDnyTyGsngumDSFL7TzB94nsilyhPZqy6S/yfDatz6DbIwjcFLlPszXyK1Ac5kh0dQqFfZJPZFzA2bFq69xUxte3U+reYbG8fPmhcktoJKn5NzFDySoA7SBdWO1P3YzeUINJWLgafJ1iedb4lRZ9nlt+as1zNzmtk4eNRz2VcApJI9cRNOalCN64a9j1+RFCDjOdD46dvD5iqpJBIIoRgQcwdxi4UWstxc6HWT4XONNEcyt5fopxIPXgntiDE283W5ceBYwtXOWpcBytbT2WTOlfgYcWyotpe1pBugqSSlN2lMVYVxrFKvBTdWW3lnvyyL1mNgrfVzy3Z5nWZmG7PtdMxUeDzTZN4ZJK7pJ9oJUeC45ipXYbY4xZ1JxpxO3wkUlo8nMwXFGWLbrKiShYcSKJOIBru3itYnhj4bOU80yvZgJuWcMmiXo0EPykzZbriW3g6S2onmqUkiqQdvOSeNFVAwjm/OFkcRFZrLeSUZSrlh5PJ57ijtPQabl21uupQEIFSQtJriBzQMdu2kTwxlU5KK1ZWngrYRcnlkhutPSh2QYskoNW1MDWt0Sb4CGhmRVJF40oRjnWKcMPG6dueue75suzxDphXlplv8Akij5QZAqeanEOKdl37pQSonVnO5j0RmQOsbInwc0outrJrvIMZBuasTzT7ht0xs20XZi9KPFDVxIoHbnOxqad0U8NZRGGVi39hcxFd8p51yyXaUfJ7Iuy9qvIfILmoUpRvXqlSmlVrtOMWMZOM8OnDTP8lfCVyhfJT1yIVkaDKlnW3p15lpptQWefVSikghIw2nt4R3ZjFOLjWm2zivBuuSnY0kjtYlsCct1DycEG+EVw5qWVpBO6ufbHltTrwji9f7FdqsxaktP6FDSD+mTP+Ic/wAxUXKfZR7F9Cnf7aXaMnK8f19P1KPvORW5O9l8fwWuUfarsGCTlJt2yZMSblxYKiohy5VNV4ccaRWlKuOIm7Fmi1GNksPBVvJi5N2ROMzkk5OLCyp9tKVay+aJWk0O4Y++LMbapVTjWstz+hVlVbG2ErHnvRc6Y6FPzU668FsoaVc5610oAhCSaU3gxDhsXCupRybf9k2Iwc7LXPNZFHp7arKkS0pLq1jcsihcGS1UAw35VqMMeET4SuacrJrJvgV8ZbBqNcHmlxE+LpRGe05NQEpZ7Y8YSFuj++dpQK9BF0E8VRUrmvOuenDsX5Zdsg/MoWur7X+Bg5U5tLDUtIN9FCQpXUkXEV6+ce6K+Ai5ylbLiWMfNQhGpGcRpmUbDyP2Xq5ZbxGLysPRRUD7RVGLyjZtWKPR9zb5Or2a9rpH6M80Dy62FApUKgggjeDgRHqeTzDWZ+c9IbLMpMusnyFc070nFJ7iI+lpsVkFI+Zvr5uxxI9mTypd1t5HSQoKHGmw8CMO2OrIKcXF8TmubhJSXA0LlGlBMMsWnLE5JvkZpx5ijuKVVSeNN0ZuDlsSlRM08ZHbjG+Ap6TNh5KJ1sAJeNHQMm3wKrHAKHPHWd0XKG4t1Php2f1oU8QlJK2PHXt/vUoIsFUIAIA9JcIFASBuBIEMkz1Sa3JnmB4eluqOBJIG8kwSSPXJvVnmB4EAEAEAfIA+wAQAQAQAQAR6AjwF5ovLJSVzToq1L0VQ/wBo6fk2xvxxPBJiC+TeVcdX3Liyzh4pZ2S0Xe+CGzk3k6qftOZOCb5CjtUalxY6hzRTeRsinjZ7o0Q8dBcwUc3K+fjpEa3bUVNTDj6s1qqB5oySnsAAi/VWq4KK4GfdY7JuTI8hKKecQ0gVUtQSOsmmPDbHU5KEXJ8DiEHOSiuJ+j7MkksNNtI6KEhI7BSvbnHzM5ucnJ8T6eEVGKiuBJjk6CAM55XrBvtpmkDnN8xzignmq7CaetwjS5Ouyk63x0M3lCnajzi4GTRsGMP/ACYW2g35B/Fp6twHK8RRSOAUMRxG8xnY6l7rYao0sBct9UtHoV01JfybMuykxeMq8KXqY3a8x5P0kHMbecNoiWM+fgrIesvDXxI3HmJuufqvxn8BdtezVyzqm10JGKVDFK0nFK0HakjGLNdisjtIq21uuWyyHHZGEAEAEAEAEAEAEAEAEAEAEAEAEAEAEASbNkFzDqWmxVSjQbhtJJ2ADEnhHM5qEdqR3XW7JbMRi8E8MeZkJQ1ZbJJcpgtWGsmFcNiRuoNsVdrmou6zV8PovyW9nnZqmvRcenpf4LrlKtZDDTdnS+CEBOspwxSg7zXnnjTjEOCrc5O6er08dxNjrVCKph8TOo0jLNI5ILBvLXNrGCKobrtUekodQN31jujM5RuySrXxNTk6ne7H8DV4yDXCACAOcwwlxKkLAUlQKVA5EEUIMeptPNHjSayZ+fdLLBVIzCmjUp6Taj5SDl2jI8RH0eHuVsFL5nzmJodU8uHAp0KIIIJBBqCMCCNoibUgTy3o1WSebt2S1ThCZtkVCt5yveirJQ2HHdGRJSwlu0vVfj/hsxccXVsv1kJ8uNYDITfinWyQw4v+zV804fm1ZhWwkHEGLr3Pnq96eq6evtRSXnLmbNzWj+3YL87KLZWptxJStJopJzB/Hr2xZjJSWcdCrKLi9mWpxj05CACACACACACACACACACACACACAOkuwpxSUISVKUaJSBUknYI8lJRWbPYxcnkhifHgyTJy/jJl3mPrRjSv/btHbj0jtpTIRWXpHzk90Vovu/sXGubXNQ3yer+35HBCW7BkiTdVOPDrod3oJr2nrwpPaxlvurx3lxbODq95+O4yx95S1KWslSlElROZJxJMaySSyRjyk5PNkuw7KXNvoZb6SjnsSNqjwAji2xVwcmd01O2aij9D2XZ6JdpDLYohCaDjvJ4k1J4mPnJzc5OT4n0sIKEVFEqODoIAIAIAXtNtGkz7BTgHUVU0o7D5p4HLuOyLOGvdM8+HEr4mhXQy48DBZhhTalIWkpUkkKScwRgQY+gjJSWaPnZRcXkztZdouSzqXWlXVpNQdh3gjaDlSObK4zjsy0Oq7JVy2ommTkqxb0vrWqNzbYopJ+6rek7FbO8RlxlPBz2Zb4s1pRhjIbUd0kJ5eDn6pPgtOtcxt8jnN7m3vPb3KzTXCoMXctn0lW9PVdPWuspbSl6O7c1o/s+opbUsxyWXcdTQ0qkjFK0nJSFZKSd4ieuyM1nEr2VSreUiHHZGEAEAEAEAEAEAEAEAEAEAEASbNs9yYcDbSSpR2bANqlHJIG8xzOcYLOR3XXKyWzEvUvJlv1eSOumXOYt9AJpXNuW203ubdlBFfJ2efbuiuH3f4LSar8yrfJ6v7L8jfZFlsWIx4TM0XMqFEIBFR9BH+pezLrpWWTxc9iHq+PCRcrrhhIbc/WM4tu1nJt5TzpqpWzYkbEpGwD/AHzMalVUa47MTKttlZLakQkpJNAKk4ADM8BHZGlnuRuHJ3or4EzfcHj3AL30E5hA+J49QjBxmJ52WS0XjM38Hhuajm9WN0Uy4EAEAEAEAEAI3KLoX4WkvsDx6Rzk/OpGz0hsO0YbqX8Hi+bexLT6FDGYTnFtR1+pjSkkEgihGBBwIO4xtmG1luZKsu0nJZxLrKiladu8bQRtB3RxZXGyOzLQ7rslXLaiaWzMylvNhDlGZxIwIzPo16adt04jHrOW424SWa3x8fI1lKrFxye6QrTzExZ36vONB6WJN3E0B85hzNtX0duNRjWLcXC7z63lLxquJUkp0eZYs4+NOggPaPB1Jckl69AxLZAD7fpI8sfSRUcBEiv2Xs2rJ9PB/H8kcsPtLaqea6OKKEimBzEWCq1kEAEAEAEAEAEAEAEAEAXsto6UJDs2vwdo4gEVecH923n6yqAV2xXlfm9mtZvuXxLMcPktqx5LvfwJ0kHp2srIMlpjyzXnL+lMOUx33BhuBiOWxV6S15vh/S+5LHbt9HSsl41f2GsJk7Bbrg/OKT2iv+Wj3njTCp6XGS6I+PmW/RYOPTLx8jN7Ztd2bdLryryjlsCRsSkbB/zONSqqNcdmJlW2ysltSIMdkZq3JroVq7s1Mp5+bTZ8n6ah524bM86UyMbi9r0cNOL+xsYLCbPpJ68EaTGYaYQAQAQAQAQAQAQAi6e6CCaq/LgJf8pOADv4BXHI7d4v4TGc35s9PoUMXg1Z50dfqY6+ypCilaSlSTQpIIIO4g5RtJprNGI4uLyZ5QspIIJBBqCDQgjaDsj1rM8Ty3o0CwOUIKRqLQQHmzhrLoJp9NPldYx6zGddgcnt0vJ9Bp045NbFqzXSSZ7QJDoEzZb4IzCb5wO5Cxik8FY8RHEMa4+ZfHx2HcsEpefRLx2i/aU+4lWrtOVvqyDnyT2G0OJF10DiD1xZhCLWdEvhqvlwK07JJ7N8c+vR/wBkM2RLO4y82lJ+bmRqlDhrBVtR7RHfO2R9ePxW/u1OOZrn6kvg93foR5vRmbbFVMOFJxvIGsT7SKj3x1HEVS0kvp9TiWGtj+37/QqVChocDuiYgyCACAAQGRayejc27iiXcp5yk3E+0uiffEUsRVHWS+v0J44a2WkST/IrDWMzNt1+bl/HrPAqwbSfWMcc9OXqR+L3f2d8xCHry+C3/wBEqz7RN7V2bKEL+dUNc911pca6wO2OJ17s7pbujRflncLN+VEfjq/whhkdASKzNqTASM1JK6k8FuE9lE14GK8sb+yiPjsLEMH+++XjtOdtcoDbLfg9mthtAw1l2nahJxr9JWPDbHtWClJ7dzzfR4+x5bjoxWxSviZ686paipSipRNSokkk7yTnGkkkskZjk5PNnlKSSAMScABt4CB4lnuNV0B0A1ZTMTaefm20fJ3Kc+luTs244DIxeN2vMr04s2MJgtnz7NeCNJjMNMIAIAIAIAIAIAIAIAIAW9LdDmZ9NTzHgKJcAx6ljyh7xsizh8VOl9K6CtiMLC5b9ekxnSDR5+SXdeRQHorGKF+ifwOMblN8LVnFmHdh51PKS+JVRKQkuzbTell32XFNq3pOfBQyUOBjidcZrKSzO67Z1vOLyHmzuUwLTq56XS6g5qSBj1oVgewjqihPk/J7VUsvHSaMOUE1s2xz8dBJNi2PPYsP6hZ8m9dx9FzP1THHPYqr1lmvHQd8zhbvVeT8dJxVybTjBvSk0nrCltKPs1B7468vqnusj9znyG2Hs5fY5PyNtowUC6n6Ql3q+0CqPVPBvTd80eOOMW7X5MgrTaA6VnNKO/wJB+6IkXMcLH/6OHz/ABrXyBAnz0bNaB/wSB94QfM8bH/6C57hWvkTZeTtteCEFofRTLs09kBUcOWDWu/5s7UcY9N3yR1HJzPTGM1NCmfOW48R30A7458uph7OP2PfIbp+0n9zv+j1kSWMxMa5Y8i9XH0G8R2mOefxVvqRy8dZ1zGFq9d5+Oo4T3KShpOrkJZLadilAAdYQn4k9kdQwDk9q2WfjpOJ8oRitmqIjWta700q++4pw7KnBPopGCewRoV1QrWUVkZ9l07HnJkKOyMnWPY7025q2EFatp8lI3qOQER2WwrWcmSVUzteUUbHodoK1JUcXR1/zqc1HBsH7xx6soxcTjJW7luRt4bBxq3vexuimXAgAgAgAgAgAgAgAgAgAgAgDjOSiHUFDiErQc0qAIPfHUZOLzTPJRUlkzN9JOS0Gq5NdP7pZw9RefYrvjTp5R4WL4ozLuTk99fyM5tKzHpZVx5tTavpDA+icldYjShZGazi8zLsqnW8pLIiR2cBAEuStN5n5J5xv0FqSO4GOJVwl6yTJI2zj6raLmX08tBGUwT6SG1e8prELwVD/b9SZY29fu+hORymzw2tHrb/AIERG+T6eslXKNvUfVcps8drQ6m/4mH/AM+nrH/0beogv6fWgv8A7gj0UNj33ax2sFQv2/UjeOvfH6FNO2s+98q86vgpaiO4mkTxqhH1UkQSusl6zZDjsjCAO8lJOPKCGkKWo7Egk9tMhxjmU4wWcnkdQhKbyiszQdHOS5aqLnFXBnqkEFR4KVkOyvWIzruUUt1a+JpU8nPWx/A02zbOal0BtlCUIGwDPiTmTxOMZc5ym85PM1YQjBZRRKjg6CACACACACACACACACACACACACACAOM3KodSUOIStJzSoBQ7jHsZOLzTPJRUlkxNtfkxlXaloqYVw5yPZOPcRF6vlCyPrbylZyfVLTcJ9pcmE43Utlt4cFXFdysPfFyHKNT9bNFKfJ1i9XeLk5o5Ns/KSzw43FFPtCo98Wo31S0kirLDWx1iyrOGBziUhyCACAPlYAspOwZl35OXdVXaG1U7yKRHK6uOskTRw9stIsYrO5NJ1yl8IZH01AnuTX3kRWnyhVHTeWYcn2y13DdZHJbLt0L61vHd0EdwN73xSs5Rsl6qy7y5XydXH1t46yFntMJuMtpbTuSAO/fFGc5TecnmXowjFZRWRJjk6CACACACACACACACACACACACACACACACACACACACAEvlEyR1fxi9g+JTxfAxqc6ZjajoYdnrHhjpCPXocx1Na5Oen6v4Rj4zQ2sJqaFGcaAQAQAQAQAQAQAQAQAQAQAQAQB//9k="/>
          <p:cNvSpPr>
            <a:spLocks noChangeAspect="1" noChangeArrowheads="1"/>
          </p:cNvSpPr>
          <p:nvPr/>
        </p:nvSpPr>
        <p:spPr bwMode="auto">
          <a:xfrm>
            <a:off x="117475" y="-2047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solidFill>
                <a:srgbClr val="333399"/>
              </a:solidFill>
            </a:endParaRPr>
          </a:p>
        </p:txBody>
      </p:sp>
      <p:sp>
        <p:nvSpPr>
          <p:cNvPr id="43014" name="AutoShape 4" descr="data:image/jpeg;base64,/9j/4AAQSkZJRgABAQAAAQABAAD/2wCEAAkGBxQREhQUExQWFhUXGBwYGBcYFxUYGRYcGx0XFxwYFxwdHCggGSAoHhocITMhJyorLi4uGCAzODMsNygtLi0BCgoKDg0OGxAQGywmICYvNCwsLCw0LCwtLC0sLCwsLCw0LywsLCwsNCwvLCwsLCwsLCwsLCwsLCwsLCwsLCwsLP/AABEIAOEA4QMBEQACEQEDEQH/xAAcAAACAwEBAQEAAAAAAAAAAAAABgQFBwMCAQj/xABQEAABAgMEBQYJCAULBAMAAAABAgMABBEFEiExBhNBUWEHIjJxgZEUI0JScoKSobEzU2JzorLB0hYkVJPRFRc0NUNjdLPC4fAlRMPxg4TT/8QAGgEBAAMBAQEAAAAAAAAAAAAAAAMEBQIBBv/EADgRAAICAAMDBwsEAwEBAAAAAAABAgMEETESIUEFE1FhcaHwFCIjMjNigZGxwdEkQlLhNHLxkhX/2gAMAwEAAhEDEQA/ANxgAgAgAgAgAgAgAgD4pQAqcBACza+nslL1Gt1ih5LQv/a6I74tV4O2fDLtKtmMqhxz7BPtLlYcNQwwlO5ThKj7KaAd5i7Dk2P7pfIpT5Tf7Y/MW5zTyfdzfKRuQlCadoF73xZjgqY/tK0sddLiVD1sTC+nMPK9J1w/ExOqq1pFfIhd1j1k/mRFrJzJPWax2kkRtt6nxKiMjSB4m1oS2bWfR0H3k+i4sfAxw6oPWK+RIrrFpJlrJ6cT7VKTC1DcsJXXrKgT74hlg6ZftJo426P7his7lXeTg8y2sb0EoPvvA+6K0+TYP1WWYcpS/chvsjlEkn6BSyyrc6KD2hVPeRFOzA2w4Z9hdrxtM+OXaNbTgUAUkEHIggg9Rio1lqW08z1HgCACACACACACACACACACACACACACAPK1hIJJAAxJOAA3mGoETSTlNZZqiWGuX52TY7c19mHGNCnk+ct89y7zPvx8Ibob33GaW3pLMzh8c6op8wc1A9UZ9ZqY1KsPXX6qMu3E2WesyoiYgCAJMnZ7r3yTTjnoIUr4COZWRj6zSO41zl6qbLljQWfXlLKHpKbT7lKBiB4yhfu+pOsFe/2/QnN8mk+c0tjrcH4ViN8oU9ZIuTreo+r5NJ4eS2epwfiBBcoU9Z6+Treogv6CWgjOWUfRU2r3BVYkWMof7vqRPBXr9v0Kecsx5n5Vlxv00KT8RE0bIS9VpkEqpx9ZNESOzgIAsbHt2YlDVh1SN6a1SetJwPdEdlMLF5yJa77K35rNI0c5UULoibTq1fOIqUH0k5p9/ZGXdydJb63n1GpTyhGW6zcaFLvpcSFoUFJUKhSSCCN4IzjOaaeTNFNNZo6R4ehABABABABABABABABABABAFPpJpIxIovOq5x6LYxWvqGwcThE1NE7XlH5kN18KlnIxnSjTCYniQs3GtjSTzetR8s9eG4CNujCwp03vpMS/Fzt3aLoF6LJVJVnWc7MLuMtqcVuSK04k5AcTHM7IwWcnkd11zseUVmPNm8mRSnWTr6WUDMJKajrWrmjuMZ8+UM3lVHM0Icn5LOyWRKNrWNI4Ms+ELHlXb+O+8vAdaRHHN4u31nkvHQSc7hKfVWb+f1OK+UuaeN2UlU8AAt0jsSBSOvIK477JfY58vslurh9zm9aNuOYm80OIYa+/Qx6oYOPX839Dxzxkt+nyX1Ia12kelPtJO4zjQ+6qO15Pwg/kzl+UcZr5oEKtIdG0GlHd4Y0fiqD8n4wfyYXlHCxfNEtmftxGIJdHDwd2vsVMcOGDfV80dKeMW/X5M6p5SJxg3ZqVG6hS40T7VQe6PPIKp765fc98uth7SH2Owt2x53B9jULPlXbuPpt5+sI55nFVeo8146TrnsLb6yyfjoI8/wAmiXE6yRmEupOSVEHsC04dhA647hyg4vZtjl46DifJ6ks6pCNallPSy7j7am1bKjA+iRgrsMX67IWLOLzM+yqdbyksiHHZGXOjmk0xIqq0rmk1U2rFCuzYeIxiG7DwtXnfMnoxM6nu06DZdFNLmJ9PNNx0CqmlHEcU+cOPfSMS/DTpe/TpNyjEwuW7XoGGKxYCACACACACACACACACAFLTfTREim4ii5hQwTsQPOX+AzPDOLmFwjueb0KmJxUaVktTFbQnnH3FOOrK1qzUfgNgHAYCNyEIwWzFbjBnOU3tSe84ISSQACSTQAYkncBtjrQ5Sz3If9H+TyiNfaC9S0MblQlVPpqyR1DHqMZ12O37FSzZpU4HdtWvJdBLntPG2AJey2BnQLuHE70o6SzxVjwMcRwcp+ffIkljYx8yiIv2lIurVrLTmtWcw2fGPeq0k3WgeJT1RYhOKWVEc+vRfPiV5wk998surV/LgQf5Wlmf6PKhZ+cmjrCf/jTRtP2ok5qyXry+Ed3fqR87VD1I59b392hxmtKJtwUL60p81ujSeq6gAR1HDVL9vz3/AFOJYq2X7vlu+hUrUSakknecTEyWRC23qfIHgQAJNDUYHeIDNltKaTTbQomYcKfNWdYn2V1HuiGWHqlrFfT6E8cTbHSX3+pI/lmXdwmJRAPzksdSocSjFtR7BHPNTj6kvg9/9nfPVz9eHxW7+iXZ1nqCtZZs2VL+aJ1L3VdJuO9hPVHE5rLK+O7p1X5R3Ct57VEvho/wxgkNPgoGWtSXChkpVzEHets7dtU04CK88Fl59EvHaWIY3PzL147DjbnJ8h1HhFmuB1s46u9XsQrb6KseOyPasa4vYuWT6Tm3Axktul59RnzrRQopUClQNCCCCDuIOUaSaazRmtNPJnqXfU2pK0KKVJNQoGhB3gx5KKksmIycXmjYtA9OxN0ZmCEv7FZJd6tyuGR2bhi4vBuvzoafQ28JjFZ5stfqPMUC+EAEAEAEAEAEAEAKenul6ZFu4iiphY5ozCBlfV+A2kcDFzCYV3PN6FTFYlUxyWpiEw+pxSlrUVKUaqUTUknaY3YxUVkjAlJyebO1mWc5MuJaZSVLVkBs3knYBvjyyyMI7UtDquuVktmJpkvJylhNhx6j02oc0DMehXoJ2XziceqMpytxcso7o+PGRrRjVhI5y3yFefmJi0v1ibdDEqkm7Wt2vmsozdVx2Y1Iyi3CMKPMrWcvGr4FWTnf59jyj406SA7pCGUluSQWUnAumhmHOtf9mPoop1mJFQ5PO159XBfn4kTxCitmpZdfF/j4FCo1JJxJzO+LBVbzPkANFnaCzDrKHi4w0hzFOtcKSobDgkjHPOKk8ZCMnHJvLoLkMDOUVLNLPpO383737VJfv1fkjzy6H8ZfL+zvyCX8kH83737VJfv1fkh5dH+Mvl/Y8gl/JB/N+9+1SX79X5IeXR/jL5f2PIJfyQfzfvftUl+/V+SHl0P4y+X9jyCX8kH83737VJfv1fkh5dH+Mvl/Y8gl/JFXbujTkolKlOMOJJpVpy/dOJF4EAjI45RLViI2PJJrtILsNKpZtp9hSiJyuXsvpFfSG5xHhDYwCiaPNj+7czPoqqDwiu6MntVvJ9z+BZjiNpbNqzXeviT5JT8jWakHtbL+WKGqPozDfk7gsYbiKxHLYt9Hasn40f2JY7dXpKXnHxqvuNVJO3m8KMTiU9p//RHvTwrjU9Lg30x8fIt+ixkeiXj5mbWxZTsq6pp5N1Q7lDYpJ2g/8xjUrsjZHaiZVtUq5bMiGlRBBBoRiCMCDvEd6kaeW9GycnemvhQEu+fHpHNV86B/qAzG0Y76YmMwnN+fHT6G5g8Xzi2Za/UeooF8IAIAIAIAIAp9KrfRIy6nVYqyQjz1HIdW0ncImopds9lfEhvuVUNpmAWhOrfcW66q8tZqo/gNwAwA2AR9FCChFRjofOTm5ycpanqzLPcmHUtNJvLUaAfEk7AMyYTnGEXKWh7XXKyWzE0yamGLBl9W3dcnHBUk/eVuQNidveYyoxnjJ5vdFGtKUMHDZjvkxQLIR+t2gS447zm2CaKd3Ld8xrcBidlAIu55+jp3Javo6l0spbOz6W7e3ount6iktW1HJld91VaCiUgUShOxKEjBKRuieuuNayiV7LZWPORDjsjCACALFU29NeDy5N+54toYAi+QAmvXSI9mFe1Pp3sm2527MPghhe5PlNm65OSiFjNKnCCO8RWWOT3qEi08A1uc0c/0GH7fJfvf9oeWe5I88i99B+gw/b5L97/tDyz3JDyL30H6DD9vkv3v+0PLPckPIvfRwndDNWhS0zco4Ugm4l0XlU2JrmeEdRxebycJL4HMsHks1NMV4tlI+wAQBKs20HJdwONKKVDDeCDmlQyUDuMczrjNZSO67JVy2ol4llMx+sSQLMw3z1sIJ2ZuS+0p3ozGyoivm4eZbvi9H9n+S0kp+kq3SWq+6/A4WXaTFuMeDzNETSBVCwBj9NH+pHb1UrK54Se3D1fHhMuQnDFw2J+sZtbNlOSjymXRRSe5Q2KSdoP/ADERqVWRsjtRMq2qVctmRFYeUhSVoJSpJBSRgQRiCI6aTWTOItxeaN40G0nE+xVVA8igcSPcscD7jUR8/isO6Z9T0PocLiFdDPjxGSKxZCACACAPK1hIJJoAKknIAbTAGB6b6RmemCoE6pFUtDhtUeKs+qg2R9DhaOZhlxep89i7+dnu0WgvpSSQACScABiSdwiyVUs9yNUkGG7Ck9c4AqbeFAndtueinAqO00G6Mibli7dmPqrx/wANiEY4SrafrMUWDcBn5zxrjhJYaV/aqH9osbGk5BO0gDACLr3+hr3Javo6u1lOPm+mt3t6Lp6+xC/PTi3nFOOKKlqNSTt/gOGyLMYqK2Y6FWc3N7UtThHpyEAEAEAe2XShSVJJCkkEEZgjEEdsGk1kz1Np5okuLdm360vvOq2AC8o4ZZD4RwlGuHQkdtztn0tne3bAfklJS+i6VCqSClQNKVoQdlcuMc1XQtWcWdXUTqeUkdXdGJlMsJotUZIBvVTWhwCimtaGuf4R4sRW583nvPXhrFXzmW48WHo3MTl/UN3gjpElKRU5AEkVMLb66sttnlWHstz2VoVjrZSopUKKSSCDmCMCDEyeazRE008meYHgQAQAQB0lphTa0rQopWk1SoYEEbRHkoqSyZ7GTi80MT58ISZyW8XMtUW+hGH/ANhobq9JOytcjFVeY+anvi9H9n9i43zi52G6S1X3/I4At29JeSmcZHVU/kXT1T1Y0/Owdvuvx3FzzcZV7y8d5ljzSkKUlQKVJJBBzBGBBjXTTWaMeScXkyy0ZttclMIeRiBgtPnoOafxHECIr6VbBxZLh7nVNSXxP0JJzSXW0OIN5C0hSTvBxj5yUXFtM+kjJSWaO0cnoQAQAhcrNv6lgSyDz3ulvDYz9o4dQVGhyfTtT23ovqZ+Pu2IbC1f0MdjaMQf+TCw08+efoGma3CcrwFVL6kjLieEZ2Oue6qOrNLAUrfbLRaFfNzv8pTLs1MXkyrAqU7bteY0n6azmes7BEkYcxWq4es/DfwOJS5+bsn6q8ZfEXLXtJcy6pxdBWgSkdFtIwShA2ADD/3FqutVx2UVLbHZLaZDjsjCACACACACAL7QT+sJX6z8DFfF+xkWcH7aJC0kWVTcySSTrnMTjkpQHuwiShZVx7ER3tu2WfSXun6zcs8VNBKNkDYCcCfcO6K+EW+f+xZxjezDsPVkrIsadoSKvtg02g6uojyxfqodj+51U8sJPt/AnxdM8IAIAIAIAIAlWZPrl3UutmiknrBGRSobQRgRxjmcFOOyzuuyVctqIxCb8CfZn5QeIdJBbr0DhrJdXxSd1Dsirs87B1Warj9H+S3tc1NXV6Pw1+C55SrIQ823aMvihwJ1lOOCVnca808acYhwVrjJ0z1WnjvJsdUpRV0PiZ1GkZZqPI/b9QuTWcqra6vLQO3ndqoyuUadLF2M1+Trs1zb+Bp0ZRqBAHxSqCpyEAfnjSu1zOTTr3kk0RwQnBPux6yY+kw9XNVqJ83ibecsciDZsiqYdbaR0lqCRwrtPADHsiSc1CLk+BHXBzkoriaFyizYl2WLMlq5JvgZqx5qTxUqqj1DfGbg47cpXz8f8NPGS2Ixoh4/6KekzgZSiSQahk3niPLfI5x4hA5g6jFyhOTdr46dn96lPENQSqXDXt/rQoIsFUIAIAIAIAIAIAvtA/6wlfrPwMV8X7GRZwftokDSH+lTP1zn31RJT7OPYvoR3e0l2svdPujIf4Nv8Yr4TWf+zLGM0h/qerL/AKmnPr2//HCz/Kh2P7nVf+JPt/AoxcKAQAQAQAQAQAQBeaLzCVFcq6aNTFACf7N0fJucMead4VwivfFrKyOq71xRZw8k865aPufBjbybzuL9mTIwVfASdhFQ4gdnOFNyjtipjYbo3w8dBcwU98qJ+OkRLcsxUq+4wvNCqV84ZpV2gg9sX6rFZBSXEzrq3XNxZ4sm0FSzzbyOk2oK6947RUdse2QU4uL4nlVjrmpLgfo6TmUutocQapWkKSeBFRHzMouLaZ9PGSks0do8PRY5R7U8HkXaGinPFJ9at77IVFrB17dq6t5VxlmxU+vcYPH0B88aDySWckLenHMEMpKQTkCReWrsT96M7lCbyVa4mnydWt9j4FVIWgXZiatJwfJ85sH5xfMZTxCQK+oIlnDZhGhcdexa/MihPanK98NO3gKilEkkmpOJJzJ3mLmhRbz3nyACACACACACACAL7QT+sJX6z8DFfF+xkWcH7aJA0h/pUz9c599USU+zj2L6Ed3tJdrL3T7oyH+Db/GK+E1n/syxjNIf6nqy/wCppz69v/xws/yodj+51X/iT7fwKMXCgEAEAEAEAEAEAEANFqTqv1S0W/lKhDv1zVMVemi6aelFSuC86l6cOx/hl2yb8y9a8e1fkv8AlUlEvNS0810XEhKuoi+gn7QPZFfAScZSqlw8Mnx8FKMbUZxGmZZs/JJamtlC0TzmVU9VXOT77w7IxOUK9mza6Td5Ps2qsugeIoF4yjlnn6usMA9FJcI4qN1PuSe+Nfk2Hmyl8DI5TnvjH4mbxpmWabaR8BsJtsYLmKV38/nn7ACYyoelxbfBfbca8/Q4RLi/uKFr+Jk5Vja5Wac9eqGvsJJ9eLtfnWyn0eavv3lK3zKow6d7+xQxYKoQB9SKmgxJ2QC3gtBBIIIINCDmCMCDBPMNNPJnyACACAPTbZUQlIJJNAAKkncBtg2lvZ6k28keIHh9gD5AHaXlVuHmIUs/RSVfAR5KSjqzqMJS0R9mJRxv5RC0eklSfiIRnGWjEq5R1Rxj05OjEutw0QlSzuSkqPcI8cktWdRjKWiCYl1tmi0KQdyklJ7jBSUtGJQlHVHOPTk+VgD7ABAF7o/41maljmpvXt7fGM1UQkb1NlY7Ir3ebKM+vJ9j/vIs0edCVfxXav6HDRL9dseZljitqpR/mo+0CIpYj0WJjPp/4y9h/S4aUOj/AKZlGqZA78kc/q50tk4OoI9ZPPHuCu+KHKEM6troNDk6eVmz0m0RiG2YJyjTettF87EkIHC6kA/arH0GCjs0xPn8dLauZRSEsXXW2xmtaUD1iE/jFictmLl0FauO1JR6TQeVpZXMSkqjYnAcVqCE/d98Z3J6yhKx+MjTx72pwrQoaYPhc48E9FCtUkbktANCns17Yu4ZZVLPjv8AnvKWKlna8uG75bimiYrhADjyZWKH5kvuYNS4vknK9mmvVQq9Ub4pY63ZhsrVl7AU7U9t6I98p9jht9My1QtTIvgjK9QE+0CFdpjzA2uUNiWqPcfUoy246MS4vFAIAIAfeSyyk33J14hLTAISo5XiMVeqk96xujPx9jyVUdWaOAqWbtloip5RLC8Em1XR4p3xiNwr0k9h9xETYO7nK9+q3EWNp5uzNaMWItFMe9GNFGW2PDbQN1nNtvGq9xNMTXYkZ5nCM+/EzlPmqdeLNKjCwjDnbtOg9TnKY4nmSjDTLQwSCmpp1JISnqx64R5Pi99jbYlyi1urikj5Jcpzx5s0y082cFAC6adtUnqoOsQlyfHWDaZ5HlGWk0mis0gkZV+alxIc1ExdBT82srKSCnNNM6ZbsKRLTOyFcud4d5HdXXOcea4jPpJpImybsnItoCkpBcWoVNSKitKVURQknChAA3VaMO8T6S19havxCw2Vda7SDZ+nqJoai0mW1Nqw1iQQUHeRUkekkgjdHc8FKvz6Xv6DivGxs8y5bukpuT5lBtNpNApFXKXgDUBK6E4RPi2+Yb47ivhEvKElpvGO29O0y8w6yJJlQbWU3qgVoaVpcitVg3OCltvf46S3bjVCbjsLce7NmZK2gtlUumXmAkqQtFMacQBepXFJ2ZHd5ONuFykpZxEJVYpOLjkzNp2VUy4tteCkKKFdaSQacMI1IyUoqS4mVOLhJxfAm6Mzmpm2HNgcSFV81Ruq+yTEd8dquS6iTDz2bYsc+TM+DWlMyxyotPWW14fZJMUcb59EZ+N5fwXmXyh43CRb8nqZl9rIIcWB1VNPdSL9MtquMuoz747Nkl1nXRab1M5LL3Oor1EhKvcTHl8dqqS6j3DS2bYvrP0XHzR9Kfm23Xb8zMK855xXetRj6epZVxXUj5m552SfWyy0BY1loSwPn3vYSpf+mIsW8qZEmDWd0Rmtpett9AOIbUg/u0a74xUr83Bvr+7yLlnnYxLo/GZnjzpWpSjmolR6yamNNLJZGXJtttnmB4fUgk0AqTkBt6oBLM0bSRQsyzG5NJo/Mc54jMA0vfggbwlUZlHp73Y9Fp47zVvfk9CrWr18dwaKLFpWc7IrI1rIvsk7vJ7jVJ4KEMQuYvVq0eow75+h1PVaGcrSQSCCCMCDmCNhjT1MprLcz5AHSVl1OLShAqpZCUjeSaCPJSUVmzqMXJqKH/T+YTJSjFmtHYFvEbcagHrXVXC6nfGdhIu2yV8vgaOMkqq1TH4nWW/6rZJRnMymKd6kgYd6QR1oEeS/T4jP9sjqP6nD5fuiJmilnCZm2Gj0VL53FKaqUO0Ajti9iLObrcijhq9u1RZe8qVrl6bLING2AEhIyvEAqPwT6vGK+Aq2a9riyxj7XKzY4ITYulAIAl2PPeDvtPAV1a0rpvAIJHaI4shtwcekkqnsTUug0HS3RkWkfDpFaXL4F9uoCqpASKVyVQAFJplGdh8RzHorVllozSxGG5/0tTzM4mpZbSihxKkKGaVAgjsMacZKSzTMuUZReUkMfJn/AFkx6/3FRVx3sH44lnA+2XjgQNM/6fNfWq+MS4b2Mew4xXtpdpf8k1lLcm9fQhtkKqrYVKSUhPHAk8KDfFblCxKvY4sscn1N2bfBC3pTOpfnJhxFLqnFXSMiBgD2gV7YtYeDhVGL6CriZqdsmiqMSkI/yr923GXBk9q19etZFftExnSWeEcejPuZpp5YtS6fuiq5TWLlovblBCh2oSD7wYmwMs6V44kGPjlcxWrTEZxbKaNr/ToeYPfGF5H1m/5X1GLOKqSd5rG6lkjBbzeY08lyK2iydyXD9hQ/GKmOfoH8PqW8As7kT31f9Ym1bUofI7GVCIl/jRXZ9Sd/5Un0J/QRBGgZh9gB05LbC8ImtaoVbYorgVnoDs6XYN8UcfdsV7K1f0L+Ap257T0X1JGlOjFozky48WDQmiBrGuagYJHS7TxJjmjEUVVqO19TvEYe+2xyy+h50a0XtKTmW3ky5ok84axrnIOCh092XECPb8RRbBxcvqeUYa+qall9Dnyq2FqJnXoHi36k8HB0h29LiSrdHuAu24bL1X0POUKdie2tH9RJi8Z5oXJLYl9xc2pJIaBS2MOcsjGlcMEmnrcIzuULskq1x17DT5OpzbsfDQr7X0QtKZeceWxzlqr8o1gMgkc7ICg7IkrxWHrioqWnaR24XEWTcmtews9CNHbQkppDhYOrVzHBfb6J20vbDQ9hG2IsVfRbW1nv4akuFovqsza3cdDsLJEhbjJAo08VFvcCtKklHYo5blJjnnOewj6Vqdc3zWKT4MU9PJZTdoTIVtXfHEKoofGnZFzCSUqY5FLGRaulmUEWCsEAEAS7MtN2WXfZcU2rek58FDJQ4GscTrjNZSWZ3XbOt5xeQ/WTpVL2mUy1oMovq5rbycOcchvQSaZEgnMARnWYadHn0vdxRpV4mGI8y1b+kiaOWIZK2m2SbwF4pV5yS2sgnjsPEGO7rlbhXLxqcU081ilHxoLWmX9PmvrlfGLWG9jHsKuK9tLtGixOURtCBLuyqEy5BSrVFQoDgTdNSrjjU8Yq24GTe3GW/rLdWPikoOOS6im090bRJuoUyasPC83jW7SlU12ihBBzoeFTNhMQ7YtS1WpBjMOqpJx0YrxbKY4OqpO2WraWpT43fgIpL2Vq65F97rauxHbleTSfHFlB+0sfhHnJ3sviOUfarsEmLxQO3hSt8c7CO+ckclJoSN0dI4ayY1cly6WiyN6XB9hR/CKmOXoH8PqXMA8rkT30/wDWJtO1SHwO1lRiJf40X2fUnf8AlSXSn9BEEaBmHpIJNAKk5AZngIBLPcaRb0ybIkGZVpV2Zd8Y6pJxTvoesBAO5BjLqisTc7Jeqty8d5rWy8mpVcfWeon/AKVzv7U97Zi75NT/ABRR8ru/kw/Sud/anvbMPJqf4oeV3fyY4aNzirWkn5N5d59HjGlqNSd2PAm6TuWIpXQWHtjZFbnuZdon5TVKuWuqM8ZlVrcDSUnWKUEBO28TdpwxjTcko7T0MxQbls8TQtM7UNmsy8jKuFC0JvurSaEk1w9Ykqpuuxm4atXylbNbuBp4m10QjVB7+IofpXO/tT3tmLnk1P8AFFLyu7+TD9K539qe9sw8mp/ih5Xd/JjlJTK7Us1QvEzkorWIV5SqYg9ZAI60AxSlFYe/3Zbi/CTxFHvROk9Kt27LJeZKUzjSbq0E0vDd1E1KTliQd48jKWEnsy9V+P8AonGOLr2o+sjN56ScYWUOoU2seSoEHrG8cRhGnCcZrOLzMudcoPKSPMpKrdUENoUtZySkEnuEeykorOTyPIwlJ5RRfP6HutzEtLuKSlx9NadIN4qABIOOWNN+2KyxUXCU46LvLLwclOMG977intazHZVwtPIKFjfkR5yT5Q4xPXZGyO1FkFlUq5bMkWmhFhuTc01cSbiFpW4vyUhJCqV3mlAONcgYixV0a63nq9CbCUynYstEOf8AKKX9IG7hqG0qaqMiUocKqdRUR2RR5twwbz47+9F52KeMWXDcI2mZ/X5r61XxjQw3sY9hn4r20u0rJKUW8tLbSStajQJGZ/gOJwESykoLOT3EMISm8ooe+U5QZYkZO8FLabF4jZRKUDvIV3Rn4FOU52cGzRx72YQr4oz6NEzBwdTWdstO0NSnxvfAxSXsre2Rfe+2rsR25XlVnxwZQPtLP4x5yd7L4/gco+1XYJMXige9UrdHmaOtlkm2Wrkw+nzXXE9ylCOannCL6kdXLKyS6yz0BfuWhLE+fd9tKkf6oixazpkS4N5XRGa2kaq30E5OKQP3jep+NYqVvawb6vs8y5Z5uMT6fxkZ460UKKTmkkHrGBjTTzWZlyTTaZNsG0Eyz7bym9bqzeCCq6CodEk0ORx6wIjtg5wcU8sySmxVzUms8j1pDbC5yYW+vAqyTWoQkYBI/jtJJ2wpqVUFFC612zcmV0SEQQBYWBay5N9t9GJQcU1oFA4FJ6x+BiO6pWwcWS02uqaki4l9K20T6p0SoqQSG9bglZFCutzGorhTNRMQPDSdPNbXxy4dGpYWKirud2e/+ihtWfXMPOPL6S1FR4bgOAFB2RYrgoRUVwKtljsk5PiRY7OAgC40Vt9cg+HkC8KFKkVoFA7K0NKEA5bIhxFCuhssnw97pntI4PWqoTKpiXqwSoqSEqrcriRWgqK7KUphHSqWwoT3nkrXzjnDcNUtymulF2Zl2XxvPNrxIopPcBFOXJ8c84SaLceUZZZTimenuU1aUlMtKssV29LuASkd9YLk9N5zk34+J6+UWllCKQnTdqPOu65x1anaghdaEUxF2nRpuFIuxrhGOyluKMrZyltN7xvleUpwoCJqWamKeUaJJ4kFKhXqAilLk9Z5wk0XY8oPLKcUyNbHKI+62WmG0SzZFDq8VU3BVAE9grxjuvAwi9qTzZzZj5yWzBZFBo1a/gcwh8Iv3K829drVJTnQ0z3RYvq52DhnkVqLeamp5Zjc5ykNKJKrOZJOJJWkkneTqsYprASW5WPx8S6+UIPWC8fA5u8pi0pIl5Rlknb0u2gSkd9Y9XJ6b8+Tfj4nj5RyXmRSEicm1vLU44orWo1Uo5k/8wpsi/GKisloZ85ub2panAx6cj/KsXrcZaGTIbR1apkE/aBjOk8sI5dOfezTS/VqPR9kVXKa/ftF7ckISOxCSfeTE2BWVK8cSDHyzuYqmLZTNe/QNf0fdGN5Yjb8kYh8oMpqrQmBSgUoLHG+AonvJjQwctqmJnY2OzdIpZCZ1TrbgzQtK/ZIV+ETzjtRcekgrlsyUug0HlaQW5iUmkbU4Hi2oLT973RncnvahKt+MzSx62ZxsQoaYMBE49d6K1a1J3pdAdFPap2Rdw0s6lnw3fLcUsVHK15cd/z3lVL3b6dZeuVF67S9drjdrhWmVYleeW7Ugjlms9C7vWZ5s97cv+SIP1Hu95Z/Te93BfszzZ725f8AJDLEe73j9N73cF6zPNnvbl/yQyxHu94/Te93BfszzZ725b8kMsR7veP03vdwX7M82e9uX/JDLEdMe8fpve7gv2Z5s97ct+SGWI93vH6b3u4L9mebPe3LfkhliPd7x+m97uC/Znmz3ty/5IfqPd7x+m97uC/Znmz3ty35IZYj3e8fpuiXcF+zPNnvblvyQyxHTHvH6b3u4L9mebPe3LfkhliPd7x+m97uC/Znmz3ty/5IZYj3e8fpve7gv2Z5s97ct+SGWI93vH6b3u4L9mebPe3LfkhliPd7x+m6JdwX7M82e9uW/JDLEe73j9N73cF+zPNnvblvyQyxHu94/Te93BfszzZ725b8kMsR7veP03vdwKVZlMEz1fTl/wAkP1Hu94/Te93FBFgqllo1J66bYb2FxN6vmpN5X2QYivns1yfUTYeG1bFdY6cmn6zaUzMnKi1jgXFYD2aiKON8yiMPG4v4Lz75T8bxI0gnNdMvuZhbiyOqpp7qRfpjs1xj1GffLask+s9aOSutmpdvO86gHqvAn3VhdLZrk+o9w8dq2K6z9HR8yfSmR8sshdfZeAwWgoPWg1+Cvsxscmzzg49Bj8pQ85SM8jSMw020x4dYTTgxXL0rv5ni1fYIVGVD0WLa4P77zXs9NhE+K+woWx46UlX9rYMq5wuc9rvQoj1Iu1+bbKHT5y+OveUrfPqjPo3P7FDFgqhAGtWNYLIkUSTiUiYmWXHgogVSoXCkVzFKpw+gqMey6Ttdq9WLS8eOJtV0xVSqerTYi6G2B4XOJYcqEpvKcGRojAp4c4gdsaGJv5uraXwM/DUc5bsy4al1P6ellam5SXl0MJJSkKbqVgYXjQjPv4xXhgtpbVknmWJ47YbjXFZHzReUZRLzNpTDSXLqyGmqcy8SNmVKqAFcgDnhHt8pucaIPLpYojFQlfNdiK22NN3plpbS2mAhVKXWyFIoQRdN47qRLXg4VyUk3mQ2Y2VkXFpDXadpOSsnZ2olmndYwkrvMlZqEtU6O+8c4pwrjZZZtyaye7f1suzsnXXDYinmt+7sKnT2z20tyT4ZSw898o0BQeSa3dhBNO3HKJsJOTc4Z5paMgxcI5Qnlk3wGXS2bm2H7krItut3Ab3g6lc41qKpIGwRVw8Kpwzsm0+0tYidsJ5VwTXYUHJ86Zm1H1PNISotKvNhFEpUlTSaBJrQ4fGLGMWxh0ovjr8yvg253yclvy/BwsrS1qbcQzOScuUOEIvtouKQVYA1qTmdhEdWYaVacq5Pd0nNeKjbLYsit59sOwxK24iXPPQCspvAGqS0tQrvIy6xC252YRz4/wBnlVKrxahw/ohK0oXJzEy0hmXUnwl01W3eI55FBQigwyjtYeNsIybei07DmWJlVOUUlqxi0/0kVJTGpaYlyktBVVNVNVFYORG6K2Ew6thtSb16Szi8Q6p7MUtD1IuPM2VJrlZVD7iioKq0XDSq8TShzAFYSUJYiSnLJduR6nOOHi4RzfYLc5aD789JImZdtkpdRzUtFu8lbiBVQJNRzad8WYwhCqbhLPc+OfAqyssnbBWRS39HWXmlulQlpx2XMpLOMpu4FsBRCkJUccRtOyIMPhucqU1Jp/2TYjFc3a4OKa/ooNO7FZaEvMywKWZhN4IPkGgNBwocthBixhLZy2oT1RXxdMYpWQ0YpxcKRe6PDVMzUyc0t6lvZ4x6qSUnelsLPbFe7zpRh15vsX95FmjzYSs6sl2v+hw0Q/UrHmZo4KdqEf5SPtFRiliPS4mMOj/rL2G9FhpT6f8AhmUapkDnyTyGsngumDSFL7TzB94nsilyhPZqy6S/yfDatz6DbIwjcFLlPszXyK1Ac5kh0dQqFfZJPZFzA2bFq69xUxte3U+reYbG8fPmhcktoJKn5NzFDySoA7SBdWO1P3YzeUINJWLgafJ1iedb4lRZ9nlt+as1zNzmtk4eNRz2VcApJI9cRNOalCN64a9j1+RFCDjOdD46dvD5iqpJBIIoRgQcwdxi4UWstxc6HWT4XONNEcyt5fopxIPXgntiDE283W5ceBYwtXOWpcBytbT2WTOlfgYcWyotpe1pBugqSSlN2lMVYVxrFKvBTdWW3lnvyyL1mNgrfVzy3Z5nWZmG7PtdMxUeDzTZN4ZJK7pJ9oJUeC45ipXYbY4xZ1JxpxO3wkUlo8nMwXFGWLbrKiShYcSKJOIBru3itYnhj4bOU80yvZgJuWcMmiXo0EPykzZbriW3g6S2onmqUkiqQdvOSeNFVAwjm/OFkcRFZrLeSUZSrlh5PJ57ijtPQabl21uupQEIFSQtJriBzQMdu2kTwxlU5KK1ZWngrYRcnlkhutPSh2QYskoNW1MDWt0Sb4CGhmRVJF40oRjnWKcMPG6dueue75suzxDphXlplv8Akij5QZAqeanEOKdl37pQSonVnO5j0RmQOsbInwc0outrJrvIMZBuasTzT7ht0xs20XZi9KPFDVxIoHbnOxqad0U8NZRGGVi39hcxFd8p51yyXaUfJ7Iuy9qvIfILmoUpRvXqlSmlVrtOMWMZOM8OnDTP8lfCVyhfJT1yIVkaDKlnW3p15lpptQWefVSikghIw2nt4R3ZjFOLjWm2zivBuuSnY0kjtYlsCct1DycEG+EVw5qWVpBO6ufbHltTrwji9f7FdqsxaktP6FDSD+mTP+Ic/wAxUXKfZR7F9Cnf7aXaMnK8f19P1KPvORW5O9l8fwWuUfarsGCTlJt2yZMSblxYKiohy5VNV4ccaRWlKuOIm7Fmi1GNksPBVvJi5N2ROMzkk5OLCyp9tKVay+aJWk0O4Y++LMbapVTjWstz+hVlVbG2ErHnvRc6Y6FPzU668FsoaVc5610oAhCSaU3gxDhsXCupRybf9k2Iwc7LXPNZFHp7arKkS0pLq1jcsihcGS1UAw35VqMMeET4SuacrJrJvgV8ZbBqNcHmlxE+LpRGe05NQEpZ7Y8YSFuj++dpQK9BF0E8VRUrmvOuenDsX5Zdsg/MoWur7X+Bg5U5tLDUtIN9FCQpXUkXEV6+ce6K+Ai5ylbLiWMfNQhGpGcRpmUbDyP2Xq5ZbxGLysPRRUD7RVGLyjZtWKPR9zb5Or2a9rpH6M80Dy62FApUKgggjeDgRHqeTzDWZ+c9IbLMpMusnyFc070nFJ7iI+lpsVkFI+Zvr5uxxI9mTypd1t5HSQoKHGmw8CMO2OrIKcXF8TmubhJSXA0LlGlBMMsWnLE5JvkZpx5ijuKVVSeNN0ZuDlsSlRM08ZHbjG+Ap6TNh5KJ1sAJeNHQMm3wKrHAKHPHWd0XKG4t1Php2f1oU8QlJK2PHXt/vUoIsFUIAIA9JcIFASBuBIEMkz1Sa3JnmB4eluqOBJIG8kwSSPXJvVnmB4EAEAEAfIA+wAQAQAQAQAR6AjwF5ovLJSVzToq1L0VQ/wBo6fk2xvxxPBJiC+TeVcdX3Liyzh4pZ2S0Xe+CGzk3k6qftOZOCb5CjtUalxY6hzRTeRsinjZ7o0Q8dBcwUc3K+fjpEa3bUVNTDj6s1qqB5oySnsAAi/VWq4KK4GfdY7JuTI8hKKecQ0gVUtQSOsmmPDbHU5KEXJ8DiEHOSiuJ+j7MkksNNtI6KEhI7BSvbnHzM5ucnJ8T6eEVGKiuBJjk6CAM55XrBvtpmkDnN8xzignmq7CaetwjS5Ouyk63x0M3lCnajzi4GTRsGMP/ACYW2g35B/Fp6twHK8RRSOAUMRxG8xnY6l7rYao0sBct9UtHoV01JfybMuykxeMq8KXqY3a8x5P0kHMbecNoiWM+fgrIesvDXxI3HmJuufqvxn8BdtezVyzqm10JGKVDFK0nFK0HakjGLNdisjtIq21uuWyyHHZGEAEAEAEAEAEAEAEAEAEAEAEAEAEAEASbNkFzDqWmxVSjQbhtJJ2ADEnhHM5qEdqR3XW7JbMRi8E8MeZkJQ1ZbJJcpgtWGsmFcNiRuoNsVdrmou6zV8PovyW9nnZqmvRcenpf4LrlKtZDDTdnS+CEBOspwxSg7zXnnjTjEOCrc5O6er08dxNjrVCKph8TOo0jLNI5ILBvLXNrGCKobrtUekodQN31jujM5RuySrXxNTk6ne7H8DV4yDXCACAOcwwlxKkLAUlQKVA5EEUIMeptPNHjSayZ+fdLLBVIzCmjUp6Taj5SDl2jI8RH0eHuVsFL5nzmJodU8uHAp0KIIIJBBqCMCCNoibUgTy3o1WSebt2S1ThCZtkVCt5yveirJQ2HHdGRJSwlu0vVfj/hsxccXVsv1kJ8uNYDITfinWyQw4v+zV804fm1ZhWwkHEGLr3Pnq96eq6evtRSXnLmbNzWj+3YL87KLZWptxJStJopJzB/Hr2xZjJSWcdCrKLi9mWpxj05CACACACACACACACACACACACACAOkuwpxSUISVKUaJSBUknYI8lJRWbPYxcnkhifHgyTJy/jJl3mPrRjSv/btHbj0jtpTIRWXpHzk90Vovu/sXGubXNQ3yer+35HBCW7BkiTdVOPDrod3oJr2nrwpPaxlvurx3lxbODq95+O4yx95S1KWslSlElROZJxJMaySSyRjyk5PNkuw7KXNvoZb6SjnsSNqjwAji2xVwcmd01O2aij9D2XZ6JdpDLYohCaDjvJ4k1J4mPnJzc5OT4n0sIKEVFEqODoIAIAIAXtNtGkz7BTgHUVU0o7D5p4HLuOyLOGvdM8+HEr4mhXQy48DBZhhTalIWkpUkkKScwRgQY+gjJSWaPnZRcXkztZdouSzqXWlXVpNQdh3gjaDlSObK4zjsy0Oq7JVy2ommTkqxb0vrWqNzbYopJ+6rek7FbO8RlxlPBz2Zb4s1pRhjIbUd0kJ5eDn6pPgtOtcxt8jnN7m3vPb3KzTXCoMXctn0lW9PVdPWuspbSl6O7c1o/s+opbUsxyWXcdTQ0qkjFK0nJSFZKSd4ieuyM1nEr2VSreUiHHZGEAEAEAEAEAEAEAEAEAEAEASbNs9yYcDbSSpR2bANqlHJIG8xzOcYLOR3XXKyWzEvUvJlv1eSOumXOYt9AJpXNuW203ubdlBFfJ2efbuiuH3f4LSar8yrfJ6v7L8jfZFlsWIx4TM0XMqFEIBFR9BH+pezLrpWWTxc9iHq+PCRcrrhhIbc/WM4tu1nJt5TzpqpWzYkbEpGwD/AHzMalVUa47MTKttlZLakQkpJNAKk4ADM8BHZGlnuRuHJ3or4EzfcHj3AL30E5hA+J49QjBxmJ52WS0XjM38Hhuajm9WN0Uy4EAEAEAEAEAI3KLoX4WkvsDx6Rzk/OpGz0hsO0YbqX8Hi+bexLT6FDGYTnFtR1+pjSkkEgihGBBwIO4xtmG1luZKsu0nJZxLrKiladu8bQRtB3RxZXGyOzLQ7rslXLaiaWzMylvNhDlGZxIwIzPo16adt04jHrOW424SWa3x8fI1lKrFxye6QrTzExZ36vONB6WJN3E0B85hzNtX0duNRjWLcXC7z63lLxquJUkp0eZYs4+NOggPaPB1Jckl69AxLZAD7fpI8sfSRUcBEiv2Xs2rJ9PB/H8kcsPtLaqea6OKKEimBzEWCq1kEAEAEAEAEAEAEAEAEAXsto6UJDs2vwdo4gEVecH923n6yqAV2xXlfm9mtZvuXxLMcPktqx5LvfwJ0kHp2srIMlpjyzXnL+lMOUx33BhuBiOWxV6S15vh/S+5LHbt9HSsl41f2GsJk7Bbrg/OKT2iv+Wj3njTCp6XGS6I+PmW/RYOPTLx8jN7Ztd2bdLryryjlsCRsSkbB/zONSqqNcdmJlW2ysltSIMdkZq3JroVq7s1Mp5+bTZ8n6ah524bM86UyMbi9r0cNOL+xsYLCbPpJ68EaTGYaYQAQAQAQAQAQAQAi6e6CCaq/LgJf8pOADv4BXHI7d4v4TGc35s9PoUMXg1Z50dfqY6+ypCilaSlSTQpIIIO4g5RtJprNGI4uLyZ5QspIIJBBqCDQgjaDsj1rM8Ty3o0CwOUIKRqLQQHmzhrLoJp9NPldYx6zGddgcnt0vJ9Bp045NbFqzXSSZ7QJDoEzZb4IzCb5wO5Cxik8FY8RHEMa4+ZfHx2HcsEpefRLx2i/aU+4lWrtOVvqyDnyT2G0OJF10DiD1xZhCLWdEvhqvlwK07JJ7N8c+vR/wBkM2RLO4y82lJ+bmRqlDhrBVtR7RHfO2R9ePxW/u1OOZrn6kvg93foR5vRmbbFVMOFJxvIGsT7SKj3x1HEVS0kvp9TiWGtj+37/QqVChocDuiYgyCACAAQGRayejc27iiXcp5yk3E+0uiffEUsRVHWS+v0J44a2WkST/IrDWMzNt1+bl/HrPAqwbSfWMcc9OXqR+L3f2d8xCHry+C3/wBEqz7RN7V2bKEL+dUNc911pca6wO2OJ17s7pbujRflncLN+VEfjq/whhkdASKzNqTASM1JK6k8FuE9lE14GK8sb+yiPjsLEMH+++XjtOdtcoDbLfg9mthtAw1l2nahJxr9JWPDbHtWClJ7dzzfR4+x5bjoxWxSviZ686paipSipRNSokkk7yTnGkkkskZjk5PNnlKSSAMScABt4CB4lnuNV0B0A1ZTMTaefm20fJ3Kc+luTs244DIxeN2vMr04s2MJgtnz7NeCNJjMNMIAIAIAIAIAIAIAIAIAW9LdDmZ9NTzHgKJcAx6ljyh7xsizh8VOl9K6CtiMLC5b9ekxnSDR5+SXdeRQHorGKF+ifwOMblN8LVnFmHdh51PKS+JVRKQkuzbTell32XFNq3pOfBQyUOBjidcZrKSzO67Z1vOLyHmzuUwLTq56XS6g5qSBj1oVgewjqihPk/J7VUsvHSaMOUE1s2xz8dBJNi2PPYsP6hZ8m9dx9FzP1THHPYqr1lmvHQd8zhbvVeT8dJxVybTjBvSk0nrCltKPs1B7468vqnusj9znyG2Hs5fY5PyNtowUC6n6Ql3q+0CqPVPBvTd80eOOMW7X5MgrTaA6VnNKO/wJB+6IkXMcLH/6OHz/ABrXyBAnz0bNaB/wSB94QfM8bH/6C57hWvkTZeTtteCEFofRTLs09kBUcOWDWu/5s7UcY9N3yR1HJzPTGM1NCmfOW48R30A7458uph7OP2PfIbp+0n9zv+j1kSWMxMa5Y8i9XH0G8R2mOefxVvqRy8dZ1zGFq9d5+Oo4T3KShpOrkJZLadilAAdYQn4k9kdQwDk9q2WfjpOJ8oRitmqIjWta700q++4pw7KnBPopGCewRoV1QrWUVkZ9l07HnJkKOyMnWPY7025q2EFatp8lI3qOQER2WwrWcmSVUzteUUbHodoK1JUcXR1/zqc1HBsH7xx6soxcTjJW7luRt4bBxq3vexuimXAgAgAgAgAgAgAgAgAgAgAgDjOSiHUFDiErQc0qAIPfHUZOLzTPJRUlkzN9JOS0Gq5NdP7pZw9RefYrvjTp5R4WL4ozLuTk99fyM5tKzHpZVx5tTavpDA+icldYjShZGazi8zLsqnW8pLIiR2cBAEuStN5n5J5xv0FqSO4GOJVwl6yTJI2zj6raLmX08tBGUwT6SG1e8prELwVD/b9SZY29fu+hORymzw2tHrb/AIERG+T6eslXKNvUfVcps8drQ6m/4mH/AM+nrH/0beogv6fWgv8A7gj0UNj33ax2sFQv2/UjeOvfH6FNO2s+98q86vgpaiO4mkTxqhH1UkQSusl6zZDjsjCAO8lJOPKCGkKWo7Egk9tMhxjmU4wWcnkdQhKbyiszQdHOS5aqLnFXBnqkEFR4KVkOyvWIzruUUt1a+JpU8nPWx/A02zbOal0BtlCUIGwDPiTmTxOMZc5ym85PM1YQjBZRRKjg6CACACACACACACACACACACACACACAOM3KodSUOIStJzSoBQ7jHsZOLzTPJRUlkxNtfkxlXaloqYVw5yPZOPcRF6vlCyPrbylZyfVLTcJ9pcmE43Utlt4cFXFdysPfFyHKNT9bNFKfJ1i9XeLk5o5Ns/KSzw43FFPtCo98Wo31S0kirLDWx1iyrOGBziUhyCACAPlYAspOwZl35OXdVXaG1U7yKRHK6uOskTRw9stIsYrO5NJ1yl8IZH01AnuTX3kRWnyhVHTeWYcn2y13DdZHJbLt0L61vHd0EdwN73xSs5Rsl6qy7y5XydXH1t46yFntMJuMtpbTuSAO/fFGc5TecnmXowjFZRWRJjk6CACACACACACACACACACACACACACACACACACACACAEvlEyR1fxi9g+JTxfAxqc6ZjajoYdnrHhjpCPXocx1Na5Oen6v4Rj4zQ2sJqaFGcaAQAQAQAQAQAQAQAQAQAQAQAQB//9k="/>
          <p:cNvSpPr>
            <a:spLocks noChangeAspect="1" noChangeArrowheads="1"/>
          </p:cNvSpPr>
          <p:nvPr/>
        </p:nvSpPr>
        <p:spPr bwMode="auto">
          <a:xfrm>
            <a:off x="269875" y="-5238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>
              <a:solidFill>
                <a:srgbClr val="333399"/>
              </a:solidFill>
            </a:endParaRPr>
          </a:p>
        </p:txBody>
      </p:sp>
      <p:pic>
        <p:nvPicPr>
          <p:cNvPr id="43015" name="Picture 6" descr="AACSB Accreditation Seal - Blue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52738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5 Rectángulo"/>
          <p:cNvSpPr>
            <a:spLocks noChangeArrowheads="1"/>
          </p:cNvSpPr>
          <p:nvPr/>
        </p:nvSpPr>
        <p:spPr bwMode="auto">
          <a:xfrm>
            <a:off x="1692275" y="3933825"/>
            <a:ext cx="1204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b="0">
                <a:solidFill>
                  <a:srgbClr val="000000"/>
                </a:solidFill>
              </a:rPr>
              <a:t>AACSB</a:t>
            </a:r>
          </a:p>
          <a:p>
            <a:pPr algn="ctr"/>
            <a:r>
              <a:rPr lang="en-US" sz="900" b="0">
                <a:solidFill>
                  <a:srgbClr val="000000"/>
                </a:solidFill>
              </a:rPr>
              <a:t>Association to Advance Collegiate Schools of Business </a:t>
            </a:r>
            <a:endParaRPr lang="es-ES" sz="900" b="0">
              <a:solidFill>
                <a:srgbClr val="000000"/>
              </a:solidFill>
            </a:endParaRPr>
          </a:p>
        </p:txBody>
      </p:sp>
      <p:sp>
        <p:nvSpPr>
          <p:cNvPr id="43017" name="Rectangle 17"/>
          <p:cNvSpPr>
            <a:spLocks noChangeArrowheads="1"/>
          </p:cNvSpPr>
          <p:nvPr/>
        </p:nvSpPr>
        <p:spPr bwMode="auto">
          <a:xfrm>
            <a:off x="66675" y="4937125"/>
            <a:ext cx="1625600" cy="9509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="0">
                <a:solidFill>
                  <a:srgbClr val="000000"/>
                </a:solidFill>
                <a:latin typeface="Arial" charset="0"/>
              </a:rPr>
              <a:t>European  Association  of Establishments for Veterinary Education (EAEVE) in co- operation with the Federation of Veterinarians  of Europe (FVE).</a:t>
            </a:r>
            <a:endParaRPr lang="de-DE" sz="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8" name="AutoShape 18"/>
          <p:cNvSpPr>
            <a:spLocks noChangeArrowheads="1"/>
          </p:cNvSpPr>
          <p:nvPr/>
        </p:nvSpPr>
        <p:spPr bwMode="auto">
          <a:xfrm>
            <a:off x="66675" y="2924175"/>
            <a:ext cx="1625600" cy="19542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800" b="0">
                <a:solidFill>
                  <a:srgbClr val="000000"/>
                </a:solidFill>
                <a:latin typeface="Arial" charset="0"/>
              </a:rPr>
              <a:t>EAEVE</a:t>
            </a:r>
          </a:p>
          <a:p>
            <a:pPr algn="ctr"/>
            <a:r>
              <a:rPr lang="en-US" sz="800" b="0">
                <a:solidFill>
                  <a:srgbClr val="000000"/>
                </a:solidFill>
                <a:latin typeface="Arial" charset="0"/>
              </a:rPr>
              <a:t>European Association of Establishments for Veterinary Education </a:t>
            </a:r>
            <a:endParaRPr lang="de-DE" sz="8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3019" name="Picture 35" descr="EAEVE Homepage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889250"/>
            <a:ext cx="1084262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Rectangle 21"/>
          <p:cNvSpPr>
            <a:spLocks noChangeArrowheads="1"/>
          </p:cNvSpPr>
          <p:nvPr/>
        </p:nvSpPr>
        <p:spPr bwMode="auto">
          <a:xfrm>
            <a:off x="827088" y="260350"/>
            <a:ext cx="77771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rIns="54000"/>
          <a:lstStyle/>
          <a:p>
            <a:pPr marL="180975" algn="r" eaLnBrk="0" hangingPunct="0">
              <a:lnSpc>
                <a:spcPct val="80000"/>
              </a:lnSpc>
              <a:tabLst>
                <a:tab pos="7337425" algn="l"/>
              </a:tabLst>
            </a:pPr>
            <a:r>
              <a:rPr lang="en-US" sz="1600">
                <a:solidFill>
                  <a:srgbClr val="456A83"/>
                </a:solidFill>
              </a:rPr>
              <a:t>The evaluation of academic degrees and institutions in ANECA</a:t>
            </a:r>
          </a:p>
        </p:txBody>
      </p:sp>
      <p:sp>
        <p:nvSpPr>
          <p:cNvPr id="36" name="Line 23"/>
          <p:cNvSpPr>
            <a:spLocks noChangeShapeType="1"/>
          </p:cNvSpPr>
          <p:nvPr/>
        </p:nvSpPr>
        <p:spPr bwMode="auto">
          <a:xfrm>
            <a:off x="1258888" y="692150"/>
            <a:ext cx="7416800" cy="0"/>
          </a:xfrm>
          <a:prstGeom prst="line">
            <a:avLst/>
          </a:prstGeom>
          <a:noFill/>
          <a:ln w="28575">
            <a:solidFill>
              <a:srgbClr val="456A83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9A83A-53B7-2344-9161-1E33A14572A7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434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3 CuadroTexto"/>
          <p:cNvSpPr txBox="1">
            <a:spLocks noChangeArrowheads="1"/>
          </p:cNvSpPr>
          <p:nvPr/>
        </p:nvSpPr>
        <p:spPr bwMode="auto">
          <a:xfrm>
            <a:off x="684213" y="1196975"/>
            <a:ext cx="8135937" cy="424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700" b="1">
                <a:solidFill>
                  <a:schemeClr val="accent2"/>
                </a:solidFill>
                <a:latin typeface="Verdana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CA" dirty="0">
                <a:solidFill>
                  <a:srgbClr val="0000FF"/>
                </a:solidFill>
              </a:rPr>
              <a:t>The current compulsory accreditation process of the programmes can provide information about the </a:t>
            </a:r>
            <a:r>
              <a:rPr lang="en-CA" dirty="0" smtClean="0">
                <a:solidFill>
                  <a:srgbClr val="0000FF"/>
                </a:solidFill>
              </a:rPr>
              <a:t>60-70% </a:t>
            </a:r>
            <a:r>
              <a:rPr lang="en-CA" dirty="0">
                <a:solidFill>
                  <a:srgbClr val="0000FF"/>
                </a:solidFill>
              </a:rPr>
              <a:t>of the WFME standards </a:t>
            </a:r>
          </a:p>
          <a:p>
            <a:pPr algn="just" eaLnBrk="1" hangingPunct="1"/>
            <a:endParaRPr lang="en-CA" dirty="0">
              <a:solidFill>
                <a:srgbClr val="0000FF"/>
              </a:solidFill>
            </a:endParaRPr>
          </a:p>
          <a:p>
            <a:pPr algn="just" eaLnBrk="1" hangingPunct="1"/>
            <a:r>
              <a:rPr lang="en-CA" dirty="0">
                <a:solidFill>
                  <a:srgbClr val="0000FF"/>
                </a:solidFill>
              </a:rPr>
              <a:t>If one medical school decides to apply for the certification of its </a:t>
            </a:r>
            <a:r>
              <a:rPr lang="en-CA" dirty="0" smtClean="0">
                <a:solidFill>
                  <a:srgbClr val="0000FF"/>
                </a:solidFill>
              </a:rPr>
              <a:t>IQAS </a:t>
            </a:r>
            <a:r>
              <a:rPr lang="en-CA" dirty="0">
                <a:solidFill>
                  <a:srgbClr val="0000FF"/>
                </a:solidFill>
              </a:rPr>
              <a:t>via AUDIT programme, information about the 80% of WFME standards could be obtained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BFE99-B7EF-2342-AFE0-C2805E3C80CD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Marcador de contenido"/>
          <p:cNvSpPr>
            <a:spLocks noGrp="1"/>
          </p:cNvSpPr>
          <p:nvPr>
            <p:ph idx="1"/>
          </p:nvPr>
        </p:nvSpPr>
        <p:spPr>
          <a:xfrm>
            <a:off x="214313" y="1416050"/>
            <a:ext cx="8472487" cy="2727325"/>
          </a:xfrm>
        </p:spPr>
        <p:txBody>
          <a:bodyPr rtlCol="0">
            <a:noAutofit/>
          </a:bodyPr>
          <a:lstStyle/>
          <a:p>
            <a:pPr marL="342900" lvl="1" indent="-342900" algn="just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b="1" dirty="0" smtClean="0">
                <a:solidFill>
                  <a:srgbClr val="0000FF"/>
                </a:solidFill>
                <a:latin typeface="+mj-lt"/>
                <a:ea typeface="+mn-ea"/>
              </a:rPr>
              <a:t>Implementation of the culture of quality assurance in Spanish Universities. Universities have implemented mechanisms of quality assurance.</a:t>
            </a:r>
          </a:p>
          <a:p>
            <a:pPr marL="3429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GB" b="1" dirty="0" smtClean="0">
              <a:solidFill>
                <a:srgbClr val="0000FF"/>
              </a:solidFill>
              <a:latin typeface="+mj-lt"/>
              <a:ea typeface="+mn-ea"/>
            </a:endParaRPr>
          </a:p>
          <a:p>
            <a:pPr marL="3429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b="1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" charset="0"/>
              </a:rPr>
              <a:t>Universities have planned its degrees in a exhaustive form</a:t>
            </a:r>
          </a:p>
          <a:p>
            <a:pPr marL="3429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endParaRPr lang="en-US" b="1" dirty="0" smtClean="0">
              <a:solidFill>
                <a:srgbClr val="0000FF"/>
              </a:solidFill>
              <a:latin typeface="+mj-lt"/>
              <a:ea typeface="+mn-ea"/>
            </a:endParaRPr>
          </a:p>
          <a:p>
            <a:pPr marL="342900" lvl="1" indent="-342900" eaLnBrk="1" fontAlgn="auto" hangingPunct="1">
              <a:lnSpc>
                <a:spcPct val="90000"/>
              </a:lnSpc>
              <a:spcAft>
                <a:spcPts val="0"/>
              </a:spcAft>
              <a:buFont typeface="Arial" charset="0"/>
              <a:buChar char="•"/>
              <a:defRPr/>
            </a:pPr>
            <a:r>
              <a:rPr lang="en-GB" b="1" dirty="0" smtClean="0">
                <a:solidFill>
                  <a:srgbClr val="0000FF"/>
                </a:solidFill>
                <a:latin typeface="+mj-lt"/>
                <a:ea typeface="+mn-ea"/>
              </a:rPr>
              <a:t>An important effort has been done by the Universities in terms of transparency, coherence and organization.</a:t>
            </a:r>
          </a:p>
        </p:txBody>
      </p:sp>
      <p:sp>
        <p:nvSpPr>
          <p:cNvPr id="40962" name="Text Box 8"/>
          <p:cNvSpPr txBox="1">
            <a:spLocks noChangeArrowheads="1"/>
          </p:cNvSpPr>
          <p:nvPr/>
        </p:nvSpPr>
        <p:spPr bwMode="auto">
          <a:xfrm>
            <a:off x="214313" y="142875"/>
            <a:ext cx="8782050" cy="10779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Calibri" charset="0"/>
              </a:rPr>
              <a:t>What have been the positive consequences of the </a:t>
            </a:r>
            <a:r>
              <a:rPr lang="en-US" sz="3200" b="1" dirty="0" smtClean="0">
                <a:solidFill>
                  <a:srgbClr val="0000FF"/>
                </a:solidFill>
                <a:latin typeface="Calibri" charset="0"/>
              </a:rPr>
              <a:t>Bologna process</a:t>
            </a:r>
            <a:r>
              <a:rPr lang="en-US" sz="3200" b="1" dirty="0">
                <a:solidFill>
                  <a:srgbClr val="0000FF"/>
                </a:solidFill>
                <a:latin typeface="Calibri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1116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3" name="Object 3"/>
          <p:cNvGraphicFramePr>
            <a:graphicFrameLocks noChangeAspect="1"/>
          </p:cNvGraphicFramePr>
          <p:nvPr/>
        </p:nvGraphicFramePr>
        <p:xfrm>
          <a:off x="5364163" y="1684338"/>
          <a:ext cx="3529012" cy="300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Imagen" r:id="rId4" imgW="5083175" imgH="3619500" progId="">
                  <p:embed/>
                </p:oleObj>
              </mc:Choice>
              <mc:Fallback>
                <p:oleObj name="Imagen" r:id="rId4" imgW="5083175" imgH="3619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20000" contras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1248"/>
                      <a:stretch>
                        <a:fillRect/>
                      </a:stretch>
                    </p:blipFill>
                    <p:spPr bwMode="auto">
                      <a:xfrm>
                        <a:off x="5364163" y="1684338"/>
                        <a:ext cx="3529012" cy="300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79388" y="447675"/>
            <a:ext cx="4968875" cy="600164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Introduction of comparable degrees</a:t>
            </a:r>
          </a:p>
          <a:p>
            <a:pPr marL="342900" indent="-342900"/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 </a:t>
            </a:r>
          </a:p>
          <a:p>
            <a:pPr marL="342900" indent="-342900"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Two cycles system</a:t>
            </a:r>
          </a:p>
          <a:p>
            <a:pPr marL="342900" indent="-342900">
              <a:buFontTx/>
              <a:buChar char="•"/>
            </a:pPr>
            <a:endParaRPr lang="en-US" sz="2400" b="1" dirty="0">
              <a:solidFill>
                <a:srgbClr val="0000FF"/>
              </a:solidFill>
              <a:latin typeface="Calibri" charset="0"/>
            </a:endParaRPr>
          </a:p>
          <a:p>
            <a:pPr marL="342900" indent="-342900"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Uniform system credits</a:t>
            </a:r>
          </a:p>
          <a:p>
            <a:pPr marL="342900" indent="-342900">
              <a:buFontTx/>
              <a:buChar char="•"/>
            </a:pPr>
            <a:endParaRPr lang="en-US" sz="2400" b="1" dirty="0">
              <a:solidFill>
                <a:srgbClr val="0000FF"/>
              </a:solidFill>
              <a:latin typeface="Calibri" charset="0"/>
            </a:endParaRPr>
          </a:p>
          <a:p>
            <a:pPr marL="342900" indent="-342900"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Learning outcomes-based </a:t>
            </a:r>
          </a:p>
          <a:p>
            <a:pPr marL="342900" indent="-342900">
              <a:buFontTx/>
              <a:buChar char="•"/>
            </a:pPr>
            <a:endParaRPr lang="en-US" sz="2400" b="1" dirty="0">
              <a:solidFill>
                <a:srgbClr val="0000FF"/>
              </a:solidFill>
              <a:latin typeface="Calibri" charset="0"/>
            </a:endParaRPr>
          </a:p>
          <a:p>
            <a:pPr marL="342900" indent="-342900"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Student and staff mobility</a:t>
            </a:r>
          </a:p>
          <a:p>
            <a:pPr marL="342900" indent="-342900">
              <a:buFontTx/>
              <a:buChar char="•"/>
            </a:pPr>
            <a:endParaRPr lang="en-US" sz="2400" b="1" dirty="0">
              <a:solidFill>
                <a:srgbClr val="0000FF"/>
              </a:solidFill>
              <a:latin typeface="Calibri" charset="0"/>
            </a:endParaRPr>
          </a:p>
          <a:p>
            <a:pPr marL="342900" indent="-342900"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Long life learning</a:t>
            </a:r>
          </a:p>
          <a:p>
            <a:pPr marL="342900" indent="-342900">
              <a:buFontTx/>
              <a:buChar char="•"/>
            </a:pPr>
            <a:endParaRPr lang="en-US" sz="2400" b="1" dirty="0">
              <a:solidFill>
                <a:srgbClr val="0000FF"/>
              </a:solidFill>
              <a:latin typeface="Calibri" charset="0"/>
            </a:endParaRPr>
          </a:p>
          <a:p>
            <a:pPr marL="342900" indent="-342900">
              <a:buFontTx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Calibri" charset="0"/>
              </a:rPr>
              <a:t>International collaboration in quality assurance and curriculum development</a:t>
            </a:r>
          </a:p>
        </p:txBody>
      </p:sp>
      <p:pic>
        <p:nvPicPr>
          <p:cNvPr id="18435" name="Picture 7" descr="eufla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88913"/>
            <a:ext cx="1303338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5580063" y="4964113"/>
            <a:ext cx="2586037" cy="137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ca-ES" sz="2800" b="1">
                <a:latin typeface="Calibri" charset="0"/>
              </a:rPr>
              <a:t>Bologna Process</a:t>
            </a:r>
          </a:p>
          <a:p>
            <a:pPr eaLnBrk="1" hangingPunct="1"/>
            <a:r>
              <a:rPr lang="ca-ES" sz="2800" b="1">
                <a:latin typeface="Calibri" charset="0"/>
              </a:rPr>
              <a:t>European High </a:t>
            </a:r>
          </a:p>
          <a:p>
            <a:pPr eaLnBrk="1" hangingPunct="1"/>
            <a:r>
              <a:rPr lang="ca-ES" sz="2800" b="1">
                <a:latin typeface="Calibri" charset="0"/>
              </a:rPr>
              <a:t>Education Area</a:t>
            </a:r>
            <a:endParaRPr lang="es-ES" sz="2800" b="1">
              <a:latin typeface="Calibri" charset="0"/>
            </a:endParaRP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6777038" y="342265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EHEA</a:t>
            </a:r>
            <a:endParaRPr lang="es-ES" b="1"/>
          </a:p>
        </p:txBody>
      </p:sp>
    </p:spTree>
    <p:extLst>
      <p:ext uri="{BB962C8B-B14F-4D97-AF65-F5344CB8AC3E}">
        <p14:creationId xmlns:p14="http://schemas.microsoft.com/office/powerpoint/2010/main" val="40678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2 Marcador de contenido"/>
          <p:cNvSpPr>
            <a:spLocks noGrp="1"/>
          </p:cNvSpPr>
          <p:nvPr>
            <p:ph idx="4294967295"/>
          </p:nvPr>
        </p:nvSpPr>
        <p:spPr>
          <a:xfrm>
            <a:off x="428625" y="1214438"/>
            <a:ext cx="8067675" cy="528637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sz="2600" b="1" dirty="0">
                <a:solidFill>
                  <a:srgbClr val="0000FF"/>
                </a:solidFill>
                <a:latin typeface="Calibri" charset="0"/>
              </a:rPr>
              <a:t>No justified grow of the number of Medical Schools in Spain (in last </a:t>
            </a:r>
            <a:r>
              <a:rPr lang="en-GB" sz="2600" b="1" dirty="0" smtClean="0">
                <a:solidFill>
                  <a:srgbClr val="0000FF"/>
                </a:solidFill>
                <a:latin typeface="Calibri" charset="0"/>
              </a:rPr>
              <a:t>6 </a:t>
            </a:r>
            <a:r>
              <a:rPr lang="en-GB" sz="2600" b="1" dirty="0">
                <a:solidFill>
                  <a:srgbClr val="0000FF"/>
                </a:solidFill>
                <a:latin typeface="Calibri" charset="0"/>
              </a:rPr>
              <a:t>years f</a:t>
            </a:r>
            <a:r>
              <a:rPr lang="en-GB" sz="2600" b="1" dirty="0" smtClean="0">
                <a:solidFill>
                  <a:srgbClr val="0000FF"/>
                </a:solidFill>
                <a:latin typeface="Calibri" charset="0"/>
              </a:rPr>
              <a:t>rom </a:t>
            </a:r>
            <a:r>
              <a:rPr lang="en-GB" sz="2600" b="1" dirty="0">
                <a:solidFill>
                  <a:srgbClr val="0000FF"/>
                </a:solidFill>
                <a:latin typeface="Calibri" charset="0"/>
              </a:rPr>
              <a:t>27 to 39, more of them private medical schools</a:t>
            </a:r>
            <a:r>
              <a:rPr lang="en-GB" sz="2600" b="1" dirty="0" smtClean="0">
                <a:solidFill>
                  <a:srgbClr val="0000FF"/>
                </a:solidFill>
                <a:latin typeface="Calibri" charset="0"/>
              </a:rPr>
              <a:t>) and 4 more are expected. </a:t>
            </a:r>
          </a:p>
          <a:p>
            <a:pPr algn="just" eaLnBrk="1" hangingPunct="1">
              <a:lnSpc>
                <a:spcPct val="90000"/>
              </a:lnSpc>
            </a:pPr>
            <a:endParaRPr lang="en-GB" sz="2600" b="1" dirty="0">
              <a:solidFill>
                <a:srgbClr val="0000FF"/>
              </a:solidFill>
              <a:latin typeface="Calibri" charset="0"/>
            </a:endParaRPr>
          </a:p>
          <a:p>
            <a:pPr algn="just">
              <a:lnSpc>
                <a:spcPct val="90000"/>
              </a:lnSpc>
            </a:pPr>
            <a:r>
              <a:rPr lang="en-GB" sz="2600" b="1" dirty="0">
                <a:solidFill>
                  <a:srgbClr val="0000FF"/>
                </a:solidFill>
                <a:latin typeface="Calibri" charset="0"/>
              </a:rPr>
              <a:t>Great increase (50%) of new medical students in the last 6 years. </a:t>
            </a:r>
            <a:endParaRPr lang="en-GB" sz="2600" b="1" dirty="0" smtClean="0">
              <a:solidFill>
                <a:srgbClr val="0000FF"/>
              </a:solidFill>
              <a:latin typeface="Calibri" charset="0"/>
            </a:endParaRPr>
          </a:p>
          <a:p>
            <a:pPr algn="just">
              <a:lnSpc>
                <a:spcPct val="90000"/>
              </a:lnSpc>
            </a:pPr>
            <a:endParaRPr lang="en-GB" sz="2600" b="1" dirty="0">
              <a:solidFill>
                <a:srgbClr val="0000FF"/>
              </a:solidFill>
              <a:latin typeface="Calibri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600" b="1" dirty="0" smtClean="0">
                <a:solidFill>
                  <a:srgbClr val="0000FF"/>
                </a:solidFill>
                <a:latin typeface="Calibri" charset="0"/>
              </a:rPr>
              <a:t>The </a:t>
            </a:r>
            <a:r>
              <a:rPr lang="en-GB" sz="2600" b="1" dirty="0">
                <a:solidFill>
                  <a:srgbClr val="0000FF"/>
                </a:solidFill>
                <a:latin typeface="Calibri" charset="0"/>
              </a:rPr>
              <a:t>Quality Agency cannot decided about the creation of new medical schools. It only can approve or deny the implementation of the Degree</a:t>
            </a:r>
            <a:r>
              <a:rPr lang="en-GB" sz="2600" b="1" dirty="0" smtClean="0">
                <a:solidFill>
                  <a:srgbClr val="0000FF"/>
                </a:solidFill>
                <a:latin typeface="Calibri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GB" sz="2600" b="1" dirty="0">
              <a:solidFill>
                <a:srgbClr val="0000FF"/>
              </a:solidFill>
              <a:latin typeface="Calibri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sz="2600" b="1" dirty="0">
                <a:solidFill>
                  <a:srgbClr val="0000FF"/>
                </a:solidFill>
                <a:latin typeface="Calibri" charset="0"/>
              </a:rPr>
              <a:t>Have the new medical schools minimal quality standards? Until now, ANECA has only evaluated proposals. It will be necessary to wait </a:t>
            </a:r>
            <a:r>
              <a:rPr lang="en-GB" sz="2600" b="1" dirty="0" smtClean="0">
                <a:solidFill>
                  <a:srgbClr val="0000FF"/>
                </a:solidFill>
                <a:latin typeface="Calibri" charset="0"/>
              </a:rPr>
              <a:t>the end of the current accreditation process.</a:t>
            </a:r>
          </a:p>
          <a:p>
            <a:pPr algn="just" eaLnBrk="1" hangingPunct="1">
              <a:lnSpc>
                <a:spcPct val="90000"/>
              </a:lnSpc>
            </a:pPr>
            <a:endParaRPr lang="en-GB" sz="2600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571500" y="333375"/>
            <a:ext cx="8311140" cy="64633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FF"/>
                </a:solidFill>
                <a:latin typeface="Calibri" charset="0"/>
              </a:rPr>
              <a:t>What have been the negative </a:t>
            </a:r>
            <a:r>
              <a:rPr lang="en-US" sz="3600" b="1" dirty="0" smtClean="0">
                <a:solidFill>
                  <a:srgbClr val="0000FF"/>
                </a:solidFill>
                <a:latin typeface="Calibri" charset="0"/>
              </a:rPr>
              <a:t>side effects</a:t>
            </a:r>
            <a:r>
              <a:rPr lang="en-US" sz="3600" b="1" dirty="0">
                <a:solidFill>
                  <a:srgbClr val="0000FF"/>
                </a:solidFill>
                <a:latin typeface="Calibri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02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2 Marcador de contenido"/>
          <p:cNvSpPr>
            <a:spLocks noGrp="1"/>
          </p:cNvSpPr>
          <p:nvPr>
            <p:ph idx="4294967295"/>
          </p:nvPr>
        </p:nvSpPr>
        <p:spPr>
          <a:xfrm>
            <a:off x="428625" y="1554883"/>
            <a:ext cx="8067675" cy="2779242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GB" b="1" dirty="0" smtClean="0">
                <a:solidFill>
                  <a:srgbClr val="0000FF"/>
                </a:solidFill>
                <a:latin typeface="Calibri" charset="0"/>
              </a:rPr>
              <a:t>Implementation of really outcome-based medical curricula. </a:t>
            </a:r>
            <a:endParaRPr lang="en-GB" b="1" dirty="0">
              <a:solidFill>
                <a:srgbClr val="0000FF"/>
              </a:solidFill>
              <a:latin typeface="Calibri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GB" b="1" dirty="0" smtClean="0">
                <a:solidFill>
                  <a:srgbClr val="0000FF"/>
                </a:solidFill>
                <a:latin typeface="Calibri" charset="0"/>
              </a:rPr>
              <a:t>More adequate definition of learning outcomes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b="1" dirty="0" smtClean="0">
                <a:solidFill>
                  <a:srgbClr val="0000FF"/>
                </a:solidFill>
                <a:latin typeface="Calibri" charset="0"/>
              </a:rPr>
              <a:t>Real introduction of transversal competencies along the curriculum</a:t>
            </a:r>
          </a:p>
          <a:p>
            <a:pPr algn="just" eaLnBrk="1" hangingPunct="1">
              <a:lnSpc>
                <a:spcPct val="90000"/>
              </a:lnSpc>
            </a:pPr>
            <a:r>
              <a:rPr lang="en-GB" b="1" dirty="0" smtClean="0">
                <a:solidFill>
                  <a:srgbClr val="0000FF"/>
                </a:solidFill>
                <a:latin typeface="Calibri" charset="0"/>
              </a:rPr>
              <a:t>Improvement of Learning outcomes assessment</a:t>
            </a:r>
            <a:endParaRPr lang="en-GB" b="1" dirty="0">
              <a:solidFill>
                <a:srgbClr val="0000FF"/>
              </a:solidFill>
              <a:latin typeface="Calibri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en-GB" b="1" dirty="0" smtClean="0">
              <a:solidFill>
                <a:srgbClr val="0000FF"/>
              </a:solidFill>
              <a:latin typeface="Calibri" charset="0"/>
            </a:endParaRP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GB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571500" y="333375"/>
            <a:ext cx="7480333" cy="70788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CA" sz="4000" b="1" smtClean="0">
                <a:solidFill>
                  <a:srgbClr val="0000FF"/>
                </a:solidFill>
                <a:latin typeface="+mj-lt"/>
              </a:rPr>
              <a:t>Which are the outstanding issues?</a:t>
            </a:r>
            <a:endParaRPr lang="en-CA" sz="4000" b="1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044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0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356E3-3A8A-D342-B54C-3B89A8DC05D9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74" y="0"/>
            <a:ext cx="8702842" cy="685800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7950" y="2347913"/>
            <a:ext cx="8712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49263"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4000" dirty="0">
                <a:solidFill>
                  <a:srgbClr val="FFFFFF"/>
                </a:solidFill>
              </a:rPr>
              <a:t>Thank you for your attention</a:t>
            </a:r>
          </a:p>
          <a:p>
            <a:pPr algn="ctr" defTabSz="449263">
              <a:lnSpc>
                <a:spcPct val="81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4000" dirty="0">
                <a:solidFill>
                  <a:srgbClr val="FFFFFF"/>
                </a:solidFill>
              </a:rPr>
              <a:t>Gracias </a:t>
            </a:r>
            <a:r>
              <a:rPr lang="en-US" sz="4000" dirty="0" err="1">
                <a:solidFill>
                  <a:srgbClr val="FFFFFF"/>
                </a:solidFill>
              </a:rPr>
              <a:t>por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su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atención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14856" y="4304647"/>
            <a:ext cx="26909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err="1" smtClean="0">
                <a:solidFill>
                  <a:srgbClr val="F2F2F2"/>
                </a:solidFill>
              </a:rPr>
              <a:t>jpales@ub.edu</a:t>
            </a:r>
            <a:endParaRPr lang="es-ES" sz="32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250825" y="132914"/>
            <a:ext cx="8435975" cy="128472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 smtClean="0">
                <a:solidFill>
                  <a:srgbClr val="0000FF"/>
                </a:solidFill>
              </a:rPr>
              <a:t>WHAT HAVE BEEN THE EFFECTS OF THE BOLOGNA PROCESS ON SPANISH MEDICAL EDUCATION?</a:t>
            </a:r>
          </a:p>
        </p:txBody>
      </p:sp>
      <p:sp>
        <p:nvSpPr>
          <p:cNvPr id="20482" name="Rectangle 3"/>
          <p:cNvSpPr>
            <a:spLocks noGrp="1"/>
          </p:cNvSpPr>
          <p:nvPr>
            <p:ph idx="1"/>
          </p:nvPr>
        </p:nvSpPr>
        <p:spPr>
          <a:xfrm>
            <a:off x="250825" y="1600200"/>
            <a:ext cx="8642350" cy="4525963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FF"/>
                </a:solidFill>
                <a:latin typeface="Calibri" charset="0"/>
              </a:rPr>
              <a:t>Changes </a:t>
            </a:r>
            <a:r>
              <a:rPr lang="en-US" b="1" dirty="0">
                <a:solidFill>
                  <a:srgbClr val="0000FF"/>
                </a:solidFill>
                <a:latin typeface="Calibri" charset="0"/>
              </a:rPr>
              <a:t>in Undergraduate Medical Education Structure</a:t>
            </a:r>
          </a:p>
          <a:p>
            <a:pPr eaLnBrk="1" hangingPunct="1"/>
            <a:endParaRPr lang="en-US" b="1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r>
              <a:rPr lang="en-US" b="1" dirty="0">
                <a:solidFill>
                  <a:srgbClr val="0000FF"/>
                </a:solidFill>
                <a:latin typeface="Calibri" charset="0"/>
              </a:rPr>
              <a:t>Changes in Medical Schools Curricula</a:t>
            </a:r>
          </a:p>
          <a:p>
            <a:pPr eaLnBrk="1" hangingPunct="1"/>
            <a:endParaRPr lang="en-US" b="1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r>
              <a:rPr lang="en-US" b="1" dirty="0">
                <a:solidFill>
                  <a:srgbClr val="0000FF"/>
                </a:solidFill>
                <a:latin typeface="Calibri" charset="0"/>
              </a:rPr>
              <a:t>Development of Mechanisms for Quality Assurance</a:t>
            </a:r>
          </a:p>
        </p:txBody>
      </p:sp>
    </p:spTree>
    <p:extLst>
      <p:ext uri="{BB962C8B-B14F-4D97-AF65-F5344CB8AC3E}">
        <p14:creationId xmlns:p14="http://schemas.microsoft.com/office/powerpoint/2010/main" val="31807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3"/>
          <p:cNvSpPr>
            <a:spLocks noChangeArrowheads="1"/>
          </p:cNvSpPr>
          <p:nvPr/>
        </p:nvSpPr>
        <p:spPr bwMode="auto">
          <a:xfrm>
            <a:off x="1692275" y="2420938"/>
            <a:ext cx="746125" cy="1008062"/>
          </a:xfrm>
          <a:prstGeom prst="downArrow">
            <a:avLst>
              <a:gd name="adj1" fmla="val 50000"/>
              <a:gd name="adj2" fmla="val 40263"/>
            </a:avLst>
          </a:prstGeom>
          <a:solidFill>
            <a:schemeClr val="tx1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54063" y="1125538"/>
            <a:ext cx="7202487" cy="115093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FF"/>
                </a:solidFill>
                <a:latin typeface="Calibri" pitchFamily="34" charset="0"/>
                <a:ea typeface="+mn-ea"/>
                <a:cs typeface="+mn-cs"/>
              </a:rPr>
              <a:t>INTEGRATED DEGREE BACHELOR-MASTER (6 YEARS) 360 ECTS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FF"/>
                </a:solidFill>
                <a:latin typeface="Calibri" pitchFamily="34" charset="0"/>
                <a:ea typeface="+mn-ea"/>
                <a:cs typeface="+mn-cs"/>
              </a:rPr>
              <a:t>(Ministry of Education)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FF"/>
                </a:solidFill>
                <a:latin typeface="Calibri" pitchFamily="34" charset="0"/>
                <a:ea typeface="+mn-ea"/>
                <a:cs typeface="+mn-cs"/>
              </a:rPr>
              <a:t>According Bologna Process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79388" y="3573463"/>
            <a:ext cx="4608512" cy="136842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srgbClr val="0000FF"/>
                </a:solidFill>
                <a:latin typeface="Calibri" pitchFamily="34" charset="0"/>
                <a:ea typeface="+mn-ea"/>
                <a:cs typeface="+mn-cs"/>
              </a:rPr>
              <a:t>PH D STUDIES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000" b="1" dirty="0">
                <a:solidFill>
                  <a:srgbClr val="0000FF"/>
                </a:solidFill>
                <a:latin typeface="Calibri" pitchFamily="34" charset="0"/>
                <a:ea typeface="+mn-ea"/>
                <a:cs typeface="+mn-cs"/>
              </a:rPr>
              <a:t>(</a:t>
            </a:r>
            <a:r>
              <a:rPr lang="en-GB" sz="2000" b="1" dirty="0">
                <a:solidFill>
                  <a:srgbClr val="0000FF"/>
                </a:solidFill>
                <a:latin typeface="Calibri" pitchFamily="34" charset="0"/>
                <a:ea typeface="+mn-ea"/>
                <a:cs typeface="+mn-cs"/>
              </a:rPr>
              <a:t>Ministry of Education)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rgbClr val="0000FF"/>
                </a:solidFill>
                <a:latin typeface="Calibri" pitchFamily="34" charset="0"/>
                <a:ea typeface="+mn-ea"/>
                <a:cs typeface="+mn-cs"/>
              </a:rPr>
              <a:t>According Bologna Process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dirty="0">
              <a:solidFill>
                <a:srgbClr val="0000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6562725" y="2492375"/>
            <a:ext cx="746125" cy="1081088"/>
          </a:xfrm>
          <a:prstGeom prst="downArrow">
            <a:avLst>
              <a:gd name="adj1" fmla="val 50000"/>
              <a:gd name="adj2" fmla="val 40302"/>
            </a:avLst>
          </a:prstGeom>
          <a:solidFill>
            <a:schemeClr val="tx1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charset="0"/>
            </a:endParaRP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5724525" y="3644900"/>
            <a:ext cx="3240088" cy="1296988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AU" sz="2000">
                <a:solidFill>
                  <a:srgbClr val="0000FF"/>
                </a:solidFill>
                <a:latin typeface="Calibri" charset="0"/>
              </a:rPr>
              <a:t>SPECIALIST TRAINING</a:t>
            </a:r>
          </a:p>
          <a:p>
            <a:pPr algn="ctr" eaLnBrk="0" hangingPunct="0"/>
            <a:r>
              <a:rPr lang="en-AU" sz="2000">
                <a:solidFill>
                  <a:srgbClr val="0000FF"/>
                </a:solidFill>
                <a:latin typeface="Calibri" charset="0"/>
              </a:rPr>
              <a:t>Ministry of Health</a:t>
            </a:r>
          </a:p>
        </p:txBody>
      </p:sp>
      <p:sp>
        <p:nvSpPr>
          <p:cNvPr id="21" name="20 Flecha derecha"/>
          <p:cNvSpPr/>
          <p:nvPr/>
        </p:nvSpPr>
        <p:spPr>
          <a:xfrm>
            <a:off x="4859338" y="3860800"/>
            <a:ext cx="835025" cy="3603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22" name="21 Flecha derecha"/>
          <p:cNvSpPr/>
          <p:nvPr/>
        </p:nvSpPr>
        <p:spPr>
          <a:xfrm rot="10800000">
            <a:off x="4859338" y="4292600"/>
            <a:ext cx="712787" cy="3603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2484438" y="5445125"/>
            <a:ext cx="4608512" cy="10080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eaLnBrk="0" hangingPunct="0"/>
            <a:r>
              <a:rPr lang="en-US" sz="2000">
                <a:solidFill>
                  <a:srgbClr val="0000FF"/>
                </a:solidFill>
                <a:latin typeface="Calibri" charset="0"/>
              </a:rPr>
              <a:t>CONTINOUS MEDICAL EDUCATION</a:t>
            </a:r>
          </a:p>
          <a:p>
            <a:pPr algn="ctr" eaLnBrk="0" hangingPunct="0"/>
            <a:r>
              <a:rPr lang="en-US" sz="2000">
                <a:solidFill>
                  <a:srgbClr val="0000FF"/>
                </a:solidFill>
                <a:latin typeface="Calibri" charset="0"/>
              </a:rPr>
              <a:t>Professional Bodies</a:t>
            </a:r>
          </a:p>
        </p:txBody>
      </p:sp>
      <p:sp>
        <p:nvSpPr>
          <p:cNvPr id="22537" name="10 Rectángulo"/>
          <p:cNvSpPr>
            <a:spLocks noChangeArrowheads="1"/>
          </p:cNvSpPr>
          <p:nvPr/>
        </p:nvSpPr>
        <p:spPr bwMode="auto">
          <a:xfrm>
            <a:off x="1258888" y="260350"/>
            <a:ext cx="6886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Calibri" charset="0"/>
              </a:rPr>
              <a:t>Structure of Medical Education in Spain</a:t>
            </a:r>
          </a:p>
        </p:txBody>
      </p:sp>
    </p:spTree>
    <p:extLst>
      <p:ext uri="{BB962C8B-B14F-4D97-AF65-F5344CB8AC3E}">
        <p14:creationId xmlns:p14="http://schemas.microsoft.com/office/powerpoint/2010/main" val="3670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21" grpId="0" animBg="1"/>
      <p:bldP spid="22" grpId="0" animBg="1"/>
      <p:bldP spid="163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a-ES" b="1" dirty="0">
                <a:solidFill>
                  <a:srgbClr val="0000FF"/>
                </a:solidFill>
                <a:latin typeface="Calibri" charset="0"/>
              </a:rPr>
              <a:t>Medical </a:t>
            </a:r>
            <a:r>
              <a:rPr lang="ca-ES" b="1" dirty="0" err="1">
                <a:solidFill>
                  <a:srgbClr val="0000FF"/>
                </a:solidFill>
                <a:latin typeface="Calibri" charset="0"/>
              </a:rPr>
              <a:t>Schools</a:t>
            </a:r>
            <a:endParaRPr lang="es-ES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idx="1"/>
          </p:nvPr>
        </p:nvSpPr>
        <p:spPr>
          <a:xfrm>
            <a:off x="323850" y="1600200"/>
            <a:ext cx="8569325" cy="4525963"/>
          </a:xfrm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  <a:latin typeface="Calibri" charset="0"/>
              </a:rPr>
              <a:t>Have defined learning outcomes according to different models (</a:t>
            </a:r>
            <a:r>
              <a:rPr lang="en-US" b="1" dirty="0" smtClean="0">
                <a:solidFill>
                  <a:srgbClr val="0000FF"/>
                </a:solidFill>
                <a:latin typeface="Calibri" charset="0"/>
              </a:rPr>
              <a:t>Institute for International Medical Education, IIME)</a:t>
            </a:r>
            <a:endParaRPr lang="en-US" b="1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endParaRPr lang="en-US" b="1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r>
              <a:rPr lang="en-US" b="1" dirty="0">
                <a:solidFill>
                  <a:srgbClr val="0000FF"/>
                </a:solidFill>
                <a:latin typeface="Calibri" charset="0"/>
              </a:rPr>
              <a:t>Have modified their curricular structures</a:t>
            </a:r>
          </a:p>
          <a:p>
            <a:pPr eaLnBrk="1" hangingPunct="1"/>
            <a:endParaRPr lang="en-US" b="1" dirty="0">
              <a:solidFill>
                <a:srgbClr val="0000FF"/>
              </a:solidFill>
              <a:latin typeface="Calibri" charset="0"/>
            </a:endParaRPr>
          </a:p>
          <a:p>
            <a:pPr eaLnBrk="1" hangingPunct="1"/>
            <a:r>
              <a:rPr lang="en-US" b="1" dirty="0">
                <a:solidFill>
                  <a:srgbClr val="0000FF"/>
                </a:solidFill>
                <a:latin typeface="Calibri" charset="0"/>
              </a:rPr>
              <a:t>Have modified or must modify learning and assessment methods</a:t>
            </a:r>
          </a:p>
        </p:txBody>
      </p:sp>
    </p:spTree>
    <p:extLst>
      <p:ext uri="{BB962C8B-B14F-4D97-AF65-F5344CB8AC3E}">
        <p14:creationId xmlns:p14="http://schemas.microsoft.com/office/powerpoint/2010/main" val="23523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15375" cy="1143000"/>
          </a:xfrm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  <a:ea typeface="+mj-ea"/>
                <a:cs typeface="+mj-cs"/>
              </a:rPr>
              <a:t>In Quality Assurance: What has been done in Spain ?</a:t>
            </a:r>
            <a:endParaRPr lang="es-ES" sz="3600" b="1" dirty="0" smtClean="0">
              <a:solidFill>
                <a:srgbClr val="0000FF"/>
              </a:solidFill>
              <a:ea typeface="+mj-ea"/>
              <a:cs typeface="+mj-cs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0000FF"/>
                </a:solidFill>
                <a:latin typeface="Calibri" charset="0"/>
              </a:rPr>
              <a:t>A national Quality Agency (ANECA) was created on July, 2002 by agreement of the Council of Ministers. </a:t>
            </a:r>
          </a:p>
          <a:p>
            <a:pPr eaLnBrk="1" hangingPunct="1">
              <a:lnSpc>
                <a:spcPct val="90000"/>
              </a:lnSpc>
            </a:pPr>
            <a:endParaRPr lang="en-US" sz="2800" b="1">
              <a:solidFill>
                <a:srgbClr val="0000FF"/>
              </a:solidFill>
              <a:latin typeface="Calibri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b="1">
                <a:solidFill>
                  <a:srgbClr val="0000FF"/>
                </a:solidFill>
                <a:latin typeface="Calibri" charset="0"/>
              </a:rPr>
              <a:t>ANECA is a full member of ENQA (European Association for Quality Assurance in Higher Education</a:t>
            </a:r>
            <a:r>
              <a:rPr lang="en-US" sz="2800">
                <a:solidFill>
                  <a:srgbClr val="0000FF"/>
                </a:solidFill>
                <a:latin typeface="Calibri" charset="0"/>
              </a:rPr>
              <a:t>) </a:t>
            </a:r>
            <a:r>
              <a:rPr lang="en-US" sz="2800" b="1">
                <a:solidFill>
                  <a:srgbClr val="0000FF"/>
                </a:solidFill>
                <a:latin typeface="Calibri" charset="0"/>
              </a:rPr>
              <a:t> 2004.</a:t>
            </a:r>
          </a:p>
          <a:p>
            <a:pPr eaLnBrk="1" hangingPunct="1">
              <a:lnSpc>
                <a:spcPct val="90000"/>
              </a:lnSpc>
            </a:pPr>
            <a:endParaRPr lang="en-US" sz="2800" b="1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0000FF"/>
                </a:solidFill>
                <a:latin typeface="Calibri" charset="0"/>
              </a:rPr>
              <a:t>ANECA has been consolidating its technical and institutional role within the framework of Spain’s integration into the EHEA.</a:t>
            </a:r>
          </a:p>
          <a:p>
            <a:pPr eaLnBrk="1" hangingPunct="1">
              <a:lnSpc>
                <a:spcPct val="90000"/>
              </a:lnSpc>
            </a:pPr>
            <a:endParaRPr lang="en-US" sz="2800" b="1">
              <a:solidFill>
                <a:srgbClr val="0000FF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800" b="1">
              <a:solidFill>
                <a:srgbClr val="0000FF"/>
              </a:solidFill>
              <a:latin typeface="Calibri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5949950"/>
            <a:ext cx="2390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97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85775" y="5715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Calibri" charset="0"/>
              </a:rPr>
              <a:t>The purpose of ANECA is to improve the quality of our higher education system by way of evaluation, certification and accreditation. Their goals are:</a:t>
            </a:r>
            <a:br>
              <a:rPr lang="en-US" sz="2800" b="1" dirty="0">
                <a:solidFill>
                  <a:srgbClr val="0000FF"/>
                </a:solidFill>
                <a:latin typeface="Calibri" charset="0"/>
              </a:rPr>
            </a:br>
            <a:endParaRPr lang="en-US" sz="2800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idx="1"/>
          </p:nvPr>
        </p:nvSpPr>
        <p:spPr>
          <a:xfrm>
            <a:off x="457200" y="2072476"/>
            <a:ext cx="8229600" cy="4525962"/>
          </a:xfrm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  <a:latin typeface="Calibri" charset="0"/>
              </a:rPr>
              <a:t>To enhance the improvement of university teaching, research and management activities.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  <a:latin typeface="Calibri" charset="0"/>
              </a:rPr>
              <a:t>To foster </a:t>
            </a:r>
            <a:r>
              <a:rPr lang="en-US" sz="2800" b="1" dirty="0" smtClean="0">
                <a:solidFill>
                  <a:srgbClr val="0000FF"/>
                </a:solidFill>
                <a:latin typeface="Calibri" charset="0"/>
              </a:rPr>
              <a:t>Universities performance </a:t>
            </a:r>
            <a:r>
              <a:rPr lang="en-US" sz="2800" b="1" dirty="0">
                <a:solidFill>
                  <a:srgbClr val="0000FF"/>
                </a:solidFill>
                <a:latin typeface="Calibri" charset="0"/>
              </a:rPr>
              <a:t>monitoring following objective and transparent processes.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  <a:latin typeface="Calibri" charset="0"/>
              </a:rPr>
              <a:t>To provide public administrations with appropriate information for decision-making within the scope of their authority.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dirty="0">
                <a:solidFill>
                  <a:srgbClr val="0000FF"/>
                </a:solidFill>
                <a:latin typeface="Calibri" charset="0"/>
              </a:rPr>
              <a:t>To provide society with information about the achievement of Universities aims.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>
              <a:solidFill>
                <a:srgbClr val="0000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4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>
          <a:xfrm>
            <a:off x="183305" y="287338"/>
            <a:ext cx="8837945" cy="1196975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  <a:latin typeface="Calibri" charset="0"/>
              </a:rPr>
              <a:t/>
            </a:r>
            <a:br>
              <a:rPr lang="en-US" sz="2800" b="1" dirty="0">
                <a:solidFill>
                  <a:srgbClr val="0000FF"/>
                </a:solidFill>
                <a:latin typeface="Calibri" charset="0"/>
              </a:rPr>
            </a:br>
            <a:r>
              <a:rPr lang="en-US" sz="2800" b="1" dirty="0">
                <a:solidFill>
                  <a:srgbClr val="0000FF"/>
                </a:solidFill>
                <a:latin typeface="Calibri" charset="0"/>
              </a:rPr>
              <a:t>Undergraduate and Postgraduate Medical Education</a:t>
            </a:r>
            <a:br>
              <a:rPr lang="en-US" sz="2800" b="1" dirty="0">
                <a:solidFill>
                  <a:srgbClr val="0000FF"/>
                </a:solidFill>
                <a:latin typeface="Calibri" charset="0"/>
              </a:rPr>
            </a:br>
            <a:r>
              <a:rPr lang="en-US" sz="2800" b="1" dirty="0">
                <a:solidFill>
                  <a:srgbClr val="0000FF"/>
                </a:solidFill>
                <a:latin typeface="Calibri" charset="0"/>
              </a:rPr>
              <a:t>(Bachelor, Master and PH D Degrees) Accreditation by ANECA</a:t>
            </a:r>
            <a:br>
              <a:rPr lang="en-US" sz="2800" b="1" dirty="0">
                <a:solidFill>
                  <a:srgbClr val="0000FF"/>
                </a:solidFill>
                <a:latin typeface="Calibri" charset="0"/>
              </a:rPr>
            </a:br>
            <a:endParaRPr lang="es-ES" sz="2800" b="1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457200" y="1857375"/>
            <a:ext cx="8218488" cy="428625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GB" sz="2600" b="1" dirty="0" smtClean="0">
                <a:solidFill>
                  <a:srgbClr val="0000FF"/>
                </a:solidFill>
                <a:ea typeface="+mn-ea"/>
                <a:cs typeface="+mn-cs"/>
              </a:rPr>
              <a:t>The Accreditation mechanism is not specific for Medical </a:t>
            </a:r>
            <a:r>
              <a:rPr lang="en-GB" sz="2600" b="1" dirty="0" smtClean="0">
                <a:solidFill>
                  <a:srgbClr val="0000FF"/>
                </a:solidFill>
              </a:rPr>
              <a:t>Education. Non </a:t>
            </a:r>
            <a:r>
              <a:rPr lang="en-GB" sz="2600" b="1" dirty="0">
                <a:solidFill>
                  <a:srgbClr val="0000FF"/>
                </a:solidFill>
              </a:rPr>
              <a:t>specific criteria for different degrees (for example the same criteria for Medicine and Law</a:t>
            </a:r>
            <a:r>
              <a:rPr lang="en-GB" sz="2600" b="1" dirty="0" smtClean="0">
                <a:solidFill>
                  <a:srgbClr val="0000FF"/>
                </a:solidFill>
              </a:rPr>
              <a:t>)</a:t>
            </a:r>
            <a:endParaRPr lang="en-GB" sz="2600" b="1" dirty="0" smtClean="0">
              <a:solidFill>
                <a:srgbClr val="0000FF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b="1" dirty="0" smtClean="0">
                <a:solidFill>
                  <a:srgbClr val="0000FF"/>
                </a:solidFill>
                <a:ea typeface="+mn-ea"/>
                <a:cs typeface="+mn-cs"/>
              </a:rPr>
              <a:t>It is common to all Degrees in Spanish Universities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b="1" dirty="0" smtClean="0">
                <a:solidFill>
                  <a:srgbClr val="0000FF"/>
                </a:solidFill>
                <a:ea typeface="+mn-ea"/>
                <a:cs typeface="+mn-cs"/>
              </a:rPr>
              <a:t>Process has two steps: VERIFICATION and ACCREDITATION.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b="1" dirty="0" smtClean="0">
                <a:solidFill>
                  <a:srgbClr val="0000FF"/>
                </a:solidFill>
                <a:ea typeface="+mn-ea"/>
                <a:cs typeface="+mn-cs"/>
              </a:rPr>
              <a:t>Before to implement any Degree in any Spanish University, ANECA must verify it.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600" b="1" dirty="0" smtClean="0">
                <a:solidFill>
                  <a:srgbClr val="0000FF"/>
                </a:solidFill>
                <a:ea typeface="+mn-ea"/>
                <a:cs typeface="+mn-cs"/>
              </a:rPr>
              <a:t>Different commissions (Health Sciences Commission)</a:t>
            </a:r>
          </a:p>
        </p:txBody>
      </p:sp>
    </p:spTree>
    <p:extLst>
      <p:ext uri="{BB962C8B-B14F-4D97-AF65-F5344CB8AC3E}">
        <p14:creationId xmlns:p14="http://schemas.microsoft.com/office/powerpoint/2010/main" val="25166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CuadroTexto"/>
          <p:cNvSpPr txBox="1">
            <a:spLocks noChangeArrowheads="1"/>
          </p:cNvSpPr>
          <p:nvPr/>
        </p:nvSpPr>
        <p:spPr bwMode="auto">
          <a:xfrm>
            <a:off x="1301750" y="2425700"/>
            <a:ext cx="698500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FF"/>
                </a:solidFill>
                <a:latin typeface="Calibri" charset="0"/>
              </a:rPr>
              <a:t>Ask to the Universities</a:t>
            </a:r>
            <a:endParaRPr lang="en-US" sz="3600" b="1">
              <a:solidFill>
                <a:srgbClr val="0000FF"/>
              </a:solidFill>
              <a:latin typeface="Calibri" charset="0"/>
            </a:endParaRPr>
          </a:p>
        </p:txBody>
      </p:sp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2482850"/>
            <a:ext cx="8905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1 CuadroTexto"/>
          <p:cNvSpPr txBox="1">
            <a:spLocks noChangeArrowheads="1"/>
          </p:cNvSpPr>
          <p:nvPr/>
        </p:nvSpPr>
        <p:spPr bwMode="auto">
          <a:xfrm>
            <a:off x="1474788" y="4283075"/>
            <a:ext cx="674052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0000FF"/>
                </a:solidFill>
                <a:latin typeface="Calibri" charset="0"/>
              </a:rPr>
              <a:t>How will you design it?</a:t>
            </a:r>
          </a:p>
        </p:txBody>
      </p:sp>
      <p:sp>
        <p:nvSpPr>
          <p:cNvPr id="34820" name="1 CuadroTexto"/>
          <p:cNvSpPr txBox="1">
            <a:spLocks noChangeArrowheads="1"/>
          </p:cNvSpPr>
          <p:nvPr/>
        </p:nvSpPr>
        <p:spPr bwMode="auto">
          <a:xfrm>
            <a:off x="1409700" y="6000750"/>
            <a:ext cx="67341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FF"/>
                </a:solidFill>
                <a:latin typeface="Calibri" charset="0"/>
              </a:rPr>
              <a:t>Universities present a proposal</a:t>
            </a:r>
          </a:p>
        </p:txBody>
      </p:sp>
      <p:sp>
        <p:nvSpPr>
          <p:cNvPr id="6" name="5 Flecha abajo"/>
          <p:cNvSpPr>
            <a:spLocks noChangeArrowheads="1"/>
          </p:cNvSpPr>
          <p:nvPr/>
        </p:nvSpPr>
        <p:spPr bwMode="auto">
          <a:xfrm>
            <a:off x="4500563" y="3165475"/>
            <a:ext cx="484187" cy="977900"/>
          </a:xfrm>
          <a:prstGeom prst="downArrow">
            <a:avLst>
              <a:gd name="adj1" fmla="val 50000"/>
              <a:gd name="adj2" fmla="val 50024"/>
            </a:avLst>
          </a:prstGeom>
          <a:solidFill>
            <a:schemeClr val="hlink"/>
          </a:solidFill>
          <a:ln w="254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6 Flecha abajo"/>
          <p:cNvSpPr>
            <a:spLocks noChangeArrowheads="1"/>
          </p:cNvSpPr>
          <p:nvPr/>
        </p:nvSpPr>
        <p:spPr bwMode="auto">
          <a:xfrm>
            <a:off x="4500563" y="5062538"/>
            <a:ext cx="484187" cy="690562"/>
          </a:xfrm>
          <a:prstGeom prst="downArrow">
            <a:avLst>
              <a:gd name="adj1" fmla="val 50000"/>
              <a:gd name="adj2" fmla="val 50057"/>
            </a:avLst>
          </a:prstGeom>
          <a:solidFill>
            <a:schemeClr val="hlink"/>
          </a:solidFill>
          <a:ln w="25400" algn="ctr">
            <a:solidFill>
              <a:schemeClr val="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823" name="1 CuadroTexto"/>
          <p:cNvSpPr txBox="1">
            <a:spLocks noChangeArrowheads="1"/>
          </p:cNvSpPr>
          <p:nvPr/>
        </p:nvSpPr>
        <p:spPr bwMode="auto">
          <a:xfrm>
            <a:off x="357188" y="642938"/>
            <a:ext cx="85725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0000FF"/>
                </a:solidFill>
                <a:latin typeface="Calibri" charset="0"/>
              </a:rPr>
              <a:t>Universities decide to implement a degree (Bachelor/Master)</a:t>
            </a:r>
            <a:endParaRPr lang="en-US" sz="3600" b="1" dirty="0">
              <a:solidFill>
                <a:srgbClr val="0000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5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1051</Words>
  <Application>Microsoft Office PowerPoint</Application>
  <PresentationFormat>Presentación en pantalla (4:3)</PresentationFormat>
  <Paragraphs>163</Paragraphs>
  <Slides>22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Tema de Office</vt:lpstr>
      <vt:lpstr>Imagen</vt:lpstr>
      <vt:lpstr>European integration of medical education. Roles of evaluation and acreditation </vt:lpstr>
      <vt:lpstr>Presentación de PowerPoint</vt:lpstr>
      <vt:lpstr>WHAT HAVE BEEN THE EFFECTS OF THE BOLOGNA PROCESS ON SPANISH MEDICAL EDUCATION?</vt:lpstr>
      <vt:lpstr>Presentación de PowerPoint</vt:lpstr>
      <vt:lpstr>Medical Schools</vt:lpstr>
      <vt:lpstr>In Quality Assurance: What has been done in Spain ?</vt:lpstr>
      <vt:lpstr>The purpose of ANECA is to improve the quality of our higher education system by way of evaluation, certification and accreditation. Their goals are: </vt:lpstr>
      <vt:lpstr> Undergraduate and Postgraduate Medical Education (Bachelor, Master and PH D Degrees) Accreditation by ANECA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integración europea de la educación médica. Rol de la evaluación y acreditación </dc:title>
  <dc:creator>Jorge Pales Argullos</dc:creator>
  <cp:lastModifiedBy>JJ Dom</cp:lastModifiedBy>
  <cp:revision>17</cp:revision>
  <dcterms:created xsi:type="dcterms:W3CDTF">2016-03-20T18:10:40Z</dcterms:created>
  <dcterms:modified xsi:type="dcterms:W3CDTF">2016-06-16T14:59:04Z</dcterms:modified>
</cp:coreProperties>
</file>