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drawings/drawing1.xml" ContentType="application/vnd.openxmlformats-officedocument.drawingml.chartshapes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theme/themeOverride1.xml" ContentType="application/vnd.openxmlformats-officedocument.themeOverride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  <p:sldMasterId id="2147483674" r:id="rId3"/>
    <p:sldMasterId id="2147483686" r:id="rId4"/>
    <p:sldMasterId id="2147483699" r:id="rId5"/>
  </p:sldMasterIdLst>
  <p:notesMasterIdLst>
    <p:notesMasterId r:id="rId22"/>
  </p:notesMasterIdLst>
  <p:sldIdLst>
    <p:sldId id="274" r:id="rId6"/>
    <p:sldId id="257" r:id="rId7"/>
    <p:sldId id="273" r:id="rId8"/>
    <p:sldId id="261" r:id="rId9"/>
    <p:sldId id="260" r:id="rId10"/>
    <p:sldId id="275" r:id="rId11"/>
    <p:sldId id="262" r:id="rId12"/>
    <p:sldId id="264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6" r:id="rId21"/>
  </p:sldIdLst>
  <p:sldSz cx="9144000" cy="6858000" type="screen4x3"/>
  <p:notesSz cx="6858000" cy="9144000"/>
  <p:defaultTextStyle>
    <a:defPPr>
      <a:defRPr lang="es-E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 snapToGrid="0" snapToObjects="1">
      <p:cViewPr varScale="1">
        <p:scale>
          <a:sx n="95" d="100"/>
          <a:sy n="95" d="100"/>
        </p:scale>
        <p:origin x="-864" y="-96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Erik\Documents\Graficas%20PECEM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Erik\Documents\Graficas%20PECEM.xlsx" TargetMode="Externa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C:\Users\Erik\Documents\Graficas%20PECEM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Erik\Documents\Graficas%20PECEM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Erik\Documents\Graficas%20PECEM.xlsx" TargetMode="External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Erik\Documents\Graficas%20PECEM.xlsx" TargetMode="External"/><Relationship Id="rId1" Type="http://schemas.openxmlformats.org/officeDocument/2006/relationships/themeOverride" Target="../theme/themeOverride1.xm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file:///C:\PECEM\PECEM%202015-2\Alumnos%20PECEM%20x%20DocAna.xlsx" TargetMode="Externa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test:Library:Containers:com.apple.mail:Data:Library:Mail%20Downloads:Alumnos%20PECEM%20x%20DocAna-2.xlsx" TargetMode="External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oleObject" Target="file:///C:\PECEM\PECEM%202015-2\Alumnos%20PECEM%20x%20DocAna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10"/>
    </mc:Choice>
    <mc:Fallback>
      <c:style val="10"/>
    </mc:Fallback>
  </mc:AlternateContent>
  <c:chart>
    <c:autoTitleDeleted val="0"/>
    <c:plotArea>
      <c:layout/>
      <c:pieChart>
        <c:varyColors val="1"/>
        <c:ser>
          <c:idx val="0"/>
          <c:order val="0"/>
          <c:dPt>
            <c:idx val="1"/>
            <c:bubble3D val="0"/>
            <c:spPr>
              <a:solidFill>
                <a:schemeClr val="accent1"/>
              </a:solidFill>
            </c:spPr>
            <c:extLst>
              <c:ext xmlns:c16="http://schemas.microsoft.com/office/drawing/2014/chart" uri="{C3380CC4-5D6E-409C-BE32-E72D297353CC}">
                <c16:uniqueId val="{00000001-5009-4AAF-A52D-E35738BA09AB}"/>
              </c:ext>
            </c:extLst>
          </c:dPt>
          <c:dPt>
            <c:idx val="2"/>
            <c:bubble3D val="0"/>
            <c:spPr>
              <a:solidFill>
                <a:schemeClr val="accent2"/>
              </a:solidFill>
            </c:spPr>
            <c:extLst>
              <c:ext xmlns:c16="http://schemas.microsoft.com/office/drawing/2014/chart" uri="{C3380CC4-5D6E-409C-BE32-E72D297353CC}">
                <c16:uniqueId val="{00000003-5009-4AAF-A52D-E35738BA09AB}"/>
              </c:ext>
            </c:extLst>
          </c:dPt>
          <c:dLbls>
            <c:dLbl>
              <c:idx val="1"/>
              <c:layout>
                <c:manualLayout>
                  <c:x val="-0.196494290347317"/>
                  <c:y val="0.20627736381579401"/>
                </c:manualLayout>
              </c:layout>
              <c:spPr/>
              <c:txPr>
                <a:bodyPr/>
                <a:lstStyle/>
                <a:p>
                  <a:pPr>
                    <a:defRPr sz="2000" b="1"/>
                  </a:pPr>
                  <a:endParaRPr lang="es-MX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5009-4AAF-A52D-E35738BA09AB}"/>
                </c:ext>
              </c:extLst>
            </c:dLbl>
            <c:dLbl>
              <c:idx val="2"/>
              <c:layout>
                <c:manualLayout>
                  <c:x val="0.22337245593212901"/>
                  <c:y val="-0.223523398674322"/>
                </c:manualLayout>
              </c:layout>
              <c:spPr/>
              <c:txPr>
                <a:bodyPr/>
                <a:lstStyle/>
                <a:p>
                  <a:pPr algn="ctr" rtl="0">
                    <a:defRPr lang="en-US" sz="2000" b="1" i="0" u="none" strike="noStrike" kern="1200" baseline="0">
                      <a:solidFill>
                        <a:prstClr val="black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5009-4AAF-A52D-E35738BA09AB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Hoja1!$A$1:$A$3</c:f>
              <c:strCache>
                <c:ptCount val="3"/>
                <c:pt idx="0">
                  <c:v>Escuela de Procedencia</c:v>
                </c:pt>
                <c:pt idx="1">
                  <c:v>Privada</c:v>
                </c:pt>
                <c:pt idx="2">
                  <c:v>Publica</c:v>
                </c:pt>
              </c:strCache>
            </c:strRef>
          </c:cat>
          <c:val>
            <c:numRef>
              <c:f>Hoja1!$B$1:$B$3</c:f>
              <c:numCache>
                <c:formatCode>0%</c:formatCode>
                <c:ptCount val="3"/>
                <c:pt idx="1">
                  <c:v>0.27777777777777801</c:v>
                </c:pt>
                <c:pt idx="2">
                  <c:v>0.72222222222222199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5009-4AAF-A52D-E35738BA09A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es-MX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autoTitleDeleted val="0"/>
    <c:plotArea>
      <c:layout>
        <c:manualLayout>
          <c:layoutTarget val="inner"/>
          <c:xMode val="edge"/>
          <c:yMode val="edge"/>
          <c:x val="0.23715837129207901"/>
          <c:y val="5.7060653391453199E-2"/>
          <c:w val="0.60410926563715095"/>
          <c:h val="0.839192704078632"/>
        </c:manualLayout>
      </c:layout>
      <c:barChart>
        <c:barDir val="bar"/>
        <c:grouping val="clustered"/>
        <c:varyColors val="0"/>
        <c:ser>
          <c:idx val="0"/>
          <c:order val="0"/>
          <c:spPr>
            <a:effectLst>
              <a:innerShdw dist="50800" dir="5400000">
                <a:schemeClr val="bg1">
                  <a:lumMod val="75000"/>
                  <a:alpha val="86000"/>
                </a:schemeClr>
              </a:innerShdw>
            </a:effectLst>
          </c:spPr>
          <c:invertIfNegative val="0"/>
          <c:dLbls>
            <c:dLbl>
              <c:idx val="2"/>
              <c:layout>
                <c:manualLayout>
                  <c:x val="-7.0547716920342203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6E78-4BC6-AEA0-C576A1E93F3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 b="1"/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Hoja2!$A$2:$A$5</c:f>
              <c:strCache>
                <c:ptCount val="4"/>
                <c:pt idx="0">
                  <c:v>8.0-8.5</c:v>
                </c:pt>
                <c:pt idx="1">
                  <c:v>8.6-9.0</c:v>
                </c:pt>
                <c:pt idx="2">
                  <c:v>9.1-9.5</c:v>
                </c:pt>
                <c:pt idx="3">
                  <c:v>9.6-10</c:v>
                </c:pt>
              </c:strCache>
            </c:strRef>
          </c:cat>
          <c:val>
            <c:numRef>
              <c:f>Hoja2!$B$2:$B$5</c:f>
              <c:numCache>
                <c:formatCode>0%</c:formatCode>
                <c:ptCount val="4"/>
                <c:pt idx="0">
                  <c:v>9.2592592592592601E-2</c:v>
                </c:pt>
                <c:pt idx="1">
                  <c:v>0.203703703703704</c:v>
                </c:pt>
                <c:pt idx="2">
                  <c:v>0.37037037037037002</c:v>
                </c:pt>
                <c:pt idx="3">
                  <c:v>0.33333333333333298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E78-4BC6-AEA0-C576A1E93F3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2125256136"/>
        <c:axId val="-2125229592"/>
      </c:barChart>
      <c:catAx>
        <c:axId val="-2125256136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600" b="1"/>
            </a:pPr>
            <a:endParaRPr lang="es-MX"/>
          </a:p>
        </c:txPr>
        <c:crossAx val="-2125229592"/>
        <c:crosses val="autoZero"/>
        <c:auto val="1"/>
        <c:lblAlgn val="ctr"/>
        <c:lblOffset val="100"/>
        <c:tickMarkSkip val="2"/>
        <c:noMultiLvlLbl val="0"/>
      </c:catAx>
      <c:valAx>
        <c:axId val="-2125229592"/>
        <c:scaling>
          <c:orientation val="minMax"/>
        </c:scaling>
        <c:delete val="1"/>
        <c:axPos val="b"/>
        <c:numFmt formatCode="0%" sourceLinked="1"/>
        <c:majorTickMark val="out"/>
        <c:minorTickMark val="none"/>
        <c:tickLblPos val="nextTo"/>
        <c:crossAx val="-2125256136"/>
        <c:crosses val="autoZero"/>
        <c:crossBetween val="between"/>
      </c:valAx>
      <c:spPr>
        <a:ln w="19050">
          <a:solidFill>
            <a:schemeClr val="bg1"/>
          </a:solidFill>
        </a:ln>
      </c:spPr>
    </c:plotArea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10"/>
    </mc:Choice>
    <mc:Fallback>
      <c:style val="10"/>
    </mc:Fallback>
  </mc:AlternateContent>
  <c:chart>
    <c:autoTitleDeleted val="0"/>
    <c:plotArea>
      <c:layout>
        <c:manualLayout>
          <c:layoutTarget val="inner"/>
          <c:xMode val="edge"/>
          <c:yMode val="edge"/>
          <c:x val="0.33835570869140402"/>
          <c:y val="0.15635961083689101"/>
          <c:w val="0.63756299779447601"/>
          <c:h val="0.65780323350315595"/>
        </c:manualLayout>
      </c:layout>
      <c:pieChart>
        <c:varyColors val="1"/>
        <c:ser>
          <c:idx val="1"/>
          <c:order val="0"/>
          <c:dLbls>
            <c:dLbl>
              <c:idx val="5"/>
              <c:layout>
                <c:manualLayout>
                  <c:x val="7.3624425328402701E-2"/>
                  <c:y val="-8.598030553924350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9700-45B1-817D-F126393A622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 algn="ctr">
                  <a:defRPr lang="es-MX" sz="1400" b="1" i="0" u="none" strike="noStrike" kern="1200" baseline="0">
                    <a:solidFill>
                      <a:prstClr val="black"/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'Lugar Nacimiento'!$A$2:$A$10</c:f>
              <c:strCache>
                <c:ptCount val="9"/>
                <c:pt idx="0">
                  <c:v>Baja California</c:v>
                </c:pt>
                <c:pt idx="1">
                  <c:v>Durango</c:v>
                </c:pt>
                <c:pt idx="2">
                  <c:v>Jalisco</c:v>
                </c:pt>
                <c:pt idx="3">
                  <c:v>Michoacan</c:v>
                </c:pt>
                <c:pt idx="4">
                  <c:v>Veracruz</c:v>
                </c:pt>
                <c:pt idx="5">
                  <c:v>Guerrero</c:v>
                </c:pt>
                <c:pt idx="6">
                  <c:v>Morelos</c:v>
                </c:pt>
                <c:pt idx="7">
                  <c:v>Estado de Mexico</c:v>
                </c:pt>
                <c:pt idx="8">
                  <c:v>Distrito Federal</c:v>
                </c:pt>
              </c:strCache>
            </c:strRef>
          </c:cat>
          <c:val>
            <c:numRef>
              <c:f>'Lugar Nacimiento'!$B$2:$B$10</c:f>
              <c:numCache>
                <c:formatCode>0%</c:formatCode>
                <c:ptCount val="9"/>
                <c:pt idx="0">
                  <c:v>2.7027027027027001E-2</c:v>
                </c:pt>
                <c:pt idx="1">
                  <c:v>2.7027027027027001E-2</c:v>
                </c:pt>
                <c:pt idx="2">
                  <c:v>2.7027027027027001E-2</c:v>
                </c:pt>
                <c:pt idx="3">
                  <c:v>2.7027027027027001E-2</c:v>
                </c:pt>
                <c:pt idx="4">
                  <c:v>2.7027027027027001E-2</c:v>
                </c:pt>
                <c:pt idx="5">
                  <c:v>5.4054054054054099E-2</c:v>
                </c:pt>
                <c:pt idx="6">
                  <c:v>2.7027027027027001E-2</c:v>
                </c:pt>
                <c:pt idx="7">
                  <c:v>0.18918918918918901</c:v>
                </c:pt>
                <c:pt idx="8">
                  <c:v>0.59459459459459496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700-45B1-817D-F126393A6227}"/>
            </c:ext>
          </c:extLst>
        </c:ser>
        <c:ser>
          <c:idx val="0"/>
          <c:order val="1"/>
          <c:cat>
            <c:multiLvlStrRef>
              <c:f>[2]Estadistica!$G$25:$G$33</c:f>
            </c:multiLvlStrRef>
          </c:cat>
          <c:val>
            <c:numRef>
              <c:f>[2]Estadistica!$H$25:$H$33</c:f>
            </c:numRef>
          </c:val>
          <c:extLst>
            <c:ext xmlns:c16="http://schemas.microsoft.com/office/drawing/2014/chart" uri="{C3380CC4-5D6E-409C-BE32-E72D297353CC}">
              <c16:uniqueId val="{00000002-9700-45B1-817D-F126393A622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ayout>
        <c:manualLayout>
          <c:xMode val="edge"/>
          <c:yMode val="edge"/>
          <c:x val="6.31560502994148E-3"/>
          <c:y val="4.75917137954689E-2"/>
          <c:w val="0.49415579509611002"/>
          <c:h val="0.92362466780587005"/>
        </c:manualLayout>
      </c:layout>
      <c:overlay val="0"/>
      <c:txPr>
        <a:bodyPr/>
        <a:lstStyle/>
        <a:p>
          <a:pPr algn="ctr">
            <a:defRPr lang="es-MX" sz="1800" b="1" i="0" u="none" strike="noStrike" kern="1200" baseline="0">
              <a:solidFill>
                <a:prstClr val="black"/>
              </a:solidFill>
              <a:latin typeface="+mn-lt"/>
              <a:ea typeface="+mn-ea"/>
              <a:cs typeface="+mn-cs"/>
            </a:defRPr>
          </a:pPr>
          <a:endParaRPr lang="es-MX"/>
        </a:p>
      </c:txPr>
    </c:legend>
    <c:plotVisOnly val="1"/>
    <c:dispBlanksAs val="gap"/>
    <c:showDLblsOverMax val="0"/>
  </c:chart>
  <c:externalData r:id="rId1">
    <c:autoUpdate val="0"/>
  </c:externalData>
  <c:userShapes r:id="rId2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28"/>
    </mc:Choice>
    <mc:Fallback>
      <c:style val="28"/>
    </mc:Fallback>
  </mc:AlternateContent>
  <c:chart>
    <c:autoTitleDeleted val="0"/>
    <c:plotArea>
      <c:layout/>
      <c:barChart>
        <c:barDir val="bar"/>
        <c:grouping val="clustered"/>
        <c:varyColors val="0"/>
        <c:ser>
          <c:idx val="0"/>
          <c:order val="0"/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 algn="ctr">
                  <a:defRPr lang="es-MX" sz="1800" b="1" i="0" u="none" strike="noStrike" kern="1200" baseline="0">
                    <a:solidFill>
                      <a:prstClr val="black"/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'Prom Ultimo Año'!$A$2:$A$4</c:f>
              <c:strCache>
                <c:ptCount val="3"/>
                <c:pt idx="0">
                  <c:v>9.8 - 10</c:v>
                </c:pt>
                <c:pt idx="1">
                  <c:v>9.4 - 9.7</c:v>
                </c:pt>
                <c:pt idx="2">
                  <c:v>9.0 - 9.3</c:v>
                </c:pt>
              </c:strCache>
            </c:strRef>
          </c:cat>
          <c:val>
            <c:numRef>
              <c:f>'Prom Ultimo Año'!$B$2:$B$4</c:f>
              <c:numCache>
                <c:formatCode>0%</c:formatCode>
                <c:ptCount val="3"/>
                <c:pt idx="0">
                  <c:v>0.22222222222222199</c:v>
                </c:pt>
                <c:pt idx="1">
                  <c:v>0.33333333333333298</c:v>
                </c:pt>
                <c:pt idx="2">
                  <c:v>0.44444444444444398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284-40C3-A291-AF2F84A8EC8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25"/>
        <c:axId val="-2125272968"/>
        <c:axId val="-2125274136"/>
      </c:barChart>
      <c:catAx>
        <c:axId val="-2125272968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nextTo"/>
        <c:txPr>
          <a:bodyPr/>
          <a:lstStyle/>
          <a:p>
            <a:pPr algn="ctr">
              <a:defRPr lang="es-MX" sz="1800" b="1" i="0" u="none" strike="noStrike" kern="1200" baseline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-2125274136"/>
        <c:crosses val="autoZero"/>
        <c:auto val="1"/>
        <c:lblAlgn val="ctr"/>
        <c:lblOffset val="100"/>
        <c:noMultiLvlLbl val="0"/>
      </c:catAx>
      <c:valAx>
        <c:axId val="-2125274136"/>
        <c:scaling>
          <c:orientation val="minMax"/>
        </c:scaling>
        <c:delete val="1"/>
        <c:axPos val="b"/>
        <c:numFmt formatCode="0%" sourceLinked="1"/>
        <c:majorTickMark val="out"/>
        <c:minorTickMark val="none"/>
        <c:tickLblPos val="nextTo"/>
        <c:crossAx val="-212527296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 algn="ctr">
        <a:defRPr lang="es-MX" sz="1800" b="0" i="0" u="none" strike="noStrike" kern="1200" baseline="0">
          <a:solidFill>
            <a:prstClr val="black"/>
          </a:solidFill>
          <a:latin typeface="+mn-lt"/>
          <a:ea typeface="+mn-ea"/>
          <a:cs typeface="+mn-cs"/>
        </a:defRPr>
      </a:pPr>
      <a:endParaRPr lang="es-MX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pieChart>
        <c:varyColors val="1"/>
        <c:ser>
          <c:idx val="0"/>
          <c:order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 algn="ctr">
                  <a:defRPr lang="es-MX" sz="1800" b="1" i="0" u="none" strike="noStrike" kern="1200" baseline="0">
                    <a:solidFill>
                      <a:prstClr val="black"/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'% alum x generacion'!$A$2:$A$6</c:f>
              <c:strCache>
                <c:ptCount val="5"/>
                <c:pt idx="0">
                  <c:v>1°</c:v>
                </c:pt>
                <c:pt idx="1">
                  <c:v>2°</c:v>
                </c:pt>
                <c:pt idx="2">
                  <c:v>3°</c:v>
                </c:pt>
                <c:pt idx="3">
                  <c:v>4°</c:v>
                </c:pt>
                <c:pt idx="4">
                  <c:v>5°</c:v>
                </c:pt>
              </c:strCache>
            </c:strRef>
          </c:cat>
          <c:val>
            <c:numRef>
              <c:f>'% alum x generacion'!$B$2:$B$6</c:f>
              <c:numCache>
                <c:formatCode>0%</c:formatCode>
                <c:ptCount val="5"/>
                <c:pt idx="0">
                  <c:v>0.16666666666666699</c:v>
                </c:pt>
                <c:pt idx="1">
                  <c:v>0.203703703703704</c:v>
                </c:pt>
                <c:pt idx="2">
                  <c:v>0.18518518518518501</c:v>
                </c:pt>
                <c:pt idx="3">
                  <c:v>0.240740740740741</c:v>
                </c:pt>
                <c:pt idx="4">
                  <c:v>0.203703703703704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AE8-415C-A632-01358BF6C8F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b"/>
      <c:overlay val="0"/>
      <c:txPr>
        <a:bodyPr/>
        <a:lstStyle/>
        <a:p>
          <a:pPr algn="ctr" rtl="0">
            <a:defRPr lang="es-MX" sz="1800" b="1" i="0" u="none" strike="noStrike" kern="1200" baseline="0">
              <a:solidFill>
                <a:prstClr val="black"/>
              </a:solidFill>
              <a:latin typeface="+mn-lt"/>
              <a:ea typeface="+mn-ea"/>
              <a:cs typeface="+mn-cs"/>
            </a:defRPr>
          </a:pPr>
          <a:endParaRPr lang="es-MX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s-ES" dirty="0"/>
              <a:t>Mediana de la edad al ingreso de los alumnos del PECEM</a:t>
            </a:r>
          </a:p>
        </c:rich>
      </c:tx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Edad!$I$1</c:f>
              <c:strCache>
                <c:ptCount val="1"/>
                <c:pt idx="0">
                  <c:v>Mediana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 algn="ctr">
                  <a:defRPr/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Edad!$I$2:$I$6</c:f>
              <c:numCache>
                <c:formatCode>General</c:formatCode>
                <c:ptCount val="5"/>
                <c:pt idx="0">
                  <c:v>19</c:v>
                </c:pt>
                <c:pt idx="1">
                  <c:v>20</c:v>
                </c:pt>
                <c:pt idx="2">
                  <c:v>21</c:v>
                </c:pt>
                <c:pt idx="3">
                  <c:v>21</c:v>
                </c:pt>
                <c:pt idx="4">
                  <c:v>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C44-4034-B864-D0720D8D9B6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2104369384"/>
        <c:axId val="-2104312536"/>
      </c:barChart>
      <c:catAx>
        <c:axId val="-2104369384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s-ES"/>
                  <a:t>GENERACIÓN</a:t>
                </a:r>
              </a:p>
            </c:rich>
          </c:tx>
          <c:overlay val="0"/>
        </c:title>
        <c:majorTickMark val="out"/>
        <c:minorTickMark val="none"/>
        <c:tickLblPos val="nextTo"/>
        <c:txPr>
          <a:bodyPr/>
          <a:lstStyle/>
          <a:p>
            <a:pPr>
              <a:defRPr sz="1600"/>
            </a:pPr>
            <a:endParaRPr lang="es-MX"/>
          </a:p>
        </c:txPr>
        <c:crossAx val="-2104312536"/>
        <c:crosses val="autoZero"/>
        <c:auto val="1"/>
        <c:lblAlgn val="ctr"/>
        <c:lblOffset val="100"/>
        <c:noMultiLvlLbl val="0"/>
      </c:catAx>
      <c:valAx>
        <c:axId val="-2104312536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s-ES" dirty="0"/>
                  <a:t>MEDIANA DE EDAD EN AÑOS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 algn="ctr">
              <a:defRPr lang="es-MX" sz="1600" b="1" i="0" u="none" strike="noStrike" kern="1200" baseline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-210436938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 algn="ctr">
        <a:defRPr lang="es-MX" sz="1800" b="1" i="0" u="none" strike="noStrike" kern="1200" baseline="0">
          <a:solidFill>
            <a:prstClr val="black"/>
          </a:solidFill>
          <a:latin typeface="+mn-lt"/>
          <a:ea typeface="+mn-ea"/>
          <a:cs typeface="+mn-cs"/>
        </a:defRPr>
      </a:pPr>
      <a:endParaRPr lang="es-MX"/>
    </a:p>
  </c:txPr>
  <c:externalData r:id="rId2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title>
      <c:overlay val="0"/>
      <c:txPr>
        <a:bodyPr/>
        <a:lstStyle/>
        <a:p>
          <a:pPr>
            <a:defRPr sz="2150" baseline="0">
              <a:latin typeface="Arial" pitchFamily="34" charset="0"/>
            </a:defRPr>
          </a:pPr>
          <a:endParaRPr lang="es-MX"/>
        </a:p>
      </c:txPr>
    </c:title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v>Nivel del SNI</c:v>
          </c:tx>
          <c:spPr>
            <a:ln>
              <a:solidFill>
                <a:prstClr val="white"/>
              </a:solidFill>
            </a:ln>
          </c:spPr>
          <c:invertIfNegative val="0"/>
          <c:dLbls>
            <c:dLbl>
              <c:idx val="0"/>
              <c:layout>
                <c:manualLayout>
                  <c:x val="8.3333333333333297E-3"/>
                  <c:y val="2.4074074074074098E-2"/>
                </c:manualLayout>
              </c:layout>
              <c:spPr/>
              <c:txPr>
                <a:bodyPr/>
                <a:lstStyle/>
                <a:p>
                  <a:pPr marL="0" indent="0" algn="ctr">
                    <a:defRPr lang="es-MX" sz="1600" b="0" i="0" u="none" strike="noStrike" kern="1200" baseline="0">
                      <a:solidFill>
                        <a:sysClr val="windowText" lastClr="000000"/>
                      </a:solidFill>
                      <a:latin typeface="Arial" pitchFamily="34" charset="0"/>
                      <a:ea typeface="+mn-ea"/>
                      <a:cs typeface="Arial" pitchFamily="34" charset="0"/>
                    </a:defRPr>
                  </a:pPr>
                  <a:endParaRPr lang="es-MX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A131-4A4D-8760-38D6E4CB25B7}"/>
                </c:ext>
              </c:extLst>
            </c:dLbl>
            <c:dLbl>
              <c:idx val="1"/>
              <c:layout>
                <c:manualLayout>
                  <c:x val="0"/>
                  <c:y val="0.122222222222222"/>
                </c:manualLayout>
              </c:layout>
              <c:spPr/>
              <c:txPr>
                <a:bodyPr/>
                <a:lstStyle/>
                <a:p>
                  <a:pPr marL="0" indent="0" algn="ctr">
                    <a:defRPr lang="es-MX" sz="1600" b="0" i="0" u="none" strike="noStrike" kern="1200" baseline="0">
                      <a:solidFill>
                        <a:sysClr val="windowText" lastClr="000000"/>
                      </a:solidFill>
                      <a:latin typeface="Arial" pitchFamily="34" charset="0"/>
                      <a:ea typeface="+mn-ea"/>
                      <a:cs typeface="Arial" pitchFamily="34" charset="0"/>
                    </a:defRPr>
                  </a:pPr>
                  <a:endParaRPr lang="es-MX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A131-4A4D-8760-38D6E4CB25B7}"/>
                </c:ext>
              </c:extLst>
            </c:dLbl>
            <c:dLbl>
              <c:idx val="2"/>
              <c:layout>
                <c:manualLayout>
                  <c:x val="0"/>
                  <c:y val="0.12962962962963001"/>
                </c:manualLayout>
              </c:layout>
              <c:spPr/>
              <c:txPr>
                <a:bodyPr/>
                <a:lstStyle/>
                <a:p>
                  <a:pPr marL="0" indent="0" algn="ctr">
                    <a:defRPr lang="es-MX" sz="1600" b="0" i="0" u="none" strike="noStrike" kern="1200" baseline="0">
                      <a:solidFill>
                        <a:sysClr val="windowText" lastClr="000000"/>
                      </a:solidFill>
                      <a:latin typeface="Arial" pitchFamily="34" charset="0"/>
                      <a:ea typeface="+mn-ea"/>
                      <a:cs typeface="Arial" pitchFamily="34" charset="0"/>
                    </a:defRPr>
                  </a:pPr>
                  <a:endParaRPr lang="es-MX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A131-4A4D-8760-38D6E4CB25B7}"/>
                </c:ext>
              </c:extLst>
            </c:dLbl>
            <c:dLbl>
              <c:idx val="3"/>
              <c:layout>
                <c:manualLayout>
                  <c:x val="-1.38888888888889E-3"/>
                  <c:y val="0.157407407407407"/>
                </c:manualLayout>
              </c:layout>
              <c:spPr/>
              <c:txPr>
                <a:bodyPr/>
                <a:lstStyle/>
                <a:p>
                  <a:pPr marL="0" indent="0" algn="ctr">
                    <a:defRPr lang="es-MX" sz="1600" b="0" i="0" u="none" strike="noStrike" kern="1200" baseline="0">
                      <a:solidFill>
                        <a:sysClr val="windowText" lastClr="000000"/>
                      </a:solidFill>
                      <a:latin typeface="Arial" pitchFamily="34" charset="0"/>
                      <a:ea typeface="+mn-ea"/>
                      <a:cs typeface="Arial" pitchFamily="34" charset="0"/>
                    </a:defRPr>
                  </a:pPr>
                  <a:endParaRPr lang="es-MX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A131-4A4D-8760-38D6E4CB25B7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Tutores!$A$111:$A$114</c:f>
              <c:strCache>
                <c:ptCount val="4"/>
                <c:pt idx="0">
                  <c:v>Nivel C</c:v>
                </c:pt>
                <c:pt idx="1">
                  <c:v>Nivel 1</c:v>
                </c:pt>
                <c:pt idx="2">
                  <c:v>Nivel 2</c:v>
                </c:pt>
                <c:pt idx="3">
                  <c:v>Nivel 3</c:v>
                </c:pt>
              </c:strCache>
            </c:strRef>
          </c:cat>
          <c:val>
            <c:numRef>
              <c:f>Tutores!$B$111:$B$114</c:f>
              <c:numCache>
                <c:formatCode>General</c:formatCode>
                <c:ptCount val="4"/>
                <c:pt idx="0">
                  <c:v>1</c:v>
                </c:pt>
                <c:pt idx="1">
                  <c:v>20</c:v>
                </c:pt>
                <c:pt idx="2">
                  <c:v>26</c:v>
                </c:pt>
                <c:pt idx="3">
                  <c:v>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A131-4A4D-8760-38D6E4CB25B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-2104511432"/>
        <c:axId val="-2105527752"/>
        <c:axId val="0"/>
      </c:bar3DChart>
      <c:catAx>
        <c:axId val="-210451143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300" baseline="0">
                <a:latin typeface="Arial" pitchFamily="34" charset="0"/>
              </a:defRPr>
            </a:pPr>
            <a:endParaRPr lang="es-MX"/>
          </a:p>
        </c:txPr>
        <c:crossAx val="-2105527752"/>
        <c:crosses val="autoZero"/>
        <c:auto val="1"/>
        <c:lblAlgn val="ctr"/>
        <c:lblOffset val="100"/>
        <c:noMultiLvlLbl val="0"/>
      </c:catAx>
      <c:valAx>
        <c:axId val="-210552775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 baseline="0">
                <a:latin typeface="Arial" pitchFamily="34" charset="0"/>
              </a:defRPr>
            </a:pPr>
            <a:endParaRPr lang="es-MX"/>
          </a:p>
        </c:txPr>
        <c:crossAx val="-2104511432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10"/>
    </mc:Choice>
    <mc:Fallback>
      <c:style val="10"/>
    </mc:Fallback>
  </mc:AlternateContent>
  <c:chart>
    <c:title>
      <c:tx>
        <c:rich>
          <a:bodyPr/>
          <a:lstStyle/>
          <a:p>
            <a:pPr>
              <a:defRPr/>
            </a:pPr>
            <a:r>
              <a:rPr lang="es-ES"/>
              <a:t>NÚMERO DE PUBLICACIONES</a:t>
            </a:r>
          </a:p>
        </c:rich>
      </c:tx>
      <c:overlay val="0"/>
    </c:title>
    <c:autoTitleDeleted val="0"/>
    <c:plotArea>
      <c:layout/>
      <c:pieChart>
        <c:varyColors val="1"/>
        <c:ser>
          <c:idx val="0"/>
          <c:order val="0"/>
          <c:dLbls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Tutores!$A$140:$A$142</c:f>
              <c:strCache>
                <c:ptCount val="3"/>
                <c:pt idx="0">
                  <c:v>1 -10</c:v>
                </c:pt>
                <c:pt idx="1">
                  <c:v>11 - 30</c:v>
                </c:pt>
                <c:pt idx="2">
                  <c:v>Mayor de 31</c:v>
                </c:pt>
              </c:strCache>
            </c:strRef>
          </c:cat>
          <c:val>
            <c:numRef>
              <c:f>Tutores!$B$140:$B$142</c:f>
              <c:numCache>
                <c:formatCode>General</c:formatCode>
                <c:ptCount val="3"/>
                <c:pt idx="0">
                  <c:v>34</c:v>
                </c:pt>
                <c:pt idx="1">
                  <c:v>40</c:v>
                </c:pt>
                <c:pt idx="2">
                  <c:v>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CF3-44D7-8397-A408FD9CCF24}"/>
            </c:ext>
          </c:extLst>
        </c:ser>
        <c:ser>
          <c:idx val="1"/>
          <c:order val="1"/>
          <c:cat>
            <c:strRef>
              <c:f>Tutores!$A$140:$A$142</c:f>
              <c:strCache>
                <c:ptCount val="3"/>
                <c:pt idx="0">
                  <c:v>1 -10</c:v>
                </c:pt>
                <c:pt idx="1">
                  <c:v>11 - 30</c:v>
                </c:pt>
                <c:pt idx="2">
                  <c:v>Mayor de 31</c:v>
                </c:pt>
              </c:strCache>
            </c:strRef>
          </c:cat>
          <c:val>
            <c:numRef>
              <c:f>Tutores!$C$140:$C$142</c:f>
              <c:numCache>
                <c:formatCode>0%</c:formatCode>
                <c:ptCount val="3"/>
                <c:pt idx="0">
                  <c:v>0.41463414634146301</c:v>
                </c:pt>
                <c:pt idx="1">
                  <c:v>0.48780487804877998</c:v>
                </c:pt>
                <c:pt idx="2">
                  <c:v>9.7560975609756101E-2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CF3-44D7-8397-A408FD9CCF2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b"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es-MX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s-ES" dirty="0"/>
              <a:t>Número de tutores por sede institucional</a:t>
            </a:r>
          </a:p>
        </c:rich>
      </c:tx>
      <c:overlay val="0"/>
    </c:title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bar"/>
        <c:grouping val="stacked"/>
        <c:varyColors val="0"/>
        <c:ser>
          <c:idx val="0"/>
          <c:order val="0"/>
          <c:tx>
            <c:v>Sitio de Trabajo</c:v>
          </c:tx>
          <c:spPr>
            <a:ln>
              <a:solidFill>
                <a:schemeClr val="bg1"/>
              </a:solidFill>
            </a:ln>
          </c:spPr>
          <c:invertIfNegative val="0"/>
          <c:cat>
            <c:strRef>
              <c:f>Tutores!$A$118:$A$136</c:f>
              <c:strCache>
                <c:ptCount val="19"/>
                <c:pt idx="0">
                  <c:v>FMVZ</c:v>
                </c:pt>
                <c:pt idx="1">
                  <c:v>FQ</c:v>
                </c:pt>
                <c:pt idx="2">
                  <c:v>ICNUC</c:v>
                </c:pt>
                <c:pt idx="3">
                  <c:v>IIMAS</c:v>
                </c:pt>
                <c:pt idx="4">
                  <c:v>INCar</c:v>
                </c:pt>
                <c:pt idx="5">
                  <c:v>INGeriatria</c:v>
                </c:pt>
                <c:pt idx="6">
                  <c:v>Inst Ecol</c:v>
                </c:pt>
                <c:pt idx="7">
                  <c:v>IMSS</c:v>
                </c:pt>
                <c:pt idx="8">
                  <c:v>GEA</c:v>
                </c:pt>
                <c:pt idx="9">
                  <c:v>INMEGEN</c:v>
                </c:pt>
                <c:pt idx="10">
                  <c:v>INCan</c:v>
                </c:pt>
                <c:pt idx="11">
                  <c:v>INP</c:v>
                </c:pt>
                <c:pt idx="12">
                  <c:v>INPsic</c:v>
                </c:pt>
                <c:pt idx="13">
                  <c:v>INNN</c:v>
                </c:pt>
                <c:pt idx="14">
                  <c:v>IFC</c:v>
                </c:pt>
                <c:pt idx="15">
                  <c:v>IIBm</c:v>
                </c:pt>
                <c:pt idx="16">
                  <c:v>HGM</c:v>
                </c:pt>
                <c:pt idx="17">
                  <c:v>INCMN</c:v>
                </c:pt>
                <c:pt idx="18">
                  <c:v>FM</c:v>
                </c:pt>
              </c:strCache>
            </c:strRef>
          </c:cat>
          <c:val>
            <c:numRef>
              <c:f>Tutores!$B$118:$B$136</c:f>
              <c:numCache>
                <c:formatCode>General</c:formatCode>
                <c:ptCount val="19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  <c:pt idx="5">
                  <c:v>1</c:v>
                </c:pt>
                <c:pt idx="6">
                  <c:v>1</c:v>
                </c:pt>
                <c:pt idx="7">
                  <c:v>2</c:v>
                </c:pt>
                <c:pt idx="8">
                  <c:v>3</c:v>
                </c:pt>
                <c:pt idx="9">
                  <c:v>3</c:v>
                </c:pt>
                <c:pt idx="10">
                  <c:v>4</c:v>
                </c:pt>
                <c:pt idx="11">
                  <c:v>4</c:v>
                </c:pt>
                <c:pt idx="12">
                  <c:v>4</c:v>
                </c:pt>
                <c:pt idx="13">
                  <c:v>5</c:v>
                </c:pt>
                <c:pt idx="14">
                  <c:v>6</c:v>
                </c:pt>
                <c:pt idx="15">
                  <c:v>9</c:v>
                </c:pt>
                <c:pt idx="16">
                  <c:v>10</c:v>
                </c:pt>
                <c:pt idx="17">
                  <c:v>15</c:v>
                </c:pt>
                <c:pt idx="18">
                  <c:v>23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771-43D0-8F94-1D6E04021EA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-2127074600"/>
        <c:axId val="-2127071544"/>
        <c:axId val="0"/>
      </c:bar3DChart>
      <c:catAx>
        <c:axId val="-2127074600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es-MX"/>
          </a:p>
        </c:txPr>
        <c:crossAx val="-2127071544"/>
        <c:crosses val="autoZero"/>
        <c:auto val="1"/>
        <c:lblAlgn val="ctr"/>
        <c:lblOffset val="100"/>
        <c:noMultiLvlLbl val="0"/>
      </c:catAx>
      <c:valAx>
        <c:axId val="-2127071544"/>
        <c:scaling>
          <c:orientation val="minMax"/>
        </c:scaling>
        <c:delete val="0"/>
        <c:axPos val="b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2000"/>
            </a:pPr>
            <a:endParaRPr lang="es-MX"/>
          </a:p>
        </c:txPr>
        <c:crossAx val="-2127074600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0.69306</cdr:x>
      <cdr:y>0.15432</cdr:y>
    </cdr:from>
    <cdr:to>
      <cdr:x>0.88074</cdr:x>
      <cdr:y>0.45062</cdr:y>
    </cdr:to>
    <cdr:sp macro="" textlink="">
      <cdr:nvSpPr>
        <cdr:cNvPr id="2" name="1 CuadroTexto"/>
        <cdr:cNvSpPr txBox="1"/>
      </cdr:nvSpPr>
      <cdr:spPr>
        <a:xfrm xmlns:a="http://schemas.openxmlformats.org/drawingml/2006/main">
          <a:off x="3376613" y="476251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es-MX" sz="110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EBC38B-DB56-9445-9F85-B068AA268DF6}" type="datetimeFigureOut">
              <a:rPr lang="es-ES" smtClean="0"/>
              <a:t>16/06/2016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0D368B-2FE1-A34F-BD6E-232251A4F1C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028268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29379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s-MX">
              <a:latin typeface="Calibri" charset="0"/>
              <a:ea typeface="ＭＳ Ｐゴシック" charset="0"/>
            </a:endParaRPr>
          </a:p>
        </p:txBody>
      </p:sp>
      <p:sp>
        <p:nvSpPr>
          <p:cNvPr id="229380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33206C45-6C8D-0D4F-95CD-4081FEE3A355}" type="slidenum">
              <a:rPr lang="es-MX" sz="1200">
                <a:solidFill>
                  <a:prstClr val="black"/>
                </a:solidFill>
              </a:rPr>
              <a:pPr eaLnBrk="1" hangingPunct="1"/>
              <a:t>4</a:t>
            </a:fld>
            <a:endParaRPr lang="es-MX" sz="120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 para editar título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Haga clic para modificar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FB96AB-2FB3-DB45-A95A-5A2F104B10AE}" type="datetimeFigureOut">
              <a:rPr lang="es-ES" smtClean="0"/>
              <a:t>16/06/2016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E4C04-4FCE-4646-87AA-0B0A203A44B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672144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FB96AB-2FB3-DB45-A95A-5A2F104B10AE}" type="datetimeFigureOut">
              <a:rPr lang="es-ES" smtClean="0"/>
              <a:t>16/06/2016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E4C04-4FCE-4646-87AA-0B0A203A44B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183191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FB96AB-2FB3-DB45-A95A-5A2F104B10AE}" type="datetimeFigureOut">
              <a:rPr lang="es-ES" smtClean="0"/>
              <a:t>16/06/2016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E4C04-4FCE-4646-87AA-0B0A203A44B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197597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/>
              <a:t>Haga clic para modificar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0C093-D08D-7542-8246-18ABBAFEB25B}" type="datetimeFigureOut">
              <a:rPr lang="es-E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16/06/2016</a:t>
            </a:fld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94C5C-E086-DD4B-85E2-A9BAA34A5656}" type="slidenum">
              <a:rPr lang="es-E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715023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0C093-D08D-7542-8246-18ABBAFEB25B}" type="datetimeFigureOut">
              <a:rPr lang="es-E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16/06/2016</a:t>
            </a:fld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94C5C-E086-DD4B-85E2-A9BAA34A5656}" type="slidenum">
              <a:rPr lang="es-E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3297120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0C093-D08D-7542-8246-18ABBAFEB25B}" type="datetimeFigureOut">
              <a:rPr lang="es-E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16/06/2016</a:t>
            </a:fld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94C5C-E086-DD4B-85E2-A9BAA34A5656}" type="slidenum">
              <a:rPr lang="es-E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4375410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0C093-D08D-7542-8246-18ABBAFEB25B}" type="datetimeFigureOut">
              <a:rPr lang="es-E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16/06/2016</a:t>
            </a:fld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94C5C-E086-DD4B-85E2-A9BAA34A5656}" type="slidenum">
              <a:rPr lang="es-E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9990919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0C093-D08D-7542-8246-18ABBAFEB25B}" type="datetimeFigureOut">
              <a:rPr lang="es-E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16/06/2016</a:t>
            </a:fld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94C5C-E086-DD4B-85E2-A9BAA34A5656}" type="slidenum">
              <a:rPr lang="es-E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8204638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0C093-D08D-7542-8246-18ABBAFEB25B}" type="datetimeFigureOut">
              <a:rPr lang="es-E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16/06/2016</a:t>
            </a:fld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94C5C-E086-DD4B-85E2-A9BAA34A5656}" type="slidenum">
              <a:rPr lang="es-E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4057765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0C093-D08D-7542-8246-18ABBAFEB25B}" type="datetimeFigureOut">
              <a:rPr lang="es-E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16/06/2016</a:t>
            </a:fld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94C5C-E086-DD4B-85E2-A9BAA34A5656}" type="slidenum">
              <a:rPr lang="es-E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0031663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0C093-D08D-7542-8246-18ABBAFEB25B}" type="datetimeFigureOut">
              <a:rPr lang="es-E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16/06/2016</a:t>
            </a:fld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94C5C-E086-DD4B-85E2-A9BAA34A5656}" type="slidenum">
              <a:rPr lang="es-E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576102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FB96AB-2FB3-DB45-A95A-5A2F104B10AE}" type="datetimeFigureOut">
              <a:rPr lang="es-ES" smtClean="0"/>
              <a:t>16/06/2016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E4C04-4FCE-4646-87AA-0B0A203A44B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3746429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0C093-D08D-7542-8246-18ABBAFEB25B}" type="datetimeFigureOut">
              <a:rPr lang="es-E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16/06/2016</a:t>
            </a:fld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94C5C-E086-DD4B-85E2-A9BAA34A5656}" type="slidenum">
              <a:rPr lang="es-E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2322439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0C093-D08D-7542-8246-18ABBAFEB25B}" type="datetimeFigureOut">
              <a:rPr lang="es-E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16/06/2016</a:t>
            </a:fld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94C5C-E086-DD4B-85E2-A9BAA34A5656}" type="slidenum">
              <a:rPr lang="es-E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7510367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0C093-D08D-7542-8246-18ABBAFEB25B}" type="datetimeFigureOut">
              <a:rPr lang="es-E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16/06/2016</a:t>
            </a:fld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94C5C-E086-DD4B-85E2-A9BAA34A5656}" type="slidenum">
              <a:rPr lang="es-E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9669615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36"/>
            <a:ext cx="7772400" cy="1470025"/>
          </a:xfrm>
        </p:spPr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/>
              <a:t>Haga clic para modificar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CED22-A387-7D45-A33A-7D2205A0EDF4}" type="datetimeFigureOut">
              <a:rPr lang="es-E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16/06/2016</a:t>
            </a:fld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60921-C183-1244-A3A7-494875B8D575}" type="slidenum">
              <a:rPr lang="es-E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8294939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CED22-A387-7D45-A33A-7D2205A0EDF4}" type="datetimeFigureOut">
              <a:rPr lang="es-E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16/06/2016</a:t>
            </a:fld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60921-C183-1244-A3A7-494875B8D575}" type="slidenum">
              <a:rPr lang="es-E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1997595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3"/>
            <a:ext cx="7772400" cy="136207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CED22-A387-7D45-A33A-7D2205A0EDF4}" type="datetimeFigureOut">
              <a:rPr lang="es-E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16/06/2016</a:t>
            </a:fld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60921-C183-1244-A3A7-494875B8D575}" type="slidenum">
              <a:rPr lang="es-E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0728441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CED22-A387-7D45-A33A-7D2205A0EDF4}" type="datetimeFigureOut">
              <a:rPr lang="es-E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16/06/2016</a:t>
            </a:fld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60921-C183-1244-A3A7-494875B8D575}" type="slidenum">
              <a:rPr lang="es-E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1087286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535116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45033" y="1535116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CED22-A387-7D45-A33A-7D2205A0EDF4}" type="datetimeFigureOut">
              <a:rPr lang="es-E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16/06/2016</a:t>
            </a:fld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60921-C183-1244-A3A7-494875B8D575}" type="slidenum">
              <a:rPr lang="es-E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7407846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CED22-A387-7D45-A33A-7D2205A0EDF4}" type="datetimeFigureOut">
              <a:rPr lang="es-E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16/06/2016</a:t>
            </a:fld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60921-C183-1244-A3A7-494875B8D575}" type="slidenum">
              <a:rPr lang="es-E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7961956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CED22-A387-7D45-A33A-7D2205A0EDF4}" type="datetimeFigureOut">
              <a:rPr lang="es-E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16/06/2016</a:t>
            </a:fld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60921-C183-1244-A3A7-494875B8D575}" type="slidenum">
              <a:rPr lang="es-E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714965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FB96AB-2FB3-DB45-A95A-5A2F104B10AE}" type="datetimeFigureOut">
              <a:rPr lang="es-ES" smtClean="0"/>
              <a:t>16/06/2016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E4C04-4FCE-4646-87AA-0B0A203A44B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3885331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18" y="273052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457218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CED22-A387-7D45-A33A-7D2205A0EDF4}" type="datetimeFigureOut">
              <a:rPr lang="es-E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16/06/2016</a:t>
            </a:fld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60921-C183-1244-A3A7-494875B8D575}" type="slidenum">
              <a:rPr lang="es-E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7606935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CED22-A387-7D45-A33A-7D2205A0EDF4}" type="datetimeFigureOut">
              <a:rPr lang="es-E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16/06/2016</a:t>
            </a:fld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60921-C183-1244-A3A7-494875B8D575}" type="slidenum">
              <a:rPr lang="es-E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844870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CED22-A387-7D45-A33A-7D2205A0EDF4}" type="datetimeFigureOut">
              <a:rPr lang="es-E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16/06/2016</a:t>
            </a:fld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60921-C183-1244-A3A7-494875B8D575}" type="slidenum">
              <a:rPr lang="es-E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0671508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48"/>
            <a:ext cx="2057400" cy="5851525"/>
          </a:xfrm>
        </p:spPr>
        <p:txBody>
          <a:bodyPr vert="eaVert"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48"/>
            <a:ext cx="6019800" cy="5851525"/>
          </a:xfrm>
        </p:spPr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CED22-A387-7D45-A33A-7D2205A0EDF4}" type="datetimeFigureOut">
              <a:rPr lang="es-E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16/06/2016</a:t>
            </a:fld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60921-C183-1244-A3A7-494875B8D575}" type="slidenum">
              <a:rPr lang="es-E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5999162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"/>
              <a:t>Haga clic para modificar el estilo de subtítulo del patrón</a:t>
            </a:r>
            <a:endParaRPr lang="es-MX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43D7774-B8C6-814E-A2CF-20DA94D5D59C}" type="slidenum">
              <a:rPr lang="es-ES">
                <a:solidFill>
                  <a:srgbClr val="000000"/>
                </a:solidFill>
                <a:latin typeface="Arial"/>
              </a:rPr>
              <a:pPr/>
              <a:t>‹Nº›</a:t>
            </a:fld>
            <a:endParaRPr lang="es-E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5609545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F8B8A33-6EBE-2547-92D8-8606ECD90D32}" type="slidenum">
              <a:rPr lang="es-ES">
                <a:solidFill>
                  <a:srgbClr val="000000"/>
                </a:solidFill>
                <a:latin typeface="Arial"/>
              </a:rPr>
              <a:pPr/>
              <a:t>‹Nº›</a:t>
            </a:fld>
            <a:endParaRPr lang="es-E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2509842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FAAD91-0D6C-CB4B-B84B-AFAE5786F19A}" type="slidenum">
              <a:rPr lang="es-ES">
                <a:solidFill>
                  <a:srgbClr val="000000"/>
                </a:solidFill>
                <a:latin typeface="Arial"/>
              </a:rPr>
              <a:pPr/>
              <a:t>‹Nº›</a:t>
            </a:fld>
            <a:endParaRPr lang="es-E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9049926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C96B9AD-6780-3341-B9BC-E717AECBD13C}" type="slidenum">
              <a:rPr lang="es-ES">
                <a:solidFill>
                  <a:srgbClr val="000000"/>
                </a:solidFill>
                <a:latin typeface="Arial"/>
              </a:rPr>
              <a:pPr/>
              <a:t>‹Nº›</a:t>
            </a:fld>
            <a:endParaRPr lang="es-E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8735311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55B8FF3-9469-CC4A-8C19-C3A4A3F4F9F5}" type="slidenum">
              <a:rPr lang="es-ES">
                <a:solidFill>
                  <a:srgbClr val="000000"/>
                </a:solidFill>
                <a:latin typeface="Arial"/>
              </a:rPr>
              <a:pPr/>
              <a:t>‹Nº›</a:t>
            </a:fld>
            <a:endParaRPr lang="es-E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7369298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32B32C4-1029-EB4D-9463-A9A9024B795B}" type="slidenum">
              <a:rPr lang="es-ES">
                <a:solidFill>
                  <a:srgbClr val="000000"/>
                </a:solidFill>
                <a:latin typeface="Arial"/>
              </a:rPr>
              <a:pPr/>
              <a:t>‹Nº›</a:t>
            </a:fld>
            <a:endParaRPr lang="es-E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279102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FB96AB-2FB3-DB45-A95A-5A2F104B10AE}" type="datetimeFigureOut">
              <a:rPr lang="es-ES" smtClean="0"/>
              <a:t>16/06/2016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E4C04-4FCE-4646-87AA-0B0A203A44B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4406851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E8AADAB-B915-4642-9DF5-BC9130B81211}" type="slidenum">
              <a:rPr lang="es-ES">
                <a:solidFill>
                  <a:srgbClr val="000000"/>
                </a:solidFill>
                <a:latin typeface="Arial"/>
              </a:rPr>
              <a:pPr/>
              <a:t>‹Nº›</a:t>
            </a:fld>
            <a:endParaRPr lang="es-E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0912496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EE42B72-ECE1-4641-9AF4-3DEE71891B3C}" type="slidenum">
              <a:rPr lang="es-ES">
                <a:solidFill>
                  <a:srgbClr val="000000"/>
                </a:solidFill>
                <a:latin typeface="Arial"/>
              </a:rPr>
              <a:pPr/>
              <a:t>‹Nº›</a:t>
            </a:fld>
            <a:endParaRPr lang="es-E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2544383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MX" noProof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9B66A95-16FB-6242-BFF2-84ADE0A08841}" type="slidenum">
              <a:rPr lang="es-ES">
                <a:solidFill>
                  <a:srgbClr val="000000"/>
                </a:solidFill>
                <a:latin typeface="Arial"/>
              </a:rPr>
              <a:pPr/>
              <a:t>‹Nº›</a:t>
            </a:fld>
            <a:endParaRPr lang="es-E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9060128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8F064A8-3AD0-BA4D-839B-FDCAB6DE6381}" type="slidenum">
              <a:rPr lang="es-ES">
                <a:solidFill>
                  <a:srgbClr val="000000"/>
                </a:solidFill>
                <a:latin typeface="Arial"/>
              </a:rPr>
              <a:pPr/>
              <a:t>‹Nº›</a:t>
            </a:fld>
            <a:endParaRPr lang="es-E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177879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C6025D4-5C24-8942-B74C-F7F3F6973062}" type="slidenum">
              <a:rPr lang="es-ES">
                <a:solidFill>
                  <a:srgbClr val="000000"/>
                </a:solidFill>
                <a:latin typeface="Arial"/>
              </a:rPr>
              <a:pPr/>
              <a:t>‹Nº›</a:t>
            </a:fld>
            <a:endParaRPr lang="es-E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9456960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2248091-D00A-B745-B45A-A53F42225048}" type="slidenum">
              <a:rPr lang="es-ES">
                <a:solidFill>
                  <a:srgbClr val="000000"/>
                </a:solidFill>
                <a:latin typeface="Arial"/>
              </a:rPr>
              <a:pPr/>
              <a:t>‹Nº›</a:t>
            </a:fld>
            <a:endParaRPr lang="es-E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4024650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s-ES" sz="4400">
              <a:solidFill>
                <a:prstClr val="black"/>
              </a:solidFill>
              <a:latin typeface="Calibri" charset="0"/>
              <a:ea typeface="MS PGothic" charset="0"/>
              <a:cs typeface="MS PGothic" charset="0"/>
            </a:endParaRPr>
          </a:p>
        </p:txBody>
      </p:sp>
      <p:sp>
        <p:nvSpPr>
          <p:cNvPr id="3" name="Rectangle 3"/>
          <p:cNvSpPr>
            <a:spLocks noGrp="1"/>
          </p:cNvSpPr>
          <p:nvPr/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</a:pPr>
            <a:endParaRPr lang="es-ES" sz="3200">
              <a:solidFill>
                <a:prstClr val="black"/>
              </a:solidFill>
              <a:latin typeface="Calibri" charset="0"/>
              <a:ea typeface="MS PGothic" charset="0"/>
              <a:cs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743069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2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s-ES" sz="4400">
              <a:solidFill>
                <a:prstClr val="black"/>
              </a:solidFill>
              <a:latin typeface="Calibri" charset="0"/>
              <a:ea typeface="MS PGothic" charset="0"/>
              <a:cs typeface="MS PGothic" charset="0"/>
            </a:endParaRPr>
          </a:p>
        </p:txBody>
      </p:sp>
      <p:sp>
        <p:nvSpPr>
          <p:cNvPr id="3" name="Rectangle 3"/>
          <p:cNvSpPr>
            <a:spLocks noGrp="1"/>
          </p:cNvSpPr>
          <p:nvPr/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</a:pPr>
            <a:endParaRPr lang="es-ES" sz="3200">
              <a:solidFill>
                <a:prstClr val="black"/>
              </a:solidFill>
              <a:latin typeface="Calibri" charset="0"/>
              <a:ea typeface="MS PGothic" charset="0"/>
              <a:cs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592488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4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s-ES" sz="4400">
              <a:solidFill>
                <a:prstClr val="black"/>
              </a:solidFill>
              <a:latin typeface="Calibri" charset="0"/>
              <a:ea typeface="MS PGothic" charset="0"/>
              <a:cs typeface="MS PGothic" charset="0"/>
            </a:endParaRPr>
          </a:p>
        </p:txBody>
      </p:sp>
      <p:sp>
        <p:nvSpPr>
          <p:cNvPr id="3" name="Rectangle 3"/>
          <p:cNvSpPr>
            <a:spLocks noGrp="1"/>
          </p:cNvSpPr>
          <p:nvPr/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</a:pPr>
            <a:endParaRPr lang="es-ES" sz="3200">
              <a:solidFill>
                <a:prstClr val="black"/>
              </a:solidFill>
              <a:latin typeface="Calibri" charset="0"/>
              <a:ea typeface="MS PGothic" charset="0"/>
              <a:cs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575655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3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s-ES" sz="4400">
              <a:solidFill>
                <a:prstClr val="black"/>
              </a:solidFill>
              <a:latin typeface="Calibri" charset="0"/>
              <a:ea typeface="MS PGothic" charset="0"/>
              <a:cs typeface="MS PGothic" charset="0"/>
            </a:endParaRPr>
          </a:p>
        </p:txBody>
      </p:sp>
      <p:sp>
        <p:nvSpPr>
          <p:cNvPr id="3" name="Rectangle 3"/>
          <p:cNvSpPr>
            <a:spLocks noGrp="1"/>
          </p:cNvSpPr>
          <p:nvPr/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</a:pPr>
            <a:endParaRPr lang="es-ES" sz="3200">
              <a:solidFill>
                <a:prstClr val="black"/>
              </a:solidFill>
              <a:latin typeface="Calibri" charset="0"/>
              <a:ea typeface="MS PGothic" charset="0"/>
              <a:cs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05726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FB96AB-2FB3-DB45-A95A-5A2F104B10AE}" type="datetimeFigureOut">
              <a:rPr lang="es-ES" smtClean="0"/>
              <a:t>16/06/2016</a:t>
            </a:fld>
            <a:endParaRPr 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E4C04-4FCE-4646-87AA-0B0A203A44B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3379276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/>
              <a:t>Haga clic para modificar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F76E50-3D99-7644-888D-5C764B42D3D9}" type="datetimeFigureOut">
              <a:rPr lang="es-MX"/>
              <a:pPr>
                <a:defRPr/>
              </a:pPr>
              <a:t>16/06/2016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DF680C-3344-A74B-8F88-34458574E974}" type="slidenum">
              <a:rPr lang="es-MX"/>
              <a:pPr>
                <a:defRPr/>
              </a:pPr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22089728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EF1EF5-49F8-D649-8685-2DC277BD523F}" type="datetimeFigureOut">
              <a:rPr lang="es-MX"/>
              <a:pPr>
                <a:defRPr/>
              </a:pPr>
              <a:t>16/06/2016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3BB4EC-B004-C147-A306-D35E44371774}" type="slidenum">
              <a:rPr lang="es-MX"/>
              <a:pPr>
                <a:defRPr/>
              </a:pPr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57601969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5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6D6CD7-64AA-F443-BF74-12C2E1CE595C}" type="datetimeFigureOut">
              <a:rPr lang="es-MX"/>
              <a:pPr>
                <a:defRPr/>
              </a:pPr>
              <a:t>16/06/2016</a:t>
            </a:fld>
            <a:endParaRPr lang="es-MX"/>
          </a:p>
        </p:txBody>
      </p:sp>
      <p:sp>
        <p:nvSpPr>
          <p:cNvPr id="6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F3EBA6-9C6B-5B4A-BB89-1F11ABD11237}" type="slidenum">
              <a:rPr lang="es-MX"/>
              <a:pPr>
                <a:defRPr/>
              </a:pPr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22301807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7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114F0D-9EBB-E449-B633-9F46F75052C8}" type="datetimeFigureOut">
              <a:rPr lang="es-MX"/>
              <a:pPr>
                <a:defRPr/>
              </a:pPr>
              <a:t>16/06/2016</a:t>
            </a:fld>
            <a:endParaRPr lang="es-MX"/>
          </a:p>
        </p:txBody>
      </p:sp>
      <p:sp>
        <p:nvSpPr>
          <p:cNvPr id="8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3754D3-C0C8-1540-9666-495379159028}" type="slidenum">
              <a:rPr lang="es-MX"/>
              <a:pPr>
                <a:defRPr/>
              </a:pPr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11483641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0832D0-77D6-3E49-827F-76553502BAB0}" type="datetimeFigureOut">
              <a:rPr lang="es-MX"/>
              <a:pPr>
                <a:defRPr/>
              </a:pPr>
              <a:t>16/06/2016</a:t>
            </a:fld>
            <a:endParaRPr lang="es-MX"/>
          </a:p>
        </p:txBody>
      </p:sp>
      <p:sp>
        <p:nvSpPr>
          <p:cNvPr id="4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421700-608F-494B-BDA9-4FB47E2F2C48}" type="slidenum">
              <a:rPr lang="es-MX"/>
              <a:pPr>
                <a:defRPr/>
              </a:pPr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19005417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3CBDFD-1A1C-9E44-BD49-0919F9DAC377}" type="datetimeFigureOut">
              <a:rPr lang="es-MX"/>
              <a:pPr>
                <a:defRPr/>
              </a:pPr>
              <a:t>16/06/2016</a:t>
            </a:fld>
            <a:endParaRPr lang="es-MX"/>
          </a:p>
        </p:txBody>
      </p:sp>
      <p:sp>
        <p:nvSpPr>
          <p:cNvPr id="3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EDCB0E-3355-AE4F-A334-756D40726C50}" type="slidenum">
              <a:rPr lang="es-MX"/>
              <a:pPr>
                <a:defRPr/>
              </a:pPr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24434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75CDD5-A80F-4D44-AFA8-7EAEE381A1D3}" type="datetimeFigureOut">
              <a:rPr lang="es-MX"/>
              <a:pPr>
                <a:defRPr/>
              </a:pPr>
              <a:t>16/06/2016</a:t>
            </a:fld>
            <a:endParaRPr lang="es-MX"/>
          </a:p>
        </p:txBody>
      </p:sp>
      <p:sp>
        <p:nvSpPr>
          <p:cNvPr id="6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D617BB-66AD-CF4E-AEE2-16CBBF5C32A9}" type="slidenum">
              <a:rPr lang="es-MX"/>
              <a:pPr>
                <a:defRPr/>
              </a:pPr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08762731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136363-43E0-914C-9071-4F46E57AA3A8}" type="datetimeFigureOut">
              <a:rPr lang="es-MX"/>
              <a:pPr>
                <a:defRPr/>
              </a:pPr>
              <a:t>16/06/2016</a:t>
            </a:fld>
            <a:endParaRPr lang="es-MX"/>
          </a:p>
        </p:txBody>
      </p:sp>
      <p:sp>
        <p:nvSpPr>
          <p:cNvPr id="6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E45589-8CCB-0A4B-8E88-F9FF5799CAA1}" type="slidenum">
              <a:rPr lang="es-MX"/>
              <a:pPr>
                <a:defRPr/>
              </a:pPr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16590581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AAD4C3-BC49-E641-BA58-C3BF1E463CCC}" type="datetimeFigureOut">
              <a:rPr lang="es-MX"/>
              <a:pPr>
                <a:defRPr/>
              </a:pPr>
              <a:t>16/06/2016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3EC004-2714-C943-AC81-88B7497100CF}" type="slidenum">
              <a:rPr lang="es-MX"/>
              <a:pPr>
                <a:defRPr/>
              </a:pPr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92208140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AFCBD4-9779-B64C-851D-012DBE2BFAFD}" type="datetimeFigureOut">
              <a:rPr lang="es-MX"/>
              <a:pPr>
                <a:defRPr/>
              </a:pPr>
              <a:t>16/06/2016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8FD542-CB10-0749-9618-79DD2119951E}" type="slidenum">
              <a:rPr lang="es-MX"/>
              <a:pPr>
                <a:defRPr/>
              </a:pPr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1489035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FB96AB-2FB3-DB45-A95A-5A2F104B10AE}" type="datetimeFigureOut">
              <a:rPr lang="es-ES" smtClean="0"/>
              <a:t>16/06/2016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E4C04-4FCE-4646-87AA-0B0A203A44B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7226488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5465D7-DB12-DD47-A5EB-23DDF3BA1358}" type="datetimeFigureOut">
              <a:rPr lang="es-MX"/>
              <a:pPr>
                <a:defRPr/>
              </a:pPr>
              <a:t>16/06/2016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47E7B9-42EA-C146-B583-91737A8D9CDD}" type="slidenum">
              <a:rPr lang="es-MX"/>
              <a:pPr>
                <a:defRPr/>
              </a:pPr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07817835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ítulo y tab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tabla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s-MX" noProof="0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A0F0AD-4692-714C-A17E-D505843CBADF}" type="datetimeFigureOut">
              <a:rPr lang="es-MX"/>
              <a:pPr>
                <a:defRPr/>
              </a:pPr>
              <a:t>16/06/2016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CE75ED-19E7-C347-832D-434C64756957}" type="slidenum">
              <a:rPr lang="es-MX"/>
              <a:pPr>
                <a:defRPr/>
              </a:pPr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7087110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FB96AB-2FB3-DB45-A95A-5A2F104B10AE}" type="datetimeFigureOut">
              <a:rPr lang="es-ES" smtClean="0"/>
              <a:t>16/06/2016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E4C04-4FCE-4646-87AA-0B0A203A44B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254096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FB96AB-2FB3-DB45-A95A-5A2F104B10AE}" type="datetimeFigureOut">
              <a:rPr lang="es-ES" smtClean="0"/>
              <a:t>16/06/2016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E4C04-4FCE-4646-87AA-0B0A203A44B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164313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FB96AB-2FB3-DB45-A95A-5A2F104B10AE}" type="datetimeFigureOut">
              <a:rPr lang="es-ES" smtClean="0"/>
              <a:t>16/06/2016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E4C04-4FCE-4646-87AA-0B0A203A44B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54588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slideLayout" Target="../slideLayouts/slideLayout58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48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17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6" Type="http://schemas.openxmlformats.org/officeDocument/2006/relationships/slideLayout" Target="../slideLayouts/slideLayout61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55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Relationship Id="rId14" Type="http://schemas.openxmlformats.org/officeDocument/2006/relationships/slideLayout" Target="../slideLayouts/slideLayout5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Haga clic para modificar el estilo de texto del patrón</a:t>
            </a:r>
          </a:p>
          <a:p>
            <a:pPr lvl="1"/>
            <a:r>
              <a:rPr lang="en-US"/>
              <a:t>Segundo nivel</a:t>
            </a:r>
          </a:p>
          <a:p>
            <a:pPr lvl="2"/>
            <a:r>
              <a:rPr lang="en-US"/>
              <a:t>Tercer nivel</a:t>
            </a:r>
          </a:p>
          <a:p>
            <a:pPr lvl="3"/>
            <a:r>
              <a:rPr lang="en-US"/>
              <a:t>Cuarto nivel</a:t>
            </a:r>
          </a:p>
          <a:p>
            <a:pPr lvl="4"/>
            <a:r>
              <a:rPr lang="en-US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FB96AB-2FB3-DB45-A95A-5A2F104B10AE}" type="datetimeFigureOut">
              <a:rPr lang="es-ES" smtClean="0"/>
              <a:t>16/06/2016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2E4C04-4FCE-4646-87AA-0B0A203A44B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449031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40C093-D08D-7542-8246-18ABBAFEB25B}" type="datetimeFigureOut">
              <a:rPr lang="es-E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16/06/2016</a:t>
            </a:fld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294C5C-E086-DD4B-85E2-A9BAA34A5656}" type="slidenum">
              <a:rPr lang="es-E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413535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457200" y="635636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4CED22-A387-7D45-A33A-7D2205A0EDF4}" type="datetimeFigureOut">
              <a:rPr lang="es-E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16/06/2016</a:t>
            </a:fld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124200" y="635636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6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160921-C183-1244-A3A7-494875B8D575}" type="slidenum">
              <a:rPr lang="es-E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64420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/>
              <a:t>Haga clic para cambiar el estilo de título	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pitchFamily="34" charset="0"/>
                <a:ea typeface="+mn-ea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pitchFamily="34" charset="0"/>
                <a:ea typeface="+mn-ea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4E8DC31D-254E-EC43-B15C-A2999C8BE57C}" type="slidenum">
              <a:rPr lang="es-ES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‹Nº›</a:t>
            </a:fld>
            <a:endParaRPr lang="es-E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03556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pitchFamily="34" charset="-128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ＭＳ Ｐゴシック" pitchFamily="34" charset="-128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ＭＳ Ｐゴシック" pitchFamily="34" charset="-128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ＭＳ Ｐゴシック" pitchFamily="34" charset="-128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ＭＳ Ｐゴシック" pitchFamily="34" charset="-128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pitchFamily="34" charset="-128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34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34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34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34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Marcador de títu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4475163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_tradnl"/>
              <a:t>Clic para editar título</a:t>
            </a:r>
            <a:endParaRPr lang="es-ES"/>
          </a:p>
        </p:txBody>
      </p:sp>
      <p:sp>
        <p:nvSpPr>
          <p:cNvPr id="1027" name="Marcador de tex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DA430833-903C-7641-A27F-C15669CE74E3}" type="datetimeFigureOut">
              <a:rPr lang="es-MX">
                <a:latin typeface="Arial" charset="0"/>
                <a:ea typeface="MS PGothic" charset="0"/>
                <a:cs typeface="MS PGothic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16/06/2016</a:t>
            </a:fld>
            <a:endParaRPr lang="es-MX">
              <a:latin typeface="Arial" charset="0"/>
              <a:ea typeface="MS PGothic" charset="0"/>
              <a:cs typeface="MS PGothic" charset="0"/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ea typeface="ＭＳ Ｐゴシック" charset="0"/>
                <a:cs typeface="ＭＳ Ｐゴシック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s-MX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E84CA69A-1C54-674B-8FE5-2351AFA137B5}" type="slidenum">
              <a:rPr lang="es-MX">
                <a:latin typeface="Arial" charset="0"/>
                <a:ea typeface="MS PGothic" charset="0"/>
                <a:cs typeface="MS PGothic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es-MX">
              <a:latin typeface="Arial" charset="0"/>
              <a:ea typeface="MS PGothic" charset="0"/>
              <a:cs typeface="MS PGothic" charset="0"/>
            </a:endParaRPr>
          </a:p>
        </p:txBody>
      </p:sp>
      <p:pic>
        <p:nvPicPr>
          <p:cNvPr id="1034" name="Picture 8"/>
          <p:cNvPicPr>
            <a:picLocks noChangeAspect="1" noChangeArrowheads="1"/>
          </p:cNvPicPr>
          <p:nvPr userDrawn="1"/>
        </p:nvPicPr>
        <p:blipFill>
          <a:blip r:embed="rId18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635" y="444177"/>
            <a:ext cx="544757" cy="80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5" name="Picture 7"/>
          <p:cNvPicPr>
            <a:picLocks noChangeAspect="1" noChangeArrowheads="1"/>
          </p:cNvPicPr>
          <p:nvPr userDrawn="1"/>
        </p:nvPicPr>
        <p:blipFill>
          <a:blip r:embed="rId19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440612"/>
            <a:ext cx="736873" cy="8281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6" name="Picture 10"/>
          <p:cNvPicPr>
            <a:picLocks noChangeAspect="1" noChangeArrowheads="1"/>
          </p:cNvPicPr>
          <p:nvPr userDrawn="1"/>
        </p:nvPicPr>
        <p:blipFill>
          <a:blip r:embed="rId20" cstate="print">
            <a:duotone>
              <a:prstClr val="black"/>
              <a:schemeClr val="accent1">
                <a:tint val="45000"/>
                <a:satMod val="400000"/>
              </a:schemeClr>
            </a:duotone>
            <a:extLst/>
          </a:blip>
          <a:srcRect/>
          <a:stretch>
            <a:fillRect/>
          </a:stretch>
        </p:blipFill>
        <p:spPr bwMode="auto">
          <a:xfrm>
            <a:off x="8066647" y="461814"/>
            <a:ext cx="969849" cy="785912"/>
          </a:xfrm>
          <a:prstGeom prst="rect">
            <a:avLst/>
          </a:prstGeom>
          <a:noFill/>
          <a:ln>
            <a:noFill/>
          </a:ln>
          <a:extLst/>
        </p:spPr>
      </p:pic>
      <p:pic>
        <p:nvPicPr>
          <p:cNvPr id="13" name="0 Imagen" descr="Logo.png"/>
          <p:cNvPicPr/>
          <p:nvPr userDrawn="1"/>
        </p:nvPicPr>
        <p:blipFill>
          <a:blip r:embed="rId21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004048" y="443415"/>
            <a:ext cx="1793917" cy="825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8018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  <p:sldLayoutId id="2147483712" r:id="rId13"/>
    <p:sldLayoutId id="2147483713" r:id="rId14"/>
    <p:sldLayoutId id="2147483714" r:id="rId15"/>
    <p:sldLayoutId id="2147483715" r:id="rId16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itchFamily="34" charset="-128"/>
          <a:cs typeface="MS PGothic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0.xml"/><Relationship Id="rId4" Type="http://schemas.openxmlformats.org/officeDocument/2006/relationships/chart" Target="../charts/char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60.xml"/><Relationship Id="rId4" Type="http://schemas.openxmlformats.org/officeDocument/2006/relationships/chart" Target="../charts/char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6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6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0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7" Type="http://schemas.openxmlformats.org/officeDocument/2006/relationships/image" Target="../media/image15.png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25.wmf"/><Relationship Id="rId5" Type="http://schemas.openxmlformats.org/officeDocument/2006/relationships/image" Target="../media/image24.wmf"/><Relationship Id="rId4" Type="http://schemas.openxmlformats.org/officeDocument/2006/relationships/image" Target="../media/image23.wm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388" y="88900"/>
            <a:ext cx="3739612" cy="3362454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1595" y="3451354"/>
            <a:ext cx="6410826" cy="3281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5276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2"/>
          <p:cNvSpPr>
            <a:spLocks noGrp="1"/>
          </p:cNvSpPr>
          <p:nvPr>
            <p:ph type="title"/>
          </p:nvPr>
        </p:nvSpPr>
        <p:spPr>
          <a:xfrm>
            <a:off x="251520" y="188640"/>
            <a:ext cx="4176018" cy="1079401"/>
          </a:xfrm>
        </p:spPr>
        <p:txBody>
          <a:bodyPr/>
          <a:lstStyle/>
          <a:p>
            <a:r>
              <a:rPr lang="es-MX" sz="4000" b="1" dirty="0">
                <a:solidFill>
                  <a:srgbClr val="17375E"/>
                </a:solidFill>
                <a:latin typeface="Arial"/>
                <a:ea typeface="MS PGothic" charset="0"/>
                <a:cs typeface="Arial"/>
              </a:rPr>
              <a:t>Tutores y Comité tutoral</a:t>
            </a:r>
            <a:endParaRPr lang="es-ES" sz="4000" b="1" dirty="0">
              <a:solidFill>
                <a:srgbClr val="17375E"/>
              </a:solidFill>
              <a:latin typeface="Arial"/>
              <a:ea typeface="MS PGothic" charset="0"/>
              <a:cs typeface="Arial"/>
            </a:endParaRPr>
          </a:p>
        </p:txBody>
      </p:sp>
      <p:sp>
        <p:nvSpPr>
          <p:cNvPr id="47106" name="Rectangle 3"/>
          <p:cNvSpPr>
            <a:spLocks noGrp="1"/>
          </p:cNvSpPr>
          <p:nvPr>
            <p:ph type="body" idx="1"/>
          </p:nvPr>
        </p:nvSpPr>
        <p:spPr>
          <a:xfrm>
            <a:off x="107950" y="1340768"/>
            <a:ext cx="8856663" cy="5517232"/>
          </a:xfr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  <a:buFont typeface="Wingdings" charset="2"/>
              <a:buChar char="ü"/>
            </a:pPr>
            <a:r>
              <a:rPr lang="es-MX" sz="2800" b="1" dirty="0">
                <a:solidFill>
                  <a:srgbClr val="000090"/>
                </a:solidFill>
                <a:latin typeface="Arial" charset="0"/>
                <a:ea typeface="MS PGothic" charset="0"/>
              </a:rPr>
              <a:t>Durante los primeros 7 semestres (3º al 9º) cada alumno selecciona un tutor diferente para cada estancia semestral, se recomienda: </a:t>
            </a:r>
          </a:p>
          <a:p>
            <a:pPr lvl="1">
              <a:spcBef>
                <a:spcPct val="0"/>
              </a:spcBef>
            </a:pPr>
            <a:r>
              <a:rPr lang="es-MX" sz="2400" b="1" dirty="0">
                <a:solidFill>
                  <a:srgbClr val="000090"/>
                </a:solidFill>
                <a:latin typeface="Arial" charset="0"/>
                <a:ea typeface="MS PGothic" charset="0"/>
              </a:rPr>
              <a:t>1 estancia en el área sociomédica</a:t>
            </a:r>
          </a:p>
          <a:p>
            <a:pPr lvl="1">
              <a:spcBef>
                <a:spcPct val="0"/>
              </a:spcBef>
            </a:pPr>
            <a:r>
              <a:rPr lang="es-MX" sz="2400" b="1" dirty="0">
                <a:solidFill>
                  <a:srgbClr val="000090"/>
                </a:solidFill>
                <a:latin typeface="Arial" charset="0"/>
                <a:ea typeface="MS PGothic" charset="0"/>
              </a:rPr>
              <a:t>2 estancias en el área biomédica</a:t>
            </a:r>
          </a:p>
          <a:p>
            <a:pPr lvl="1">
              <a:spcBef>
                <a:spcPct val="0"/>
              </a:spcBef>
            </a:pPr>
            <a:r>
              <a:rPr lang="es-MX" sz="2400" b="1" dirty="0">
                <a:solidFill>
                  <a:srgbClr val="000090"/>
                </a:solidFill>
                <a:latin typeface="Arial" charset="0"/>
                <a:ea typeface="MS PGothic" charset="0"/>
              </a:rPr>
              <a:t>4 estancias en el área clínica</a:t>
            </a:r>
          </a:p>
          <a:p>
            <a:pPr lvl="1">
              <a:spcBef>
                <a:spcPct val="0"/>
              </a:spcBef>
            </a:pPr>
            <a:endParaRPr lang="es-MX" sz="2400" b="1" dirty="0">
              <a:solidFill>
                <a:srgbClr val="000090"/>
              </a:solidFill>
              <a:latin typeface="Arial" charset="0"/>
              <a:ea typeface="MS PGothic" charset="0"/>
            </a:endParaRPr>
          </a:p>
          <a:p>
            <a:pPr marL="342900" lvl="1" indent="-342900">
              <a:spcBef>
                <a:spcPct val="0"/>
              </a:spcBef>
              <a:buFont typeface="Wingdings" charset="2"/>
              <a:buChar char="ü"/>
            </a:pPr>
            <a:r>
              <a:rPr lang="es-MX" b="1" dirty="0">
                <a:solidFill>
                  <a:srgbClr val="000090"/>
                </a:solidFill>
                <a:latin typeface="Arial" charset="0"/>
                <a:ea typeface="MS PGothic" charset="0"/>
              </a:rPr>
              <a:t>El internado se realiza en los semestres 10 y 11</a:t>
            </a:r>
          </a:p>
          <a:p>
            <a:pPr>
              <a:spcBef>
                <a:spcPct val="0"/>
              </a:spcBef>
              <a:buFont typeface="Wingdings" charset="2"/>
              <a:buChar char="ü"/>
            </a:pPr>
            <a:r>
              <a:rPr lang="es-MX" sz="2800" b="1" dirty="0">
                <a:solidFill>
                  <a:srgbClr val="000090"/>
                </a:solidFill>
                <a:latin typeface="Arial" charset="0"/>
                <a:ea typeface="MS PGothic" charset="0"/>
              </a:rPr>
              <a:t>A partir del semestre 12 los alumnos desarrollan su proyecto de investigación doctoral</a:t>
            </a:r>
          </a:p>
          <a:p>
            <a:pPr>
              <a:spcBef>
                <a:spcPct val="0"/>
              </a:spcBef>
              <a:buFont typeface="Wingdings" charset="2"/>
              <a:buChar char="ü"/>
            </a:pPr>
            <a:r>
              <a:rPr lang="es-MX" sz="2800" b="1" dirty="0">
                <a:solidFill>
                  <a:srgbClr val="000090"/>
                </a:solidFill>
                <a:latin typeface="Arial" charset="0"/>
                <a:ea typeface="MS PGothic" charset="0"/>
              </a:rPr>
              <a:t>El Comité Académico del PECEM asigna un comité tutoral con 3 tutores, por lo menos uno del área clínica</a:t>
            </a:r>
            <a:endParaRPr lang="es-ES" sz="2800" b="1" dirty="0">
              <a:solidFill>
                <a:srgbClr val="000090"/>
              </a:solidFill>
              <a:latin typeface="Arial" charset="0"/>
              <a:ea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75001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4 CuadroTexto"/>
          <p:cNvSpPr txBox="1">
            <a:spLocks noChangeArrowheads="1"/>
          </p:cNvSpPr>
          <p:nvPr/>
        </p:nvSpPr>
        <p:spPr bwMode="auto">
          <a:xfrm>
            <a:off x="179512" y="116632"/>
            <a:ext cx="4752528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/>
            <a:r>
              <a:rPr lang="es-MX" sz="3200" b="1" dirty="0">
                <a:solidFill>
                  <a:srgbClr val="17375E"/>
                </a:solidFill>
              </a:rPr>
              <a:t>Características de los alumnos al ingreso </a:t>
            </a:r>
          </a:p>
          <a:p>
            <a:pPr algn="ctr" eaLnBrk="1" hangingPunct="1"/>
            <a:r>
              <a:rPr lang="es-MX" sz="3200" b="1" dirty="0">
                <a:solidFill>
                  <a:srgbClr val="17375E"/>
                </a:solidFill>
              </a:rPr>
              <a:t>(5 generaciones)</a:t>
            </a:r>
          </a:p>
        </p:txBody>
      </p:sp>
      <p:graphicFrame>
        <p:nvGraphicFramePr>
          <p:cNvPr id="8" name="1 Gráfic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76133734"/>
              </p:ext>
            </p:extLst>
          </p:nvPr>
        </p:nvGraphicFramePr>
        <p:xfrm>
          <a:off x="-180528" y="1988840"/>
          <a:ext cx="3275856" cy="31108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1 CuadroTexto"/>
          <p:cNvSpPr txBox="1"/>
          <p:nvPr/>
        </p:nvSpPr>
        <p:spPr>
          <a:xfrm>
            <a:off x="398344" y="2980688"/>
            <a:ext cx="11521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/>
              <a:t>pública</a:t>
            </a:r>
          </a:p>
        </p:txBody>
      </p:sp>
      <p:sp>
        <p:nvSpPr>
          <p:cNvPr id="10" name="8 CuadroTexto"/>
          <p:cNvSpPr txBox="1"/>
          <p:nvPr/>
        </p:nvSpPr>
        <p:spPr>
          <a:xfrm>
            <a:off x="1403648" y="2668850"/>
            <a:ext cx="11521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/>
              <a:t>privada</a:t>
            </a:r>
          </a:p>
        </p:txBody>
      </p:sp>
      <p:sp>
        <p:nvSpPr>
          <p:cNvPr id="11" name="9 CuadroTexto"/>
          <p:cNvSpPr txBox="1"/>
          <p:nvPr/>
        </p:nvSpPr>
        <p:spPr>
          <a:xfrm>
            <a:off x="179512" y="1844824"/>
            <a:ext cx="30963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/>
              <a:t>Escuela de Procedencia</a:t>
            </a:r>
          </a:p>
        </p:txBody>
      </p:sp>
      <p:graphicFrame>
        <p:nvGraphicFramePr>
          <p:cNvPr id="12" name="1 Gráfic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52604106"/>
              </p:ext>
            </p:extLst>
          </p:nvPr>
        </p:nvGraphicFramePr>
        <p:xfrm>
          <a:off x="1259632" y="4581128"/>
          <a:ext cx="3600400" cy="24482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3" name="12 CuadroTexto"/>
          <p:cNvSpPr txBox="1"/>
          <p:nvPr/>
        </p:nvSpPr>
        <p:spPr>
          <a:xfrm>
            <a:off x="2483768" y="4077072"/>
            <a:ext cx="20882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/>
              <a:t>Promedio de la Preparatoria</a:t>
            </a:r>
          </a:p>
        </p:txBody>
      </p:sp>
      <p:sp>
        <p:nvSpPr>
          <p:cNvPr id="14" name="14 CuadroTexto"/>
          <p:cNvSpPr txBox="1"/>
          <p:nvPr/>
        </p:nvSpPr>
        <p:spPr>
          <a:xfrm>
            <a:off x="5868144" y="1660738"/>
            <a:ext cx="30963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/>
              <a:t>Lugar de Nacimiento</a:t>
            </a:r>
          </a:p>
        </p:txBody>
      </p:sp>
      <p:graphicFrame>
        <p:nvGraphicFramePr>
          <p:cNvPr id="15" name="1 Gráfic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62481231"/>
              </p:ext>
            </p:extLst>
          </p:nvPr>
        </p:nvGraphicFramePr>
        <p:xfrm>
          <a:off x="4454382" y="2256384"/>
          <a:ext cx="4680521" cy="45365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7543938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4 CuadroTexto"/>
          <p:cNvSpPr txBox="1">
            <a:spLocks noChangeArrowheads="1"/>
          </p:cNvSpPr>
          <p:nvPr/>
        </p:nvSpPr>
        <p:spPr bwMode="auto">
          <a:xfrm>
            <a:off x="251520" y="332656"/>
            <a:ext cx="4752528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/>
            <a:r>
              <a:rPr lang="es-MX" sz="3600" b="1" dirty="0">
                <a:solidFill>
                  <a:schemeClr val="tx2">
                    <a:lumMod val="75000"/>
                  </a:schemeClr>
                </a:solidFill>
              </a:rPr>
              <a:t>Características de los alumnos (n=54)</a:t>
            </a:r>
            <a:endParaRPr lang="es-MX" sz="40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3131840" y="2996952"/>
            <a:ext cx="22322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>
                <a:solidFill>
                  <a:srgbClr val="17375E"/>
                </a:solidFill>
              </a:rPr>
              <a:t>% alumnos por generación</a:t>
            </a:r>
          </a:p>
        </p:txBody>
      </p:sp>
      <p:sp>
        <p:nvSpPr>
          <p:cNvPr id="10" name="1 CuadroTexto"/>
          <p:cNvSpPr txBox="1"/>
          <p:nvPr/>
        </p:nvSpPr>
        <p:spPr>
          <a:xfrm>
            <a:off x="683568" y="1717651"/>
            <a:ext cx="2448272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 sz="2160" b="1" i="0" u="none" strike="noStrike" kern="1200" baseline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pPr>
            <a:r>
              <a:rPr lang="es-MX" sz="2160" b="1" dirty="0">
                <a:solidFill>
                  <a:prstClr val="black"/>
                </a:solidFill>
                <a:latin typeface="+mn-lt"/>
                <a:ea typeface="+mn-ea"/>
                <a:cs typeface="+mn-cs"/>
              </a:rPr>
              <a:t>Promedio en 2015</a:t>
            </a:r>
          </a:p>
        </p:txBody>
      </p:sp>
      <p:graphicFrame>
        <p:nvGraphicFramePr>
          <p:cNvPr id="11" name="1 Gráfic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1297442"/>
              </p:ext>
            </p:extLst>
          </p:nvPr>
        </p:nvGraphicFramePr>
        <p:xfrm>
          <a:off x="179512" y="2444502"/>
          <a:ext cx="2987824" cy="43924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2" name="2 Gráfic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82261489"/>
              </p:ext>
            </p:extLst>
          </p:nvPr>
        </p:nvGraphicFramePr>
        <p:xfrm>
          <a:off x="2555776" y="3466728"/>
          <a:ext cx="3384376" cy="33912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3" name="13 Gráfic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34481613"/>
              </p:ext>
            </p:extLst>
          </p:nvPr>
        </p:nvGraphicFramePr>
        <p:xfrm>
          <a:off x="5220072" y="1717651"/>
          <a:ext cx="3923927" cy="50237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9326912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1 Gráfico"/>
          <p:cNvGraphicFramePr/>
          <p:nvPr>
            <p:extLst>
              <p:ext uri="{D42A27DB-BD31-4B8C-83A1-F6EECF244321}">
                <p14:modId xmlns:p14="http://schemas.microsoft.com/office/powerpoint/2010/main" val="3725461204"/>
              </p:ext>
            </p:extLst>
          </p:nvPr>
        </p:nvGraphicFramePr>
        <p:xfrm>
          <a:off x="179512" y="1700808"/>
          <a:ext cx="5544616" cy="41490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4 CuadroTexto"/>
          <p:cNvSpPr txBox="1">
            <a:spLocks noChangeArrowheads="1"/>
          </p:cNvSpPr>
          <p:nvPr/>
        </p:nvSpPr>
        <p:spPr bwMode="auto">
          <a:xfrm>
            <a:off x="899592" y="260648"/>
            <a:ext cx="36004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/>
            <a:r>
              <a:rPr lang="es-MX" sz="3600" b="1" dirty="0">
                <a:solidFill>
                  <a:srgbClr val="17375E"/>
                </a:solidFill>
              </a:rPr>
              <a:t>Características de los tutores</a:t>
            </a:r>
            <a:endParaRPr lang="es-MX" sz="4000" b="1" dirty="0">
              <a:solidFill>
                <a:srgbClr val="17375E"/>
              </a:solidFill>
            </a:endParaRPr>
          </a:p>
        </p:txBody>
      </p:sp>
      <p:graphicFrame>
        <p:nvGraphicFramePr>
          <p:cNvPr id="8" name="Gráfico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79711537"/>
              </p:ext>
            </p:extLst>
          </p:nvPr>
        </p:nvGraphicFramePr>
        <p:xfrm>
          <a:off x="5220072" y="1916832"/>
          <a:ext cx="3923928" cy="48314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5463330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4 CuadroTexto"/>
          <p:cNvSpPr txBox="1">
            <a:spLocks noChangeArrowheads="1"/>
          </p:cNvSpPr>
          <p:nvPr/>
        </p:nvSpPr>
        <p:spPr bwMode="auto">
          <a:xfrm>
            <a:off x="899592" y="260648"/>
            <a:ext cx="36004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/>
            <a:r>
              <a:rPr lang="es-MX" sz="3600" b="1" dirty="0">
                <a:solidFill>
                  <a:srgbClr val="17375E"/>
                </a:solidFill>
              </a:rPr>
              <a:t>Características de los tutores</a:t>
            </a:r>
            <a:endParaRPr lang="es-MX" sz="4000" b="1" dirty="0">
              <a:solidFill>
                <a:srgbClr val="17375E"/>
              </a:solidFill>
            </a:endParaRPr>
          </a:p>
        </p:txBody>
      </p:sp>
      <p:graphicFrame>
        <p:nvGraphicFramePr>
          <p:cNvPr id="5" name="2 Gráfico"/>
          <p:cNvGraphicFramePr/>
          <p:nvPr>
            <p:extLst>
              <p:ext uri="{D42A27DB-BD31-4B8C-83A1-F6EECF244321}">
                <p14:modId xmlns:p14="http://schemas.microsoft.com/office/powerpoint/2010/main" val="3471785709"/>
              </p:ext>
            </p:extLst>
          </p:nvPr>
        </p:nvGraphicFramePr>
        <p:xfrm>
          <a:off x="251520" y="1484784"/>
          <a:ext cx="8892480" cy="53732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011928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4578" t="10124" r="10263" b="8474"/>
          <a:stretch/>
        </p:blipFill>
        <p:spPr>
          <a:xfrm>
            <a:off x="38217" y="-27384"/>
            <a:ext cx="9070287" cy="5820027"/>
          </a:xfrm>
          <a:prstGeom prst="rect">
            <a:avLst/>
          </a:prstGeom>
        </p:spPr>
      </p:pic>
      <p:sp>
        <p:nvSpPr>
          <p:cNvPr id="5" name="CuadroTexto 1"/>
          <p:cNvSpPr txBox="1">
            <a:spLocks noChangeArrowheads="1"/>
          </p:cNvSpPr>
          <p:nvPr/>
        </p:nvSpPr>
        <p:spPr bwMode="auto">
          <a:xfrm>
            <a:off x="287016" y="5733256"/>
            <a:ext cx="8856984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/>
            <a:r>
              <a:rPr lang="es-ES" sz="3200" b="1" dirty="0">
                <a:solidFill>
                  <a:srgbClr val="1C249B"/>
                </a:solidFill>
              </a:rPr>
              <a:t>5º congreso del PECEM 29-03-16</a:t>
            </a:r>
          </a:p>
          <a:p>
            <a:pPr algn="ctr" eaLnBrk="1" hangingPunct="1"/>
            <a:r>
              <a:rPr lang="es-ES" sz="3200" b="1" dirty="0">
                <a:solidFill>
                  <a:srgbClr val="1C249B"/>
                </a:solidFill>
              </a:rPr>
              <a:t>(50 carteles)</a:t>
            </a:r>
          </a:p>
        </p:txBody>
      </p:sp>
    </p:spTree>
    <p:extLst>
      <p:ext uri="{BB962C8B-B14F-4D97-AF65-F5344CB8AC3E}">
        <p14:creationId xmlns:p14="http://schemas.microsoft.com/office/powerpoint/2010/main" val="24047425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1112296" y="175473"/>
            <a:ext cx="662504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200" b="1" dirty="0">
                <a:solidFill>
                  <a:prstClr val="black"/>
                </a:solidFill>
                <a:latin typeface="Calibri"/>
              </a:rPr>
              <a:t>¿Cuáles son las ventajas y desventajas de ser un Médico-Científico vs. Médico-Clínico?</a:t>
            </a:r>
          </a:p>
        </p:txBody>
      </p:sp>
      <p:graphicFrame>
        <p:nvGraphicFramePr>
          <p:cNvPr id="3" name="Tab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3800774"/>
              </p:ext>
            </p:extLst>
          </p:nvPr>
        </p:nvGraphicFramePr>
        <p:xfrm>
          <a:off x="519042" y="1189692"/>
          <a:ext cx="4009708" cy="4988560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200485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0485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es-ES" dirty="0"/>
                        <a:t>Ventajas del Médico Científico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b="1" dirty="0">
                          <a:solidFill>
                            <a:schemeClr val="bg1"/>
                          </a:solidFill>
                        </a:rPr>
                        <a:t>Ventaja-Científico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b="1" dirty="0">
                          <a:solidFill>
                            <a:schemeClr val="bg1"/>
                          </a:solidFill>
                        </a:rPr>
                        <a:t>Desventaja-Clínico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dirty="0"/>
                        <a:t>Creatividad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/>
                        <a:t>Repetitivo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dirty="0"/>
                        <a:t>No hay jefe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/>
                        <a:t>Muchos jefes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baseline="0" dirty="0"/>
                        <a:t>Horario planeado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/>
                        <a:t>Indeterminado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dirty="0"/>
                        <a:t>Reconocimiento global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/>
                        <a:t>Reconocimiento personal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dirty="0"/>
                        <a:t>No hay demandas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/>
                        <a:t>Hay demandas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dirty="0"/>
                        <a:t>Colegas</a:t>
                      </a:r>
                      <a:r>
                        <a:rPr lang="es-ES" baseline="0" dirty="0"/>
                        <a:t> internacionales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/>
                        <a:t>Enemigos nacionales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dirty="0"/>
                        <a:t>Viajes</a:t>
                      </a:r>
                      <a:r>
                        <a:rPr lang="es-ES" baseline="0" dirty="0"/>
                        <a:t> gratis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/>
                        <a:t>Viajes costosos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dirty="0"/>
                        <a:t>Muchos alumnos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/>
                        <a:t>Pocos alumnos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dirty="0"/>
                        <a:t>Círculo académico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/>
                        <a:t>Círculo privado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dirty="0"/>
                        <a:t>Retiro</a:t>
                      </a:r>
                      <a:r>
                        <a:rPr lang="es-ES" baseline="0" dirty="0"/>
                        <a:t> digno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/>
                        <a:t>Retiro???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graphicFrame>
        <p:nvGraphicFramePr>
          <p:cNvPr id="19" name="Tabla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86188046"/>
              </p:ext>
            </p:extLst>
          </p:nvPr>
        </p:nvGraphicFramePr>
        <p:xfrm>
          <a:off x="4879775" y="1189692"/>
          <a:ext cx="3801636" cy="3505200"/>
        </p:xfrm>
        <a:graphic>
          <a:graphicData uri="http://schemas.openxmlformats.org/drawingml/2006/table">
            <a:tbl>
              <a:tblPr firstRow="1" bandRow="1">
                <a:tableStyleId>{284E427A-3D55-4303-BF80-6455036E1DE7}</a:tableStyleId>
              </a:tblPr>
              <a:tblGrid>
                <a:gridCol w="19008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0081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es-ES" dirty="0"/>
                        <a:t>Desventajas del Médico Científico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S" b="1" dirty="0">
                          <a:solidFill>
                            <a:srgbClr val="FFFFFF"/>
                          </a:solidFill>
                        </a:rPr>
                        <a:t>Desventaja-Científico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b="1" dirty="0">
                          <a:solidFill>
                            <a:srgbClr val="FFFFFF"/>
                          </a:solidFill>
                        </a:rPr>
                        <a:t>Ventaja-Clínico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dirty="0"/>
                        <a:t>Menor ingreso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/>
                        <a:t>Mayor ingreso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dirty="0"/>
                        <a:t>Buscar</a:t>
                      </a:r>
                      <a:r>
                        <a:rPr lang="es-ES" baseline="0" dirty="0"/>
                        <a:t> recursos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/>
                        <a:t>No</a:t>
                      </a:r>
                      <a:r>
                        <a:rPr lang="es-ES" baseline="0" dirty="0"/>
                        <a:t> es necesario</a:t>
                      </a:r>
                      <a:endParaRPr lang="es-E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dirty="0"/>
                        <a:t>Competencia internacional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/>
                        <a:t>Muy regional (v.gr. Tlalpan)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baseline="0" dirty="0"/>
                        <a:t>Burocracia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/>
                        <a:t>Poca burocracia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75263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301" y="297972"/>
            <a:ext cx="4533900" cy="15367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300" y="1752122"/>
            <a:ext cx="4914991" cy="228196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1385" y="2147297"/>
            <a:ext cx="7424152" cy="4102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1115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559457" y="523065"/>
            <a:ext cx="7918171" cy="769441"/>
          </a:xfrm>
          <a:prstGeom prst="rect">
            <a:avLst/>
          </a:prstGeom>
          <a:solidFill>
            <a:srgbClr val="008000"/>
          </a:solidFill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es-ES" sz="2200" dirty="0">
                <a:solidFill>
                  <a:schemeClr val="bg1"/>
                </a:solidFill>
              </a:rPr>
              <a:t>¿Que es un Médico-Científico y porqué hay que dar consejos para poder transitar de Médico-Clínico a Médico-Científico?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559457" y="1771446"/>
            <a:ext cx="773495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El Médico Científico, conocido en inglés como </a:t>
            </a:r>
            <a:r>
              <a:rPr lang="es-ES" i="1" dirty="0" err="1"/>
              <a:t>Physician</a:t>
            </a:r>
            <a:r>
              <a:rPr lang="es-ES" i="1" dirty="0"/>
              <a:t> </a:t>
            </a:r>
            <a:r>
              <a:rPr lang="es-ES" i="1" dirty="0" err="1"/>
              <a:t>Scientist</a:t>
            </a:r>
            <a:r>
              <a:rPr lang="es-ES" dirty="0"/>
              <a:t>, es un individuo que tiene grados académicos en medicina y en ciencia, que trabaja en una institución de investigación, dedica la mayor parte de su tiempo a la investigación científica y en consecuencia dedica menos tiempo a la práctica clínica que los otros médicos.</a:t>
            </a:r>
          </a:p>
        </p:txBody>
      </p:sp>
      <p:sp>
        <p:nvSpPr>
          <p:cNvPr id="4" name="CuadroTexto 3"/>
          <p:cNvSpPr txBox="1"/>
          <p:nvPr/>
        </p:nvSpPr>
        <p:spPr>
          <a:xfrm>
            <a:off x="559457" y="1771446"/>
            <a:ext cx="773495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El Médico Científico, conocido en inglés como </a:t>
            </a:r>
            <a:r>
              <a:rPr lang="es-ES" i="1" dirty="0" err="1"/>
              <a:t>Physician</a:t>
            </a:r>
            <a:r>
              <a:rPr lang="es-ES" i="1" dirty="0"/>
              <a:t> </a:t>
            </a:r>
            <a:r>
              <a:rPr lang="es-ES" i="1" dirty="0" err="1"/>
              <a:t>Scientist</a:t>
            </a:r>
            <a:r>
              <a:rPr lang="es-ES" dirty="0"/>
              <a:t>, es un individuo que tiene </a:t>
            </a:r>
            <a:r>
              <a:rPr lang="es-ES" dirty="0">
                <a:solidFill>
                  <a:srgbClr val="FF0000"/>
                </a:solidFill>
              </a:rPr>
              <a:t>grados académicos en medicina y en ciencia</a:t>
            </a:r>
            <a:r>
              <a:rPr lang="es-ES" dirty="0"/>
              <a:t>, que trabaja en una institución de investigación, dedica la mayor parte de su tiempo a la investigación científica y en consecuencia dedica menos tiempo a la práctica clínica que los otros médicos.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559457" y="1771446"/>
            <a:ext cx="773495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El Médico Científico, conocido en inglés como </a:t>
            </a:r>
            <a:r>
              <a:rPr lang="es-ES" i="1" dirty="0" err="1"/>
              <a:t>Physician</a:t>
            </a:r>
            <a:r>
              <a:rPr lang="es-ES" i="1" dirty="0"/>
              <a:t> </a:t>
            </a:r>
            <a:r>
              <a:rPr lang="es-ES" i="1" dirty="0" err="1"/>
              <a:t>Scientist</a:t>
            </a:r>
            <a:r>
              <a:rPr lang="es-ES" dirty="0"/>
              <a:t>, es un individuo que tiene </a:t>
            </a:r>
            <a:r>
              <a:rPr lang="es-ES" dirty="0">
                <a:solidFill>
                  <a:srgbClr val="FF0000"/>
                </a:solidFill>
              </a:rPr>
              <a:t>grados académicos en medicina y en ciencia</a:t>
            </a:r>
            <a:r>
              <a:rPr lang="es-ES" dirty="0"/>
              <a:t>, que trabaja en una </a:t>
            </a:r>
            <a:r>
              <a:rPr lang="es-ES" dirty="0">
                <a:solidFill>
                  <a:srgbClr val="3366FF"/>
                </a:solidFill>
              </a:rPr>
              <a:t>institución de investigación</a:t>
            </a:r>
            <a:r>
              <a:rPr lang="es-ES" dirty="0"/>
              <a:t>, dedica la mayor parte de su tiempo a la investigación científica y en consecuencia dedica menos tiempo a la práctica clínica que los otros médicos.</a:t>
            </a:r>
          </a:p>
        </p:txBody>
      </p:sp>
      <p:sp>
        <p:nvSpPr>
          <p:cNvPr id="6" name="CuadroTexto 5"/>
          <p:cNvSpPr txBox="1"/>
          <p:nvPr/>
        </p:nvSpPr>
        <p:spPr>
          <a:xfrm>
            <a:off x="559457" y="1771446"/>
            <a:ext cx="773495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El Médico Científico, conocido en inglés como </a:t>
            </a:r>
            <a:r>
              <a:rPr lang="es-ES" i="1" dirty="0" err="1"/>
              <a:t>Physician</a:t>
            </a:r>
            <a:r>
              <a:rPr lang="es-ES" i="1" dirty="0"/>
              <a:t> </a:t>
            </a:r>
            <a:r>
              <a:rPr lang="es-ES" i="1" dirty="0" err="1"/>
              <a:t>Scientist</a:t>
            </a:r>
            <a:r>
              <a:rPr lang="es-ES" dirty="0"/>
              <a:t>, es un individuo que tiene </a:t>
            </a:r>
            <a:r>
              <a:rPr lang="es-ES" dirty="0">
                <a:solidFill>
                  <a:srgbClr val="FF0000"/>
                </a:solidFill>
              </a:rPr>
              <a:t>grados académicos en medicina y en ciencia</a:t>
            </a:r>
            <a:r>
              <a:rPr lang="es-ES" dirty="0"/>
              <a:t>, que trabaja en una </a:t>
            </a:r>
            <a:r>
              <a:rPr lang="es-ES" dirty="0">
                <a:solidFill>
                  <a:srgbClr val="3366FF"/>
                </a:solidFill>
              </a:rPr>
              <a:t>institución de investigación</a:t>
            </a:r>
            <a:r>
              <a:rPr lang="es-ES" dirty="0"/>
              <a:t>, dedica </a:t>
            </a:r>
            <a:r>
              <a:rPr lang="es-ES" dirty="0">
                <a:solidFill>
                  <a:srgbClr val="008000"/>
                </a:solidFill>
              </a:rPr>
              <a:t>la mayor parte </a:t>
            </a:r>
            <a:r>
              <a:rPr lang="es-ES" dirty="0"/>
              <a:t>de su tiempo a la investigación científica y en consecuencia dedica menos tiempo a la práctica clínica que los otros médicos.</a:t>
            </a:r>
          </a:p>
        </p:txBody>
      </p:sp>
      <p:sp>
        <p:nvSpPr>
          <p:cNvPr id="8" name="CuadroTexto 7"/>
          <p:cNvSpPr txBox="1"/>
          <p:nvPr/>
        </p:nvSpPr>
        <p:spPr>
          <a:xfrm>
            <a:off x="559457" y="1771446"/>
            <a:ext cx="773495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El Médico Científico, conocido en inglés como </a:t>
            </a:r>
            <a:r>
              <a:rPr lang="es-ES" i="1" dirty="0" err="1"/>
              <a:t>Physician</a:t>
            </a:r>
            <a:r>
              <a:rPr lang="es-ES" i="1" dirty="0"/>
              <a:t> </a:t>
            </a:r>
            <a:r>
              <a:rPr lang="es-ES" i="1" dirty="0" err="1"/>
              <a:t>Scientist</a:t>
            </a:r>
            <a:r>
              <a:rPr lang="es-ES" dirty="0"/>
              <a:t>, es un individuo que tiene </a:t>
            </a:r>
            <a:r>
              <a:rPr lang="es-ES" dirty="0">
                <a:solidFill>
                  <a:srgbClr val="FF0000"/>
                </a:solidFill>
              </a:rPr>
              <a:t>grados académicos en medicina y en ciencia</a:t>
            </a:r>
            <a:r>
              <a:rPr lang="es-ES" dirty="0"/>
              <a:t>, que trabaja en una </a:t>
            </a:r>
            <a:r>
              <a:rPr lang="es-ES" dirty="0">
                <a:solidFill>
                  <a:srgbClr val="3366FF"/>
                </a:solidFill>
              </a:rPr>
              <a:t>institución de investigación</a:t>
            </a:r>
            <a:r>
              <a:rPr lang="es-ES" dirty="0"/>
              <a:t>, dedica </a:t>
            </a:r>
            <a:r>
              <a:rPr lang="es-ES" dirty="0">
                <a:solidFill>
                  <a:srgbClr val="008000"/>
                </a:solidFill>
              </a:rPr>
              <a:t>la mayor parte </a:t>
            </a:r>
            <a:r>
              <a:rPr lang="es-ES" dirty="0"/>
              <a:t>de su tiempo a la investigación científica y en consecuencia </a:t>
            </a:r>
            <a:r>
              <a:rPr lang="es-ES" dirty="0">
                <a:solidFill>
                  <a:srgbClr val="FF6600"/>
                </a:solidFill>
              </a:rPr>
              <a:t>dedica menos </a:t>
            </a:r>
            <a:r>
              <a:rPr lang="es-ES" dirty="0"/>
              <a:t>tiempo a la práctica clínica que los otros médicos.</a:t>
            </a:r>
          </a:p>
        </p:txBody>
      </p:sp>
      <p:sp>
        <p:nvSpPr>
          <p:cNvPr id="9" name="CuadroTexto 8"/>
          <p:cNvSpPr txBox="1"/>
          <p:nvPr/>
        </p:nvSpPr>
        <p:spPr>
          <a:xfrm>
            <a:off x="559457" y="3486509"/>
            <a:ext cx="77349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Salvo algunas excepciones muy escasas, la mayor parte de las escuelas o facultades de medicina tiene programas para hacer médicos-clínicos, no para hacer médicos-científicos.</a:t>
            </a:r>
          </a:p>
        </p:txBody>
      </p:sp>
      <p:sp>
        <p:nvSpPr>
          <p:cNvPr id="11" name="CuadroTexto 10"/>
          <p:cNvSpPr txBox="1"/>
          <p:nvPr/>
        </p:nvSpPr>
        <p:spPr>
          <a:xfrm>
            <a:off x="559457" y="4636204"/>
            <a:ext cx="77349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Las barreras a romper son: </a:t>
            </a:r>
          </a:p>
          <a:p>
            <a:r>
              <a:rPr lang="es-ES" dirty="0"/>
              <a:t>1) La falsa creencia de que se puede hacer lo que no se sabe hacer. </a:t>
            </a:r>
          </a:p>
          <a:p>
            <a:r>
              <a:rPr lang="es-ES" dirty="0"/>
              <a:t>2) la falsa creencia de que el médico-científico deja de ser clínico.</a:t>
            </a:r>
          </a:p>
          <a:p>
            <a:r>
              <a:rPr lang="es-ES" dirty="0"/>
              <a:t>3) La desafortunada división de la ciencia biomédica en básica vs clínica</a:t>
            </a:r>
          </a:p>
        </p:txBody>
      </p:sp>
      <p:sp>
        <p:nvSpPr>
          <p:cNvPr id="12" name="Rectángulo 11"/>
          <p:cNvSpPr/>
          <p:nvPr/>
        </p:nvSpPr>
        <p:spPr>
          <a:xfrm>
            <a:off x="446690" y="1874345"/>
            <a:ext cx="7847724" cy="155027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24206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8" grpId="0"/>
      <p:bldP spid="9" grpId="0"/>
      <p:bldP spid="11" grpId="0"/>
      <p:bldP spid="1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629480" y="419847"/>
            <a:ext cx="7918171" cy="430887"/>
          </a:xfrm>
          <a:prstGeom prst="rect">
            <a:avLst/>
          </a:prstGeom>
          <a:solidFill>
            <a:srgbClr val="008000"/>
          </a:solidFill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r>
              <a:rPr lang="es-ES" sz="2200" dirty="0">
                <a:solidFill>
                  <a:srgbClr val="FFFFFF"/>
                </a:solidFill>
                <a:latin typeface="Arial"/>
              </a:rPr>
              <a:t>Elementos indispensables para tener éxito como investigador</a:t>
            </a:r>
          </a:p>
        </p:txBody>
      </p:sp>
      <p:sp>
        <p:nvSpPr>
          <p:cNvPr id="4" name="CuadroTexto 3"/>
          <p:cNvSpPr txBox="1"/>
          <p:nvPr/>
        </p:nvSpPr>
        <p:spPr>
          <a:xfrm>
            <a:off x="832790" y="1291923"/>
            <a:ext cx="65496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>
                <a:solidFill>
                  <a:srgbClr val="000000"/>
                </a:solidFill>
                <a:latin typeface="Arial"/>
              </a:rPr>
              <a:t>1.- Entender la importancia y el proceso de la investigación científica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832790" y="1766793"/>
            <a:ext cx="55608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>
                <a:solidFill>
                  <a:srgbClr val="000000"/>
                </a:solidFill>
                <a:latin typeface="Arial"/>
              </a:rPr>
              <a:t>2.- Elegir un buen tema como línea de investigación</a:t>
            </a:r>
          </a:p>
        </p:txBody>
      </p:sp>
      <p:sp>
        <p:nvSpPr>
          <p:cNvPr id="6" name="CuadroTexto 5"/>
          <p:cNvSpPr txBox="1"/>
          <p:nvPr/>
        </p:nvSpPr>
        <p:spPr>
          <a:xfrm>
            <a:off x="1252442" y="2136125"/>
            <a:ext cx="55740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>
                <a:solidFill>
                  <a:srgbClr val="000000"/>
                </a:solidFill>
                <a:latin typeface="Arial"/>
              </a:rPr>
              <a:t>- Que me apasione e idealmente que sea importante</a:t>
            </a:r>
          </a:p>
        </p:txBody>
      </p:sp>
      <p:sp>
        <p:nvSpPr>
          <p:cNvPr id="8" name="CuadroTexto 7"/>
          <p:cNvSpPr txBox="1"/>
          <p:nvPr/>
        </p:nvSpPr>
        <p:spPr>
          <a:xfrm>
            <a:off x="825007" y="2613662"/>
            <a:ext cx="57274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>
                <a:solidFill>
                  <a:srgbClr val="000000"/>
                </a:solidFill>
                <a:latin typeface="Arial"/>
              </a:rPr>
              <a:t>3.- Elegir el mejor mentor posible para el tema elegido</a:t>
            </a:r>
          </a:p>
        </p:txBody>
      </p:sp>
      <p:sp>
        <p:nvSpPr>
          <p:cNvPr id="13" name="CuadroTexto 12"/>
          <p:cNvSpPr txBox="1"/>
          <p:nvPr/>
        </p:nvSpPr>
        <p:spPr>
          <a:xfrm>
            <a:off x="825007" y="3038379"/>
            <a:ext cx="81656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>
                <a:solidFill>
                  <a:srgbClr val="000000"/>
                </a:solidFill>
                <a:latin typeface="Arial"/>
              </a:rPr>
              <a:t>4.- Eliminar el concepto erróneo que divide la investigación en clínica y básica</a:t>
            </a:r>
          </a:p>
        </p:txBody>
      </p:sp>
      <p:grpSp>
        <p:nvGrpSpPr>
          <p:cNvPr id="2" name="Agrupar 1"/>
          <p:cNvGrpSpPr/>
          <p:nvPr/>
        </p:nvGrpSpPr>
        <p:grpSpPr>
          <a:xfrm>
            <a:off x="576272" y="3969241"/>
            <a:ext cx="7854058" cy="2051002"/>
            <a:chOff x="576272" y="4236601"/>
            <a:chExt cx="7854058" cy="2051002"/>
          </a:xfrm>
        </p:grpSpPr>
        <p:sp>
          <p:nvSpPr>
            <p:cNvPr id="10" name="CuadroTexto 9"/>
            <p:cNvSpPr txBox="1"/>
            <p:nvPr/>
          </p:nvSpPr>
          <p:spPr>
            <a:xfrm>
              <a:off x="576272" y="4833574"/>
              <a:ext cx="7691175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400" dirty="0"/>
                <a:t>Mutaciones germinales en los genes NKX2-5, GATA4 y CRELD1 son un hallazgo infrecuente en pacientes mexicanos con síndrome de Down y defectos </a:t>
              </a:r>
              <a:r>
                <a:rPr lang="es-ES" sz="1400" dirty="0" err="1"/>
                <a:t>endocárdicos</a:t>
              </a:r>
              <a:r>
                <a:rPr lang="es-ES" sz="1400" dirty="0"/>
                <a:t> o </a:t>
              </a:r>
              <a:r>
                <a:rPr lang="es-ES" sz="1400" dirty="0" err="1"/>
                <a:t>septales</a:t>
              </a:r>
              <a:r>
                <a:rPr lang="es-ES" sz="1400" dirty="0"/>
                <a:t>. 148 pacientes.</a:t>
              </a:r>
            </a:p>
          </p:txBody>
        </p:sp>
        <p:sp>
          <p:nvSpPr>
            <p:cNvPr id="11" name="CuadroTexto 10"/>
            <p:cNvSpPr txBox="1"/>
            <p:nvPr/>
          </p:nvSpPr>
          <p:spPr>
            <a:xfrm>
              <a:off x="576272" y="5764383"/>
              <a:ext cx="785405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400" dirty="0"/>
                <a:t>Análisis </a:t>
              </a:r>
              <a:r>
                <a:rPr lang="es-ES" sz="1400" dirty="0" err="1"/>
                <a:t>cuantitaivo</a:t>
              </a:r>
              <a:r>
                <a:rPr lang="es-ES" sz="1400" dirty="0"/>
                <a:t> de la expresión de </a:t>
              </a:r>
              <a:r>
                <a:rPr lang="es-ES" sz="1400" dirty="0" err="1"/>
                <a:t>disferlina</a:t>
              </a:r>
              <a:r>
                <a:rPr lang="es-ES" sz="1400" dirty="0"/>
                <a:t> en monocitos CD14+ de sangre periférica como </a:t>
              </a:r>
            </a:p>
            <a:p>
              <a:r>
                <a:rPr lang="es-ES" sz="1400" dirty="0"/>
                <a:t>Marcador diagnóstico de </a:t>
              </a:r>
              <a:r>
                <a:rPr lang="es-ES" sz="1400" dirty="0" err="1"/>
                <a:t>disferlinopatías</a:t>
              </a:r>
              <a:r>
                <a:rPr lang="es-ES" sz="1400" dirty="0"/>
                <a:t>. 48 sujetos sanos vs. 17 pacientes. </a:t>
              </a:r>
            </a:p>
          </p:txBody>
        </p:sp>
        <p:sp>
          <p:nvSpPr>
            <p:cNvPr id="12" name="CuadroTexto 11"/>
            <p:cNvSpPr txBox="1"/>
            <p:nvPr/>
          </p:nvSpPr>
          <p:spPr>
            <a:xfrm>
              <a:off x="629480" y="4236601"/>
              <a:ext cx="2592309" cy="430887"/>
            </a:xfrm>
            <a:prstGeom prst="rect">
              <a:avLst/>
            </a:prstGeom>
            <a:solidFill>
              <a:srgbClr val="008000"/>
            </a:solidFill>
            <a:effectLst>
              <a:outerShdw blurRad="152400" dist="317500" dir="5400000" sx="90000" sy="-19000" rotWithShape="0">
                <a:prstClr val="black">
                  <a:alpha val="15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 rtlCol="0">
              <a:spAutoFit/>
            </a:bodyPr>
            <a:lstStyle/>
            <a:p>
              <a:r>
                <a:rPr lang="es-ES" sz="2200" dirty="0">
                  <a:solidFill>
                    <a:srgbClr val="FFFFFF"/>
                  </a:solidFill>
                  <a:latin typeface="Arial"/>
                </a:rPr>
                <a:t>Ejemplos reales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16738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uadroTexto 18"/>
          <p:cNvSpPr txBox="1"/>
          <p:nvPr/>
        </p:nvSpPr>
        <p:spPr>
          <a:xfrm>
            <a:off x="5985528" y="2198032"/>
            <a:ext cx="5486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1400" b="1" dirty="0">
                <a:solidFill>
                  <a:srgbClr val="FFFFFF"/>
                </a:solidFill>
                <a:latin typeface="Calibri"/>
              </a:rPr>
              <a:t>2013</a:t>
            </a:r>
          </a:p>
        </p:txBody>
      </p:sp>
      <p:sp>
        <p:nvSpPr>
          <p:cNvPr id="20" name="CuadroTexto 19"/>
          <p:cNvSpPr txBox="1"/>
          <p:nvPr/>
        </p:nvSpPr>
        <p:spPr>
          <a:xfrm>
            <a:off x="8267706" y="2189892"/>
            <a:ext cx="5486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1400" b="1" dirty="0">
                <a:solidFill>
                  <a:srgbClr val="FFFFFF"/>
                </a:solidFill>
                <a:latin typeface="Calibri"/>
              </a:rPr>
              <a:t>2014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4513703"/>
            <a:ext cx="5283050" cy="1790367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3"/>
          <a:srcRect b="23673"/>
          <a:stretch/>
        </p:blipFill>
        <p:spPr>
          <a:xfrm>
            <a:off x="5829573" y="4646351"/>
            <a:ext cx="3086691" cy="2014066"/>
          </a:xfrm>
          <a:prstGeom prst="rect">
            <a:avLst/>
          </a:prstGeom>
        </p:spPr>
      </p:pic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4584" y="283129"/>
            <a:ext cx="5458701" cy="17043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19164" y="283129"/>
            <a:ext cx="2827551" cy="19149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5" name="Picture 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4584" y="2271606"/>
            <a:ext cx="5189880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8" name="Agrupar 47"/>
          <p:cNvGrpSpPr/>
          <p:nvPr/>
        </p:nvGrpSpPr>
        <p:grpSpPr>
          <a:xfrm>
            <a:off x="6012552" y="2470138"/>
            <a:ext cx="2688944" cy="1691502"/>
            <a:chOff x="2464967" y="2270241"/>
            <a:chExt cx="1872208" cy="1107220"/>
          </a:xfrm>
        </p:grpSpPr>
        <p:pic>
          <p:nvPicPr>
            <p:cNvPr id="49" name="Picture 2"/>
            <p:cNvPicPr>
              <a:picLocks noChangeAspect="1" noChangeArrowheads="1"/>
            </p:cNvPicPr>
            <p:nvPr/>
          </p:nvPicPr>
          <p:blipFill>
            <a:blip r:embed="rId7" cstate="print"/>
            <a:srcRect l="24609" t="25312" r="20898" b="23125"/>
            <a:stretch>
              <a:fillRect/>
            </a:stretch>
          </p:blipFill>
          <p:spPr bwMode="auto">
            <a:xfrm>
              <a:off x="2464967" y="2270241"/>
              <a:ext cx="1872208" cy="1107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0" name="Rectangle 430"/>
            <p:cNvSpPr>
              <a:spLocks noChangeArrowheads="1"/>
            </p:cNvSpPr>
            <p:nvPr/>
          </p:nvSpPr>
          <p:spPr bwMode="auto">
            <a:xfrm>
              <a:off x="2798476" y="3137291"/>
              <a:ext cx="132586" cy="923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s-ES" sz="600" b="1" dirty="0">
                  <a:solidFill>
                    <a:srgbClr val="000000"/>
                  </a:solidFill>
                  <a:latin typeface="Arial" pitchFamily="34" charset="0"/>
                </a:rPr>
                <a:t>T53</a:t>
              </a:r>
              <a:endParaRPr lang="es-ES" sz="600" b="1" dirty="0">
                <a:solidFill>
                  <a:prstClr val="black"/>
                </a:solidFill>
                <a:latin typeface="Arial" pitchFamily="34" charset="0"/>
              </a:endParaRPr>
            </a:p>
          </p:txBody>
        </p:sp>
        <p:grpSp>
          <p:nvGrpSpPr>
            <p:cNvPr id="51" name="Agrupar 50"/>
            <p:cNvGrpSpPr/>
            <p:nvPr/>
          </p:nvGrpSpPr>
          <p:grpSpPr>
            <a:xfrm>
              <a:off x="2685516" y="3028726"/>
              <a:ext cx="164291" cy="120878"/>
              <a:chOff x="2685516" y="3028726"/>
              <a:chExt cx="164291" cy="120878"/>
            </a:xfrm>
          </p:grpSpPr>
          <p:sp>
            <p:nvSpPr>
              <p:cNvPr id="60" name="Elipse 59"/>
              <p:cNvSpPr/>
              <p:nvPr/>
            </p:nvSpPr>
            <p:spPr>
              <a:xfrm>
                <a:off x="2728492" y="3046752"/>
                <a:ext cx="71858" cy="83798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61" name="46 CuadroTexto"/>
              <p:cNvSpPr txBox="1"/>
              <p:nvPr/>
            </p:nvSpPr>
            <p:spPr>
              <a:xfrm>
                <a:off x="2685516" y="3028726"/>
                <a:ext cx="164291" cy="12087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MX" sz="600" b="1" dirty="0">
                    <a:solidFill>
                      <a:prstClr val="black"/>
                    </a:solidFill>
                    <a:latin typeface="Arial" pitchFamily="34" charset="0"/>
                    <a:cs typeface="Arial" pitchFamily="34" charset="0"/>
                  </a:rPr>
                  <a:t>P</a:t>
                </a:r>
              </a:p>
            </p:txBody>
          </p:sp>
        </p:grpSp>
        <p:grpSp>
          <p:nvGrpSpPr>
            <p:cNvPr id="52" name="Agrupar 51"/>
            <p:cNvGrpSpPr/>
            <p:nvPr/>
          </p:nvGrpSpPr>
          <p:grpSpPr>
            <a:xfrm>
              <a:off x="2734839" y="2943319"/>
              <a:ext cx="164291" cy="120878"/>
              <a:chOff x="2685516" y="3024570"/>
              <a:chExt cx="164291" cy="120878"/>
            </a:xfrm>
          </p:grpSpPr>
          <p:sp>
            <p:nvSpPr>
              <p:cNvPr id="58" name="Elipse 57"/>
              <p:cNvSpPr/>
              <p:nvPr/>
            </p:nvSpPr>
            <p:spPr>
              <a:xfrm>
                <a:off x="2728492" y="3046752"/>
                <a:ext cx="71858" cy="83798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b="1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59" name="46 CuadroTexto"/>
              <p:cNvSpPr txBox="1"/>
              <p:nvPr/>
            </p:nvSpPr>
            <p:spPr>
              <a:xfrm>
                <a:off x="2685516" y="3024570"/>
                <a:ext cx="164291" cy="12087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MX" sz="600" b="1" dirty="0">
                    <a:solidFill>
                      <a:prstClr val="black"/>
                    </a:solidFill>
                    <a:latin typeface="Arial" pitchFamily="34" charset="0"/>
                    <a:cs typeface="Arial" pitchFamily="34" charset="0"/>
                  </a:rPr>
                  <a:t>P</a:t>
                </a:r>
              </a:p>
            </p:txBody>
          </p:sp>
        </p:grpSp>
        <p:grpSp>
          <p:nvGrpSpPr>
            <p:cNvPr id="53" name="Agrupar 52"/>
            <p:cNvGrpSpPr/>
            <p:nvPr/>
          </p:nvGrpSpPr>
          <p:grpSpPr>
            <a:xfrm>
              <a:off x="2534097" y="2889646"/>
              <a:ext cx="164291" cy="120878"/>
              <a:chOff x="2687727" y="3028726"/>
              <a:chExt cx="164291" cy="120878"/>
            </a:xfrm>
          </p:grpSpPr>
          <p:sp>
            <p:nvSpPr>
              <p:cNvPr id="56" name="Elipse 55"/>
              <p:cNvSpPr/>
              <p:nvPr/>
            </p:nvSpPr>
            <p:spPr>
              <a:xfrm>
                <a:off x="2728492" y="3046752"/>
                <a:ext cx="71858" cy="83798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b="1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57" name="46 CuadroTexto"/>
              <p:cNvSpPr txBox="1"/>
              <p:nvPr/>
            </p:nvSpPr>
            <p:spPr>
              <a:xfrm>
                <a:off x="2687727" y="3028726"/>
                <a:ext cx="164291" cy="12087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MX" sz="600" b="1" dirty="0">
                    <a:solidFill>
                      <a:prstClr val="black"/>
                    </a:solidFill>
                    <a:latin typeface="Arial" pitchFamily="34" charset="0"/>
                    <a:cs typeface="Arial" pitchFamily="34" charset="0"/>
                  </a:rPr>
                  <a:t>P</a:t>
                </a:r>
              </a:p>
            </p:txBody>
          </p:sp>
        </p:grpSp>
        <p:sp>
          <p:nvSpPr>
            <p:cNvPr id="54" name="Rectangle 430"/>
            <p:cNvSpPr>
              <a:spLocks noChangeArrowheads="1"/>
            </p:cNvSpPr>
            <p:nvPr/>
          </p:nvSpPr>
          <p:spPr bwMode="auto">
            <a:xfrm>
              <a:off x="2864769" y="2991470"/>
              <a:ext cx="132586" cy="923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s-ES" sz="600" b="1" dirty="0">
                  <a:solidFill>
                    <a:srgbClr val="000000"/>
                  </a:solidFill>
                  <a:latin typeface="Arial" pitchFamily="34" charset="0"/>
                </a:rPr>
                <a:t>T58</a:t>
              </a:r>
              <a:endParaRPr lang="es-ES" sz="600" b="1" dirty="0">
                <a:solidFill>
                  <a:prstClr val="black"/>
                </a:solidFill>
                <a:latin typeface="Arial" pitchFamily="34" charset="0"/>
              </a:endParaRPr>
            </a:p>
          </p:txBody>
        </p:sp>
        <p:sp>
          <p:nvSpPr>
            <p:cNvPr id="55" name="Rectangle 430"/>
            <p:cNvSpPr>
              <a:spLocks noChangeArrowheads="1"/>
            </p:cNvSpPr>
            <p:nvPr/>
          </p:nvSpPr>
          <p:spPr bwMode="auto">
            <a:xfrm>
              <a:off x="2505354" y="2991470"/>
              <a:ext cx="136906" cy="923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s-ES" sz="600" b="1" dirty="0">
                  <a:solidFill>
                    <a:srgbClr val="000000"/>
                  </a:solidFill>
                  <a:latin typeface="Arial" pitchFamily="34" charset="0"/>
                </a:rPr>
                <a:t>S71</a:t>
              </a:r>
              <a:endParaRPr lang="es-ES" sz="600" b="1" dirty="0">
                <a:solidFill>
                  <a:prstClr val="black"/>
                </a:solidFill>
                <a:latin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527854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101" y="367632"/>
            <a:ext cx="4808538" cy="1557421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/>
          <a:srcRect l="50858"/>
          <a:stretch/>
        </p:blipFill>
        <p:spPr>
          <a:xfrm>
            <a:off x="737684" y="2018629"/>
            <a:ext cx="3326315" cy="2648283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4"/>
          <a:srcRect b="52844"/>
          <a:stretch/>
        </p:blipFill>
        <p:spPr>
          <a:xfrm>
            <a:off x="481849" y="4974377"/>
            <a:ext cx="2114048" cy="1522663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4"/>
          <a:srcRect t="50460"/>
          <a:stretch/>
        </p:blipFill>
        <p:spPr>
          <a:xfrm>
            <a:off x="2595896" y="4974376"/>
            <a:ext cx="2012323" cy="1522663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1913777" y="4532496"/>
            <a:ext cx="4539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b="1" dirty="0"/>
              <a:t>Sp0</a:t>
            </a:r>
          </a:p>
        </p:txBody>
      </p:sp>
      <p:sp>
        <p:nvSpPr>
          <p:cNvPr id="7" name="CuadroTexto 6"/>
          <p:cNvSpPr txBox="1"/>
          <p:nvPr/>
        </p:nvSpPr>
        <p:spPr>
          <a:xfrm>
            <a:off x="2883685" y="4532496"/>
            <a:ext cx="4539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b="1" dirty="0"/>
              <a:t>Sp2</a:t>
            </a:r>
          </a:p>
        </p:txBody>
      </p:sp>
      <p:sp>
        <p:nvSpPr>
          <p:cNvPr id="8" name="CuadroTexto 7"/>
          <p:cNvSpPr txBox="1"/>
          <p:nvPr/>
        </p:nvSpPr>
        <p:spPr>
          <a:xfrm>
            <a:off x="2429715" y="4532496"/>
            <a:ext cx="4539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b="1" dirty="0"/>
              <a:t>Sp1</a:t>
            </a:r>
          </a:p>
        </p:txBody>
      </p:sp>
      <p:sp>
        <p:nvSpPr>
          <p:cNvPr id="9" name="CuadroTexto 8"/>
          <p:cNvSpPr txBox="1"/>
          <p:nvPr/>
        </p:nvSpPr>
        <p:spPr>
          <a:xfrm>
            <a:off x="3399623" y="4532496"/>
            <a:ext cx="4539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b="1" dirty="0"/>
              <a:t>Sp3</a:t>
            </a:r>
          </a:p>
        </p:txBody>
      </p:sp>
      <p:pic>
        <p:nvPicPr>
          <p:cNvPr id="28" name="Imagen 27" descr="Captura de pantalla 2016-06-16 a las 12.44.27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88" t="16959" r="35965" b="6316"/>
          <a:stretch/>
        </p:blipFill>
        <p:spPr>
          <a:xfrm>
            <a:off x="5040479" y="2125573"/>
            <a:ext cx="3929729" cy="4384830"/>
          </a:xfrm>
          <a:prstGeom prst="rect">
            <a:avLst/>
          </a:prstGeom>
        </p:spPr>
      </p:pic>
      <p:pic>
        <p:nvPicPr>
          <p:cNvPr id="29" name="Imagen 28" descr="Captura de pantalla 2016-06-16 a las 12.47.18.p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37" t="11696" r="30994" b="64678"/>
          <a:stretch/>
        </p:blipFill>
        <p:spPr>
          <a:xfrm>
            <a:off x="5209792" y="334208"/>
            <a:ext cx="3426210" cy="1350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69152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7 CuadroTexto"/>
          <p:cNvSpPr txBox="1">
            <a:spLocks noChangeArrowheads="1"/>
          </p:cNvSpPr>
          <p:nvPr/>
        </p:nvSpPr>
        <p:spPr bwMode="auto">
          <a:xfrm>
            <a:off x="4716463" y="6215063"/>
            <a:ext cx="26416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r" defTabSz="914400" eaLnBrk="1" fontAlgn="base" hangingPunct="1">
              <a:spcBef>
                <a:spcPct val="0"/>
              </a:spcBef>
              <a:spcAft>
                <a:spcPct val="0"/>
              </a:spcAft>
            </a:pPr>
            <a:endParaRPr lang="es-MX" sz="1400" b="1">
              <a:solidFill>
                <a:srgbClr val="FFCC00"/>
              </a:solidFill>
            </a:endParaRPr>
          </a:p>
          <a:p>
            <a:pPr algn="r" defTabSz="914400" eaLnBrk="1" fontAlgn="base" hangingPunct="1">
              <a:spcBef>
                <a:spcPct val="0"/>
              </a:spcBef>
              <a:spcAft>
                <a:spcPct val="0"/>
              </a:spcAft>
            </a:pPr>
            <a:endParaRPr lang="es-MX" sz="1400" b="1">
              <a:solidFill>
                <a:prstClr val="white"/>
              </a:solidFill>
            </a:endParaRPr>
          </a:p>
        </p:txBody>
      </p:sp>
      <p:sp>
        <p:nvSpPr>
          <p:cNvPr id="360473" name="Text Box 25"/>
          <p:cNvSpPr txBox="1">
            <a:spLocks noChangeArrowheads="1"/>
          </p:cNvSpPr>
          <p:nvPr/>
        </p:nvSpPr>
        <p:spPr bwMode="auto">
          <a:xfrm>
            <a:off x="5076825" y="6092825"/>
            <a:ext cx="38512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ctr" defTabSz="914400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s-MX" sz="2000" b="1" dirty="0">
                <a:solidFill>
                  <a:srgbClr val="1C249B"/>
                </a:solidFill>
              </a:rPr>
              <a:t>15 años para entrar al mercado de trabajo</a:t>
            </a:r>
            <a:endParaRPr lang="es-ES" sz="2000" b="1" dirty="0">
              <a:solidFill>
                <a:srgbClr val="1C249B"/>
              </a:solidFill>
            </a:endParaRPr>
          </a:p>
        </p:txBody>
      </p:sp>
      <p:grpSp>
        <p:nvGrpSpPr>
          <p:cNvPr id="5" name="Agrupar 10"/>
          <p:cNvGrpSpPr>
            <a:grpSpLocks/>
          </p:cNvGrpSpPr>
          <p:nvPr/>
        </p:nvGrpSpPr>
        <p:grpSpPr bwMode="auto">
          <a:xfrm>
            <a:off x="25400" y="1844675"/>
            <a:ext cx="3754438" cy="4740275"/>
            <a:chOff x="0" y="1053778"/>
            <a:chExt cx="3754438" cy="4740598"/>
          </a:xfrm>
        </p:grpSpPr>
        <p:grpSp>
          <p:nvGrpSpPr>
            <p:cNvPr id="24583" name="Agrupar 9"/>
            <p:cNvGrpSpPr>
              <a:grpSpLocks/>
            </p:cNvGrpSpPr>
            <p:nvPr/>
          </p:nvGrpSpPr>
          <p:grpSpPr bwMode="auto">
            <a:xfrm>
              <a:off x="0" y="1053778"/>
              <a:ext cx="3754438" cy="4740598"/>
              <a:chOff x="0" y="1053778"/>
              <a:chExt cx="3754438" cy="4740598"/>
            </a:xfrm>
          </p:grpSpPr>
          <p:grpSp>
            <p:nvGrpSpPr>
              <p:cNvPr id="24585" name="Group 31"/>
              <p:cNvGrpSpPr>
                <a:grpSpLocks/>
              </p:cNvGrpSpPr>
              <p:nvPr/>
            </p:nvGrpSpPr>
            <p:grpSpPr bwMode="auto">
              <a:xfrm>
                <a:off x="0" y="1125538"/>
                <a:ext cx="3754438" cy="4668838"/>
                <a:chOff x="0" y="709"/>
                <a:chExt cx="2365" cy="2941"/>
              </a:xfrm>
            </p:grpSpPr>
            <p:sp>
              <p:nvSpPr>
                <p:cNvPr id="24587" name="Rectangle 29"/>
                <p:cNvSpPr>
                  <a:spLocks noChangeArrowheads="1"/>
                </p:cNvSpPr>
                <p:nvPr/>
              </p:nvSpPr>
              <p:spPr bwMode="auto">
                <a:xfrm>
                  <a:off x="0" y="1525"/>
                  <a:ext cx="1156" cy="862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s-ES">
                    <a:solidFill>
                      <a:prstClr val="black"/>
                    </a:solidFill>
                    <a:latin typeface="Arial" charset="0"/>
                    <a:ea typeface="MS PGothic" charset="0"/>
                    <a:cs typeface="MS PGothic" charset="0"/>
                  </a:endParaRPr>
                </a:p>
              </p:txBody>
            </p:sp>
            <p:sp>
              <p:nvSpPr>
                <p:cNvPr id="24588" name="Text Box 19"/>
                <p:cNvSpPr txBox="1">
                  <a:spLocks noChangeArrowheads="1"/>
                </p:cNvSpPr>
                <p:nvPr/>
              </p:nvSpPr>
              <p:spPr bwMode="auto">
                <a:xfrm>
                  <a:off x="233" y="1435"/>
                  <a:ext cx="2132" cy="64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MS PGothic" charset="0"/>
                      <a:cs typeface="MS PGothic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MS PGothic" charset="0"/>
                      <a:cs typeface="MS PGothic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MS PGothic" charset="0"/>
                      <a:cs typeface="MS PGothic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MS PGothic" charset="0"/>
                      <a:cs typeface="MS PGothic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MS PGothic" charset="0"/>
                      <a:cs typeface="MS PGothic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MS PGothic" charset="0"/>
                      <a:cs typeface="MS PGothic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MS PGothic" charset="0"/>
                      <a:cs typeface="MS PGothic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MS PGothic" charset="0"/>
                      <a:cs typeface="MS PGothic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MS PGothic" charset="0"/>
                      <a:cs typeface="MS PGothic" charset="0"/>
                    </a:defRPr>
                  </a:lvl9pPr>
                </a:lstStyle>
                <a:p>
                  <a:pPr algn="ctr" defTabSz="914400" eaLnBrk="1" fontAlgn="base" hangingPunct="1">
                    <a:spcBef>
                      <a:spcPct val="50000"/>
                    </a:spcBef>
                    <a:spcAft>
                      <a:spcPct val="0"/>
                    </a:spcAft>
                  </a:pPr>
                  <a:r>
                    <a:rPr lang="es-MX" sz="2000" b="1" dirty="0">
                      <a:solidFill>
                        <a:srgbClr val="1C249B"/>
                      </a:solidFill>
                    </a:rPr>
                    <a:t>Doctor en ciencias biomédicas o biológicas: 4 a 6 años más</a:t>
                  </a:r>
                  <a:endParaRPr lang="es-ES" sz="2000" b="1" dirty="0">
                    <a:solidFill>
                      <a:srgbClr val="1C249B"/>
                    </a:solidFill>
                  </a:endParaRPr>
                </a:p>
              </p:txBody>
            </p:sp>
            <p:sp>
              <p:nvSpPr>
                <p:cNvPr id="24589" name="Text Box 22"/>
                <p:cNvSpPr txBox="1">
                  <a:spLocks noChangeArrowheads="1"/>
                </p:cNvSpPr>
                <p:nvPr/>
              </p:nvSpPr>
              <p:spPr bwMode="auto">
                <a:xfrm>
                  <a:off x="414" y="3204"/>
                  <a:ext cx="1951" cy="44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MS PGothic" charset="0"/>
                      <a:cs typeface="MS PGothic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MS PGothic" charset="0"/>
                      <a:cs typeface="MS PGothic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MS PGothic" charset="0"/>
                      <a:cs typeface="MS PGothic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MS PGothic" charset="0"/>
                      <a:cs typeface="MS PGothic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MS PGothic" charset="0"/>
                      <a:cs typeface="MS PGothic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MS PGothic" charset="0"/>
                      <a:cs typeface="MS PGothic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MS PGothic" charset="0"/>
                      <a:cs typeface="MS PGothic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MS PGothic" charset="0"/>
                      <a:cs typeface="MS PGothic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MS PGothic" charset="0"/>
                      <a:cs typeface="MS PGothic" charset="0"/>
                    </a:defRPr>
                  </a:lvl9pPr>
                </a:lstStyle>
                <a:p>
                  <a:pPr algn="ctr" defTabSz="914400" eaLnBrk="1" fontAlgn="base" hangingPunct="1">
                    <a:spcBef>
                      <a:spcPct val="50000"/>
                    </a:spcBef>
                    <a:spcAft>
                      <a:spcPct val="0"/>
                    </a:spcAft>
                  </a:pPr>
                  <a:r>
                    <a:rPr lang="es-MX" sz="2000" b="1">
                      <a:solidFill>
                        <a:srgbClr val="1C249B"/>
                      </a:solidFill>
                    </a:rPr>
                    <a:t>12 años para entrar al mercado de trabajo</a:t>
                  </a:r>
                  <a:endParaRPr lang="es-ES" sz="2000" b="1">
                    <a:solidFill>
                      <a:srgbClr val="1C249B"/>
                    </a:solidFill>
                  </a:endParaRPr>
                </a:p>
              </p:txBody>
            </p:sp>
            <p:sp>
              <p:nvSpPr>
                <p:cNvPr id="24590" name="AutoShape 26"/>
                <p:cNvSpPr>
                  <a:spLocks noChangeArrowheads="1"/>
                </p:cNvSpPr>
                <p:nvPr/>
              </p:nvSpPr>
              <p:spPr bwMode="auto">
                <a:xfrm rot="4071313">
                  <a:off x="1592" y="614"/>
                  <a:ext cx="306" cy="495"/>
                </a:xfrm>
                <a:prstGeom prst="downArrow">
                  <a:avLst>
                    <a:gd name="adj1" fmla="val 50000"/>
                    <a:gd name="adj2" fmla="val 40441"/>
                  </a:avLst>
                </a:pr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s-ES">
                    <a:solidFill>
                      <a:prstClr val="black"/>
                    </a:solidFill>
                    <a:latin typeface="Arial" charset="0"/>
                    <a:ea typeface="MS PGothic" charset="0"/>
                    <a:cs typeface="MS PGothic" charset="0"/>
                  </a:endParaRPr>
                </a:p>
              </p:txBody>
            </p:sp>
          </p:grpSp>
          <p:pic>
            <p:nvPicPr>
              <p:cNvPr id="24586" name="Picture 11" descr="MP900433129[1]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431" t="4179"/>
              <a:stretch>
                <a:fillRect/>
              </a:stretch>
            </p:blipFill>
            <p:spPr bwMode="auto">
              <a:xfrm>
                <a:off x="1161523" y="1053778"/>
                <a:ext cx="887543" cy="13355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24584" name="Imagen 7" descr="Doctor_at_Microscope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59632" y="3284984"/>
              <a:ext cx="1553132" cy="16561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9" name="Group 16"/>
          <p:cNvGrpSpPr>
            <a:grpSpLocks/>
          </p:cNvGrpSpPr>
          <p:nvPr/>
        </p:nvGrpSpPr>
        <p:grpSpPr bwMode="auto">
          <a:xfrm>
            <a:off x="3554413" y="1484313"/>
            <a:ext cx="1657350" cy="1620837"/>
            <a:chOff x="2472" y="981"/>
            <a:chExt cx="1044" cy="1021"/>
          </a:xfrm>
        </p:grpSpPr>
        <p:pic>
          <p:nvPicPr>
            <p:cNvPr id="30" name="Picture 17" descr="j018600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08" y="981"/>
              <a:ext cx="737" cy="7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1" name="Text Box 18"/>
            <p:cNvSpPr txBox="1">
              <a:spLocks noChangeArrowheads="1"/>
            </p:cNvSpPr>
            <p:nvPr/>
          </p:nvSpPr>
          <p:spPr bwMode="auto">
            <a:xfrm>
              <a:off x="2472" y="1752"/>
              <a:ext cx="1044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9pPr>
            </a:lstStyle>
            <a:p>
              <a:pPr defTabSz="914400"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s-MX" sz="2000" b="1">
                  <a:solidFill>
                    <a:srgbClr val="1C249B"/>
                  </a:solidFill>
                </a:rPr>
                <a:t>6.5 a 7 años</a:t>
              </a:r>
              <a:endParaRPr lang="es-ES" sz="2000" b="1">
                <a:solidFill>
                  <a:srgbClr val="1C249B"/>
                </a:solidFill>
              </a:endParaRPr>
            </a:p>
          </p:txBody>
        </p:sp>
      </p:grpSp>
      <p:grpSp>
        <p:nvGrpSpPr>
          <p:cNvPr id="32" name="Group 30"/>
          <p:cNvGrpSpPr>
            <a:grpSpLocks/>
          </p:cNvGrpSpPr>
          <p:nvPr/>
        </p:nvGrpSpPr>
        <p:grpSpPr bwMode="auto">
          <a:xfrm>
            <a:off x="5292725" y="1484313"/>
            <a:ext cx="3276600" cy="4705350"/>
            <a:chOff x="3447" y="573"/>
            <a:chExt cx="2064" cy="2964"/>
          </a:xfrm>
        </p:grpSpPr>
        <p:sp>
          <p:nvSpPr>
            <p:cNvPr id="33" name="AutoShape 2"/>
            <p:cNvSpPr>
              <a:spLocks noChangeAspect="1" noChangeArrowheads="1"/>
            </p:cNvSpPr>
            <p:nvPr/>
          </p:nvSpPr>
          <p:spPr bwMode="auto">
            <a:xfrm>
              <a:off x="3515" y="2478"/>
              <a:ext cx="500" cy="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s-ES">
                <a:solidFill>
                  <a:prstClr val="black"/>
                </a:solidFill>
                <a:latin typeface="Arial" charset="0"/>
                <a:ea typeface="MS PGothic" charset="0"/>
                <a:cs typeface="MS PGothic" charset="0"/>
              </a:endParaRPr>
            </a:p>
          </p:txBody>
        </p:sp>
        <p:sp>
          <p:nvSpPr>
            <p:cNvPr id="34" name="AutoShape 63"/>
            <p:cNvSpPr>
              <a:spLocks noChangeAspect="1" noChangeArrowheads="1"/>
            </p:cNvSpPr>
            <p:nvPr/>
          </p:nvSpPr>
          <p:spPr bwMode="auto">
            <a:xfrm>
              <a:off x="3960" y="3105"/>
              <a:ext cx="500" cy="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s-ES">
                <a:solidFill>
                  <a:prstClr val="black"/>
                </a:solidFill>
                <a:latin typeface="Arial" charset="0"/>
                <a:ea typeface="MS PGothic" charset="0"/>
                <a:cs typeface="MS PGothic" charset="0"/>
              </a:endParaRPr>
            </a:p>
          </p:txBody>
        </p:sp>
        <p:pic>
          <p:nvPicPr>
            <p:cNvPr id="35" name="Picture 14" descr="j0240719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63" y="2705"/>
              <a:ext cx="504" cy="7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" name="Picture 20" descr="j0216724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55" y="573"/>
              <a:ext cx="625" cy="7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7" name="Text Box 21"/>
            <p:cNvSpPr txBox="1">
              <a:spLocks noChangeArrowheads="1"/>
            </p:cNvSpPr>
            <p:nvPr/>
          </p:nvSpPr>
          <p:spPr bwMode="auto">
            <a:xfrm>
              <a:off x="3560" y="1435"/>
              <a:ext cx="1951" cy="4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9pPr>
            </a:lstStyle>
            <a:p>
              <a:pPr algn="ctr" defTabSz="914400"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s-MX" sz="2000" b="1" dirty="0">
                  <a:solidFill>
                    <a:srgbClr val="1C249B"/>
                  </a:solidFill>
                </a:rPr>
                <a:t>Especialidad médica:   3 a 5 años más</a:t>
              </a:r>
              <a:endParaRPr lang="es-ES" sz="2000" b="1" dirty="0">
                <a:solidFill>
                  <a:srgbClr val="1C249B"/>
                </a:solidFill>
              </a:endParaRPr>
            </a:p>
          </p:txBody>
        </p:sp>
        <p:sp>
          <p:nvSpPr>
            <p:cNvPr id="38" name="Text Box 23"/>
            <p:cNvSpPr txBox="1">
              <a:spLocks noChangeArrowheads="1"/>
            </p:cNvSpPr>
            <p:nvPr/>
          </p:nvSpPr>
          <p:spPr bwMode="auto">
            <a:xfrm>
              <a:off x="3584" y="2070"/>
              <a:ext cx="1927" cy="6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9pPr>
            </a:lstStyle>
            <a:p>
              <a:pPr algn="ctr" defTabSz="914400"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s-MX" sz="2000" b="1">
                  <a:solidFill>
                    <a:srgbClr val="1C249B"/>
                  </a:solidFill>
                </a:rPr>
                <a:t>Doctor en ciencias médicas o de la salud:  4 años</a:t>
              </a:r>
              <a:endParaRPr lang="es-ES" sz="2000" b="1">
                <a:solidFill>
                  <a:srgbClr val="1C249B"/>
                </a:solidFill>
              </a:endParaRPr>
            </a:p>
          </p:txBody>
        </p:sp>
        <p:sp>
          <p:nvSpPr>
            <p:cNvPr id="39" name="Text Box 24"/>
            <p:cNvSpPr txBox="1">
              <a:spLocks noChangeArrowheads="1"/>
            </p:cNvSpPr>
            <p:nvPr/>
          </p:nvSpPr>
          <p:spPr bwMode="auto">
            <a:xfrm>
              <a:off x="4355" y="1797"/>
              <a:ext cx="317" cy="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9pPr>
            </a:lstStyle>
            <a:p>
              <a:pPr defTabSz="914400"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s-MX" sz="3200">
                  <a:solidFill>
                    <a:prstClr val="black"/>
                  </a:solidFill>
                </a:rPr>
                <a:t>+</a:t>
              </a:r>
              <a:endParaRPr lang="es-ES" sz="3200">
                <a:solidFill>
                  <a:prstClr val="black"/>
                </a:solidFill>
              </a:endParaRPr>
            </a:p>
          </p:txBody>
        </p:sp>
        <p:sp>
          <p:nvSpPr>
            <p:cNvPr id="40" name="AutoShape 27"/>
            <p:cNvSpPr>
              <a:spLocks noChangeArrowheads="1"/>
            </p:cNvSpPr>
            <p:nvPr/>
          </p:nvSpPr>
          <p:spPr bwMode="auto">
            <a:xfrm rot="-4097237">
              <a:off x="3542" y="614"/>
              <a:ext cx="306" cy="495"/>
            </a:xfrm>
            <a:prstGeom prst="downArrow">
              <a:avLst>
                <a:gd name="adj1" fmla="val 50000"/>
                <a:gd name="adj2" fmla="val 40441"/>
              </a:avLst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s-ES">
                <a:solidFill>
                  <a:prstClr val="black"/>
                </a:solidFill>
                <a:latin typeface="Arial" charset="0"/>
                <a:ea typeface="MS PGothic" charset="0"/>
                <a:cs typeface="MS PGothic" charset="0"/>
              </a:endParaRPr>
            </a:p>
          </p:txBody>
        </p:sp>
      </p:grpSp>
      <p:sp>
        <p:nvSpPr>
          <p:cNvPr id="27" name="CuadroTexto 2"/>
          <p:cNvSpPr txBox="1">
            <a:spLocks noChangeArrowheads="1"/>
          </p:cNvSpPr>
          <p:nvPr/>
        </p:nvSpPr>
        <p:spPr bwMode="auto">
          <a:xfrm>
            <a:off x="323528" y="188640"/>
            <a:ext cx="4103688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s-ES" sz="2800" b="1" dirty="0">
                <a:solidFill>
                  <a:srgbClr val="1F497D">
                    <a:lumMod val="75000"/>
                  </a:srgbClr>
                </a:solidFill>
              </a:rPr>
              <a:t>¿Cuánto tiempo se requiere para ser médico-científico?</a:t>
            </a:r>
          </a:p>
        </p:txBody>
      </p:sp>
    </p:spTree>
    <p:extLst>
      <p:ext uri="{BB962C8B-B14F-4D97-AF65-F5344CB8AC3E}">
        <p14:creationId xmlns:p14="http://schemas.microsoft.com/office/powerpoint/2010/main" val="38297186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AutoShape 2"/>
          <p:cNvSpPr>
            <a:spLocks noChangeAspect="1" noChangeArrowheads="1"/>
          </p:cNvSpPr>
          <p:nvPr/>
        </p:nvSpPr>
        <p:spPr bwMode="auto">
          <a:xfrm>
            <a:off x="5580063" y="3933825"/>
            <a:ext cx="79375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20484" name="AutoShape 63"/>
          <p:cNvSpPr>
            <a:spLocks noChangeAspect="1" noChangeArrowheads="1"/>
          </p:cNvSpPr>
          <p:nvPr/>
        </p:nvSpPr>
        <p:spPr bwMode="auto">
          <a:xfrm>
            <a:off x="5315681" y="5229225"/>
            <a:ext cx="845093" cy="957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ES"/>
          </a:p>
        </p:txBody>
      </p:sp>
      <p:pic>
        <p:nvPicPr>
          <p:cNvPr id="9" name="0 Imagen" descr="Logo.pn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672" y="1556792"/>
            <a:ext cx="5544616" cy="2592288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26"/>
          <p:cNvSpPr>
            <a:spLocks noChangeArrowheads="1"/>
          </p:cNvSpPr>
          <p:nvPr/>
        </p:nvSpPr>
        <p:spPr bwMode="auto">
          <a:xfrm>
            <a:off x="251520" y="4826721"/>
            <a:ext cx="8496944" cy="1569660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s-ES_tradnl" sz="3200" b="1" dirty="0">
                <a:solidFill>
                  <a:srgbClr val="17375E"/>
                </a:solidFill>
              </a:rPr>
              <a:t>Sedes:</a:t>
            </a:r>
          </a:p>
          <a:p>
            <a:pPr algn="ctr"/>
            <a:r>
              <a:rPr lang="es-ES_tradnl" sz="3200" b="1" dirty="0">
                <a:solidFill>
                  <a:srgbClr val="000090"/>
                </a:solidFill>
              </a:rPr>
              <a:t>Facultad de Medicina </a:t>
            </a:r>
            <a:br>
              <a:rPr lang="es-MX" sz="3200" dirty="0">
                <a:solidFill>
                  <a:srgbClr val="000090"/>
                </a:solidFill>
              </a:rPr>
            </a:br>
            <a:r>
              <a:rPr lang="es-ES_tradnl" sz="3200" b="1" dirty="0">
                <a:solidFill>
                  <a:srgbClr val="000090"/>
                </a:solidFill>
              </a:rPr>
              <a:t>Instituto de Investigaciones Biomédicas</a:t>
            </a:r>
            <a:endParaRPr lang="es-ES" sz="3200" b="1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0934402"/>
      </p:ext>
    </p:extLst>
  </p:cSld>
  <p:clrMapOvr>
    <a:masterClrMapping/>
  </p:clrMapOvr>
  <p:transition>
    <p:fade thruBlk="1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4 CuadroTexto"/>
          <p:cNvSpPr txBox="1">
            <a:spLocks noChangeArrowheads="1"/>
          </p:cNvSpPr>
          <p:nvPr/>
        </p:nvSpPr>
        <p:spPr bwMode="auto">
          <a:xfrm>
            <a:off x="395536" y="332656"/>
            <a:ext cx="302369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/>
            <a:r>
              <a:rPr lang="es-MX" sz="3600" b="1" dirty="0">
                <a:solidFill>
                  <a:srgbClr val="17375E"/>
                </a:solidFill>
              </a:rPr>
              <a:t>Requisitos</a:t>
            </a:r>
            <a:endParaRPr lang="es-MX" sz="4000" b="1" dirty="0">
              <a:solidFill>
                <a:srgbClr val="17375E"/>
              </a:solidFill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323528" y="1268760"/>
            <a:ext cx="6545382" cy="31085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b="1" dirty="0">
                <a:solidFill>
                  <a:srgbClr val="17375E"/>
                </a:solidFill>
              </a:rPr>
              <a:t>Alumnos:</a:t>
            </a:r>
          </a:p>
          <a:p>
            <a:pPr marL="342900" indent="-342900">
              <a:buFont typeface="Wingdings" charset="2"/>
              <a:buChar char="Ø"/>
            </a:pPr>
            <a:r>
              <a:rPr lang="es-ES" sz="2400" b="1" dirty="0">
                <a:solidFill>
                  <a:srgbClr val="000090"/>
                </a:solidFill>
              </a:rPr>
              <a:t>Ser alumno de la carrera de Medicina</a:t>
            </a:r>
          </a:p>
          <a:p>
            <a:pPr marL="342900" indent="-342900">
              <a:buFont typeface="Wingdings" charset="2"/>
              <a:buChar char="Ø"/>
            </a:pPr>
            <a:r>
              <a:rPr lang="es-ES" sz="2400" b="1" dirty="0">
                <a:solidFill>
                  <a:srgbClr val="000090"/>
                </a:solidFill>
              </a:rPr>
              <a:t>Ingresar al terminar 1er año con:</a:t>
            </a:r>
          </a:p>
          <a:p>
            <a:pPr marL="800100" lvl="1" indent="-342900">
              <a:buFont typeface="Arial"/>
              <a:buChar char="•"/>
            </a:pPr>
            <a:r>
              <a:rPr lang="es-ES" sz="2400" b="1" dirty="0">
                <a:solidFill>
                  <a:srgbClr val="000090"/>
                </a:solidFill>
              </a:rPr>
              <a:t>promedio de 9 o mayor</a:t>
            </a:r>
          </a:p>
          <a:p>
            <a:pPr marL="800100" lvl="1" indent="-342900">
              <a:buFont typeface="Arial"/>
              <a:buChar char="•"/>
            </a:pPr>
            <a:r>
              <a:rPr lang="es-ES" sz="2400" b="1" dirty="0">
                <a:solidFill>
                  <a:srgbClr val="000090"/>
                </a:solidFill>
              </a:rPr>
              <a:t>hablar inglés</a:t>
            </a:r>
          </a:p>
          <a:p>
            <a:pPr marL="342900" indent="-342900">
              <a:buFont typeface="Wingdings" charset="2"/>
              <a:buChar char="Ø"/>
            </a:pPr>
            <a:r>
              <a:rPr lang="es-ES" sz="2400" b="1" dirty="0">
                <a:solidFill>
                  <a:srgbClr val="000090"/>
                </a:solidFill>
              </a:rPr>
              <a:t>Tener interés manifiesto en investigación</a:t>
            </a:r>
          </a:p>
          <a:p>
            <a:pPr marL="342900" indent="-342900">
              <a:buFont typeface="Wingdings" charset="2"/>
              <a:buChar char="Ø"/>
            </a:pPr>
            <a:r>
              <a:rPr lang="es-ES" sz="2400" b="1" dirty="0">
                <a:solidFill>
                  <a:srgbClr val="000090"/>
                </a:solidFill>
              </a:rPr>
              <a:t>Dedicar tiempo completo</a:t>
            </a:r>
          </a:p>
          <a:p>
            <a:pPr marL="342900" indent="-342900">
              <a:buFont typeface="Wingdings" charset="2"/>
              <a:buChar char="Ø"/>
            </a:pPr>
            <a:r>
              <a:rPr lang="es-ES" sz="2400" b="1" dirty="0">
                <a:solidFill>
                  <a:srgbClr val="000090"/>
                </a:solidFill>
              </a:rPr>
              <a:t>No reprobar ni bajar el promedio</a:t>
            </a:r>
          </a:p>
        </p:txBody>
      </p:sp>
      <p:sp>
        <p:nvSpPr>
          <p:cNvPr id="6" name="CuadroTexto 5"/>
          <p:cNvSpPr txBox="1"/>
          <p:nvPr/>
        </p:nvSpPr>
        <p:spPr>
          <a:xfrm>
            <a:off x="337696" y="4581128"/>
            <a:ext cx="7083991" cy="20005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b="1" dirty="0">
                <a:solidFill>
                  <a:srgbClr val="17375E"/>
                </a:solidFill>
              </a:rPr>
              <a:t>Tutores:</a:t>
            </a:r>
          </a:p>
          <a:p>
            <a:pPr marL="342900" indent="-342900">
              <a:buFont typeface="Wingdings" charset="2"/>
              <a:buChar char="Ø"/>
            </a:pPr>
            <a:r>
              <a:rPr lang="es-ES" sz="2400" b="1" dirty="0">
                <a:solidFill>
                  <a:srgbClr val="000090"/>
                </a:solidFill>
              </a:rPr>
              <a:t>Ser profesor o investigador de la UNAM</a:t>
            </a:r>
          </a:p>
          <a:p>
            <a:pPr marL="342900" indent="-342900">
              <a:buFont typeface="Wingdings" charset="2"/>
              <a:buChar char="Ø"/>
            </a:pPr>
            <a:r>
              <a:rPr lang="es-ES" sz="2400" b="1" dirty="0">
                <a:solidFill>
                  <a:srgbClr val="000090"/>
                </a:solidFill>
              </a:rPr>
              <a:t>Adscripción a la UNAM, a un INS o al IMSS</a:t>
            </a:r>
          </a:p>
          <a:p>
            <a:pPr marL="342900" indent="-342900">
              <a:buFont typeface="Wingdings" charset="2"/>
              <a:buChar char="Ø"/>
            </a:pPr>
            <a:r>
              <a:rPr lang="es-ES" sz="2400" b="1" dirty="0">
                <a:solidFill>
                  <a:srgbClr val="000090"/>
                </a:solidFill>
              </a:rPr>
              <a:t>Pertenecer al Sistema Nacional de Investigadores</a:t>
            </a:r>
          </a:p>
          <a:p>
            <a:pPr marL="342900" indent="-342900">
              <a:buFont typeface="Wingdings" charset="2"/>
              <a:buChar char="Ø"/>
            </a:pPr>
            <a:r>
              <a:rPr lang="es-ES" sz="2400" b="1" dirty="0">
                <a:solidFill>
                  <a:srgbClr val="000090"/>
                </a:solidFill>
              </a:rPr>
              <a:t>Tener &gt;10 artículos científicos en los últimos 5 años</a:t>
            </a:r>
          </a:p>
        </p:txBody>
      </p:sp>
      <p:sp>
        <p:nvSpPr>
          <p:cNvPr id="7" name="CuadroTexto 6"/>
          <p:cNvSpPr txBox="1"/>
          <p:nvPr/>
        </p:nvSpPr>
        <p:spPr>
          <a:xfrm>
            <a:off x="7380312" y="2996952"/>
            <a:ext cx="1544012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b="1" dirty="0">
                <a:solidFill>
                  <a:srgbClr val="000090"/>
                </a:solidFill>
              </a:rPr>
              <a:t>Apoyo:</a:t>
            </a:r>
          </a:p>
          <a:p>
            <a:pPr marL="342900" indent="-342900">
              <a:buFont typeface="Wingdings" charset="2"/>
              <a:buChar char="ü"/>
            </a:pPr>
            <a:r>
              <a:rPr lang="es-ES" sz="2400" b="1" dirty="0">
                <a:solidFill>
                  <a:srgbClr val="000090"/>
                </a:solidFill>
              </a:rPr>
              <a:t>Beca</a:t>
            </a:r>
          </a:p>
          <a:p>
            <a:pPr marL="342900" indent="-342900">
              <a:buFont typeface="Wingdings" charset="2"/>
              <a:buChar char="ü"/>
            </a:pPr>
            <a:r>
              <a:rPr lang="es-ES" sz="2400" b="1" dirty="0">
                <a:solidFill>
                  <a:srgbClr val="000090"/>
                </a:solidFill>
              </a:rPr>
              <a:t>Laptop</a:t>
            </a:r>
          </a:p>
        </p:txBody>
      </p:sp>
    </p:spTree>
    <p:extLst>
      <p:ext uri="{BB962C8B-B14F-4D97-AF65-F5344CB8AC3E}">
        <p14:creationId xmlns:p14="http://schemas.microsoft.com/office/powerpoint/2010/main" val="403441624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2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3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1443</TotalTime>
  <Words>932</Words>
  <Application>Microsoft Office PowerPoint</Application>
  <PresentationFormat>Presentación en pantalla (4:3)</PresentationFormat>
  <Paragraphs>133</Paragraphs>
  <Slides>16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5</vt:i4>
      </vt:variant>
      <vt:variant>
        <vt:lpstr>Títulos de diapositiva</vt:lpstr>
      </vt:variant>
      <vt:variant>
        <vt:i4>16</vt:i4>
      </vt:variant>
    </vt:vector>
  </HeadingPairs>
  <TitlesOfParts>
    <vt:vector size="26" baseType="lpstr">
      <vt:lpstr>ＭＳ Ｐゴシック</vt:lpstr>
      <vt:lpstr>ＭＳ Ｐゴシック</vt:lpstr>
      <vt:lpstr>Arial</vt:lpstr>
      <vt:lpstr>Calibri</vt:lpstr>
      <vt:lpstr>Wingdings</vt:lpstr>
      <vt:lpstr>Tema de Office</vt:lpstr>
      <vt:lpstr>1_Tema de Office</vt:lpstr>
      <vt:lpstr>2_Tema de Office</vt:lpstr>
      <vt:lpstr>Diseño predeterminado</vt:lpstr>
      <vt:lpstr>3_Tema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Tutores y Comité tutoral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UNAM-INNSZ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Gerardo Gamba</dc:creator>
  <cp:lastModifiedBy>Juan José Domínguez Robert</cp:lastModifiedBy>
  <cp:revision>19</cp:revision>
  <dcterms:created xsi:type="dcterms:W3CDTF">2016-06-13T23:03:25Z</dcterms:created>
  <dcterms:modified xsi:type="dcterms:W3CDTF">2016-06-16T21:51:40Z</dcterms:modified>
</cp:coreProperties>
</file>