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96" r:id="rId3"/>
    <p:sldId id="332" r:id="rId4"/>
    <p:sldId id="324" r:id="rId5"/>
    <p:sldId id="327" r:id="rId6"/>
    <p:sldId id="297" r:id="rId7"/>
    <p:sldId id="298" r:id="rId8"/>
    <p:sldId id="331" r:id="rId9"/>
    <p:sldId id="299" r:id="rId10"/>
    <p:sldId id="339" r:id="rId11"/>
    <p:sldId id="329" r:id="rId12"/>
    <p:sldId id="340" r:id="rId13"/>
    <p:sldId id="304" r:id="rId14"/>
    <p:sldId id="301" r:id="rId15"/>
    <p:sldId id="349" r:id="rId16"/>
    <p:sldId id="345" r:id="rId17"/>
    <p:sldId id="346" r:id="rId18"/>
    <p:sldId id="347" r:id="rId19"/>
    <p:sldId id="348" r:id="rId20"/>
    <p:sldId id="343" r:id="rId21"/>
    <p:sldId id="350" r:id="rId22"/>
    <p:sldId id="351" r:id="rId23"/>
    <p:sldId id="352" r:id="rId24"/>
    <p:sldId id="35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2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End%20User\Escritorio\Pr&#225;ctica%20Multidisciplinaria\Resultados%20segunda%20par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CECAM!$D$114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CECAM!$E$113:$J$113</c:f>
              <c:strCache>
                <c:ptCount val="6"/>
                <c:pt idx="0">
                  <c:v>Trabajo en equipio (1 - 4)</c:v>
                </c:pt>
                <c:pt idx="1">
                  <c:v>Factores de riesgo (6  - 7)</c:v>
                </c:pt>
                <c:pt idx="2">
                  <c:v>Diagnóstico (5)</c:v>
                </c:pt>
                <c:pt idx="3">
                  <c:v>Razonamiento médico (8 - 10)</c:v>
                </c:pt>
                <c:pt idx="4">
                  <c:v>Integración biomédica (11 - 13)</c:v>
                </c:pt>
                <c:pt idx="5">
                  <c:v>Promedio por grupo</c:v>
                </c:pt>
              </c:strCache>
            </c:strRef>
          </c:cat>
          <c:val>
            <c:numRef>
              <c:f>CECAM!$E$114:$J$114</c:f>
              <c:numCache>
                <c:formatCode>General</c:formatCode>
                <c:ptCount val="6"/>
                <c:pt idx="0">
                  <c:v>7.7800000000000011</c:v>
                </c:pt>
                <c:pt idx="1">
                  <c:v>7.3599999999999985</c:v>
                </c:pt>
                <c:pt idx="2" formatCode="0.00">
                  <c:v>5.92</c:v>
                </c:pt>
                <c:pt idx="3">
                  <c:v>8.4</c:v>
                </c:pt>
                <c:pt idx="4" formatCode="0.00">
                  <c:v>6.7466666666666706</c:v>
                </c:pt>
                <c:pt idx="5" formatCode="0.00">
                  <c:v>7.2413333333333414</c:v>
                </c:pt>
              </c:numCache>
            </c:numRef>
          </c:val>
        </c:ser>
        <c:ser>
          <c:idx val="1"/>
          <c:order val="1"/>
          <c:tx>
            <c:strRef>
              <c:f>CECAM!$D$115</c:f>
              <c:strCache>
                <c:ptCount val="1"/>
                <c:pt idx="0">
                  <c:v>11</c:v>
                </c:pt>
              </c:strCache>
            </c:strRef>
          </c:tx>
          <c:invertIfNegative val="0"/>
          <c:cat>
            <c:strRef>
              <c:f>CECAM!$E$113:$J$113</c:f>
              <c:strCache>
                <c:ptCount val="6"/>
                <c:pt idx="0">
                  <c:v>Trabajo en equipio (1 - 4)</c:v>
                </c:pt>
                <c:pt idx="1">
                  <c:v>Factores de riesgo (6  - 7)</c:v>
                </c:pt>
                <c:pt idx="2">
                  <c:v>Diagnóstico (5)</c:v>
                </c:pt>
                <c:pt idx="3">
                  <c:v>Razonamiento médico (8 - 10)</c:v>
                </c:pt>
                <c:pt idx="4">
                  <c:v>Integración biomédica (11 - 13)</c:v>
                </c:pt>
                <c:pt idx="5">
                  <c:v>Promedio por grupo</c:v>
                </c:pt>
              </c:strCache>
            </c:strRef>
          </c:cat>
          <c:val>
            <c:numRef>
              <c:f>CECAM!$E$115:$J$115</c:f>
              <c:numCache>
                <c:formatCode>0.00</c:formatCode>
                <c:ptCount val="6"/>
                <c:pt idx="0">
                  <c:v>8.4230769230769234</c:v>
                </c:pt>
                <c:pt idx="1">
                  <c:v>7.0384615384615383</c:v>
                </c:pt>
                <c:pt idx="2">
                  <c:v>6.7692307692307692</c:v>
                </c:pt>
                <c:pt idx="3">
                  <c:v>5.8974358974358907</c:v>
                </c:pt>
                <c:pt idx="4">
                  <c:v>6.666666666666667</c:v>
                </c:pt>
                <c:pt idx="5">
                  <c:v>6.9589743589743565</c:v>
                </c:pt>
              </c:numCache>
            </c:numRef>
          </c:val>
        </c:ser>
        <c:ser>
          <c:idx val="2"/>
          <c:order val="2"/>
          <c:tx>
            <c:strRef>
              <c:f>CECAM!$D$116</c:f>
              <c:strCache>
                <c:ptCount val="1"/>
                <c:pt idx="0">
                  <c:v>24</c:v>
                </c:pt>
              </c:strCache>
            </c:strRef>
          </c:tx>
          <c:invertIfNegative val="0"/>
          <c:cat>
            <c:strRef>
              <c:f>CECAM!$E$113:$J$113</c:f>
              <c:strCache>
                <c:ptCount val="6"/>
                <c:pt idx="0">
                  <c:v>Trabajo en equipio (1 - 4)</c:v>
                </c:pt>
                <c:pt idx="1">
                  <c:v>Factores de riesgo (6  - 7)</c:v>
                </c:pt>
                <c:pt idx="2">
                  <c:v>Diagnóstico (5)</c:v>
                </c:pt>
                <c:pt idx="3">
                  <c:v>Razonamiento médico (8 - 10)</c:v>
                </c:pt>
                <c:pt idx="4">
                  <c:v>Integración biomédica (11 - 13)</c:v>
                </c:pt>
                <c:pt idx="5">
                  <c:v>Promedio por grupo</c:v>
                </c:pt>
              </c:strCache>
            </c:strRef>
          </c:cat>
          <c:val>
            <c:numRef>
              <c:f>CECAM!$E$116:$J$116</c:f>
              <c:numCache>
                <c:formatCode>General</c:formatCode>
                <c:ptCount val="6"/>
                <c:pt idx="0">
                  <c:v>6.25</c:v>
                </c:pt>
                <c:pt idx="1">
                  <c:v>8</c:v>
                </c:pt>
                <c:pt idx="2" formatCode="0.00">
                  <c:v>6</c:v>
                </c:pt>
                <c:pt idx="3">
                  <c:v>10</c:v>
                </c:pt>
                <c:pt idx="4" formatCode="0.00">
                  <c:v>6.3333333333333384</c:v>
                </c:pt>
                <c:pt idx="5" formatCode="0.00">
                  <c:v>7.3166666666666673</c:v>
                </c:pt>
              </c:numCache>
            </c:numRef>
          </c:val>
        </c:ser>
        <c:ser>
          <c:idx val="3"/>
          <c:order val="3"/>
          <c:tx>
            <c:strRef>
              <c:f>CECAM!$D$117</c:f>
              <c:strCache>
                <c:ptCount val="1"/>
                <c:pt idx="0">
                  <c:v>Promedio</c:v>
                </c:pt>
              </c:strCache>
            </c:strRef>
          </c:tx>
          <c:invertIfNegative val="0"/>
          <c:cat>
            <c:strRef>
              <c:f>CECAM!$E$113:$J$113</c:f>
              <c:strCache>
                <c:ptCount val="6"/>
                <c:pt idx="0">
                  <c:v>Trabajo en equipio (1 - 4)</c:v>
                </c:pt>
                <c:pt idx="1">
                  <c:v>Factores de riesgo (6  - 7)</c:v>
                </c:pt>
                <c:pt idx="2">
                  <c:v>Diagnóstico (5)</c:v>
                </c:pt>
                <c:pt idx="3">
                  <c:v>Razonamiento médico (8 - 10)</c:v>
                </c:pt>
                <c:pt idx="4">
                  <c:v>Integración biomédica (11 - 13)</c:v>
                </c:pt>
                <c:pt idx="5">
                  <c:v>Promedio por grupo</c:v>
                </c:pt>
              </c:strCache>
            </c:strRef>
          </c:cat>
          <c:val>
            <c:numRef>
              <c:f>CECAM!$E$117:$J$117</c:f>
              <c:numCache>
                <c:formatCode>0.00</c:formatCode>
                <c:ptCount val="6"/>
                <c:pt idx="0">
                  <c:v>7.4843589743589751</c:v>
                </c:pt>
                <c:pt idx="1">
                  <c:v>7.4661538461538468</c:v>
                </c:pt>
                <c:pt idx="2">
                  <c:v>6.2297435897435927</c:v>
                </c:pt>
                <c:pt idx="3">
                  <c:v>8.0991452991453095</c:v>
                </c:pt>
                <c:pt idx="4">
                  <c:v>6.5822222222222253</c:v>
                </c:pt>
                <c:pt idx="5">
                  <c:v>7.1723247863247863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6479488"/>
        <c:axId val="156481024"/>
        <c:axId val="0"/>
      </c:bar3DChart>
      <c:catAx>
        <c:axId val="156479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56481024"/>
        <c:crosses val="autoZero"/>
        <c:auto val="1"/>
        <c:lblAlgn val="ctr"/>
        <c:lblOffset val="100"/>
        <c:noMultiLvlLbl val="0"/>
      </c:catAx>
      <c:valAx>
        <c:axId val="156481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479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s-MX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0.91803</cdr:x>
      <cdr:y>0.39479</cdr:y>
    </cdr:from>
    <cdr:to>
      <cdr:x>1</cdr:x>
      <cdr:y>0.621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064896" y="1972816"/>
          <a:ext cx="72008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0.89591</cdr:x>
      <cdr:y>0.10659</cdr:y>
    </cdr:from>
    <cdr:to>
      <cdr:x>1</cdr:x>
      <cdr:y>0.28958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8064896" y="5326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0.90984</cdr:x>
      <cdr:y>0.39479</cdr:y>
    </cdr:from>
    <cdr:to>
      <cdr:x>1</cdr:x>
      <cdr:y>0.55954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10875000" y="1972826"/>
          <a:ext cx="1077651" cy="8233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920"/>
            </a:lnSpc>
          </a:pPr>
          <a:r>
            <a:rPr lang="es-MX" sz="1600" dirty="0" smtClean="0"/>
            <a:t>        Medio</a:t>
          </a:r>
        </a:p>
        <a:p xmlns:a="http://schemas.openxmlformats.org/drawingml/2006/main">
          <a:pPr>
            <a:lnSpc>
              <a:spcPts val="1920"/>
            </a:lnSpc>
          </a:pPr>
          <a:r>
            <a:rPr lang="es-MX" sz="1600" dirty="0" smtClean="0"/>
            <a:t>       Alto</a:t>
          </a:r>
        </a:p>
        <a:p xmlns:a="http://schemas.openxmlformats.org/drawingml/2006/main">
          <a:pPr>
            <a:lnSpc>
              <a:spcPts val="1920"/>
            </a:lnSpc>
          </a:pPr>
          <a:r>
            <a:rPr lang="es-MX" sz="1600" dirty="0" smtClean="0"/>
            <a:t>       Bajo</a:t>
          </a:r>
          <a:endParaRPr lang="es-MX" sz="1600" dirty="0"/>
        </a:p>
      </cdr:txBody>
    </cdr:sp>
  </cdr:relSizeAnchor>
  <cdr:relSizeAnchor xmlns:cdr="http://schemas.openxmlformats.org/drawingml/2006/chartDrawing">
    <cdr:from>
      <cdr:x>0.91156</cdr:x>
      <cdr:y>0.41732</cdr:y>
    </cdr:from>
    <cdr:to>
      <cdr:x>0.93827</cdr:x>
      <cdr:y>0.44637</cdr:y>
    </cdr:to>
    <cdr:sp macro="" textlink="">
      <cdr:nvSpPr>
        <cdr:cNvPr id="5" name="4 Rectángulo"/>
        <cdr:cNvSpPr/>
      </cdr:nvSpPr>
      <cdr:spPr>
        <a:xfrm xmlns:a="http://schemas.openxmlformats.org/drawingml/2006/main">
          <a:off x="10895506" y="2085420"/>
          <a:ext cx="319315" cy="14514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0.91156</cdr:x>
      <cdr:y>0.46573</cdr:y>
    </cdr:from>
    <cdr:to>
      <cdr:x>0.93828</cdr:x>
      <cdr:y>0.49477</cdr:y>
    </cdr:to>
    <cdr:sp macro="" textlink="">
      <cdr:nvSpPr>
        <cdr:cNvPr id="6" name="1 Rectángulo"/>
        <cdr:cNvSpPr/>
      </cdr:nvSpPr>
      <cdr:spPr>
        <a:xfrm xmlns:a="http://schemas.openxmlformats.org/drawingml/2006/main">
          <a:off x="10895568" y="2327304"/>
          <a:ext cx="319315" cy="1451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0.91335</cdr:x>
      <cdr:y>0.51317</cdr:y>
    </cdr:from>
    <cdr:to>
      <cdr:x>0.94006</cdr:x>
      <cdr:y>0.54221</cdr:y>
    </cdr:to>
    <cdr:sp macro="" textlink="">
      <cdr:nvSpPr>
        <cdr:cNvPr id="7" name="1 Rectángulo"/>
        <cdr:cNvSpPr/>
      </cdr:nvSpPr>
      <cdr:spPr>
        <a:xfrm xmlns:a="http://schemas.openxmlformats.org/drawingml/2006/main">
          <a:off x="10916905" y="2564388"/>
          <a:ext cx="319315" cy="1451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9BC4-482E-4C20-B3A6-9CF5F2997CA4}" type="datetimeFigureOut">
              <a:rPr lang="es-MX" smtClean="0"/>
              <a:t>17/06/2016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D893F-8774-4E0D-856E-E39ECF5FC8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329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panel </a:t>
            </a:r>
            <a:br>
              <a:rPr lang="es-MX" sz="4400" dirty="0" smtClean="0"/>
            </a:br>
            <a:r>
              <a:rPr lang="es-MX" sz="4400" dirty="0" smtClean="0"/>
              <a:t>evaluación y FORMACIÓN INTEGRAL </a:t>
            </a:r>
            <a:endParaRPr lang="es-MX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09898"/>
            <a:ext cx="9144000" cy="1309255"/>
          </a:xfrm>
        </p:spPr>
        <p:txBody>
          <a:bodyPr>
            <a:noAutofit/>
          </a:bodyPr>
          <a:lstStyle/>
          <a:p>
            <a:r>
              <a:rPr lang="en-US" sz="2800" dirty="0" smtClean="0"/>
              <a:t>Moderator</a:t>
            </a:r>
          </a:p>
          <a:p>
            <a:r>
              <a:rPr lang="es-MX" sz="2800" dirty="0" smtClean="0"/>
              <a:t>Dr. J. Jesús Vázquez Esquivel</a:t>
            </a:r>
          </a:p>
          <a:p>
            <a:r>
              <a:rPr lang="en-US" sz="2800" dirty="0" smtClean="0"/>
              <a:t>Director of the Escuela de Medicina </a:t>
            </a:r>
            <a:r>
              <a:rPr lang="es-MX" sz="2800" dirty="0" smtClean="0"/>
              <a:t>de la Universidad de Celaya</a:t>
            </a:r>
            <a:endParaRPr lang="es-MX" sz="2800" dirty="0"/>
          </a:p>
        </p:txBody>
      </p:sp>
      <p:pic>
        <p:nvPicPr>
          <p:cNvPr id="20482" name="Picture 2" descr="http://www.amfem.edu.mx/templates/amfem_v1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597" y="90224"/>
            <a:ext cx="5814565" cy="1882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904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Algunas debilidades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03960" y="1944914"/>
            <a:ext cx="9784080" cy="4650377"/>
          </a:xfrm>
        </p:spPr>
        <p:txBody>
          <a:bodyPr>
            <a:noAutofit/>
          </a:bodyPr>
          <a:lstStyle/>
          <a:p>
            <a:pPr algn="just"/>
            <a:r>
              <a:rPr lang="es-MX" sz="3200" b="1" dirty="0" smtClean="0"/>
              <a:t>Evaluación enfocada al </a:t>
            </a:r>
            <a:r>
              <a:rPr lang="es-MX" sz="3200" b="1" dirty="0"/>
              <a:t>cumplimiento de los objetivos del plan de estudios </a:t>
            </a:r>
            <a:r>
              <a:rPr lang="es-MX" sz="3200" b="1" dirty="0" smtClean="0"/>
              <a:t>y no al aprendizaje. </a:t>
            </a:r>
          </a:p>
          <a:p>
            <a:pPr algn="just"/>
            <a:r>
              <a:rPr lang="es-MX" sz="3200" b="1" dirty="0" smtClean="0"/>
              <a:t>Los profesores aplican procedimientos informales para conocer </a:t>
            </a:r>
            <a:r>
              <a:rPr lang="es-MX" sz="3200" b="1" dirty="0"/>
              <a:t>los avances del estudiante </a:t>
            </a:r>
            <a:r>
              <a:rPr lang="es-MX" sz="3200" b="1" dirty="0" smtClean="0"/>
              <a:t>en su día a día.</a:t>
            </a:r>
          </a:p>
          <a:p>
            <a:pPr algn="just"/>
            <a:r>
              <a:rPr lang="es-MX" sz="3200" b="1" dirty="0" smtClean="0"/>
              <a:t>Grupos grandes de alumnos.  </a:t>
            </a:r>
          </a:p>
          <a:p>
            <a:pPr algn="just"/>
            <a:r>
              <a:rPr lang="es-MX" sz="3200" b="1" dirty="0"/>
              <a:t>Profesores con compromiso de pocas horas en la </a:t>
            </a:r>
            <a:r>
              <a:rPr lang="es-MX" sz="3200" b="1" dirty="0" smtClean="0"/>
              <a:t>institución. Es  heterogénea, al igual que la realimentación</a:t>
            </a:r>
          </a:p>
          <a:p>
            <a:pPr algn="just"/>
            <a:endParaRPr lang="es-MX" sz="3200" b="1" dirty="0"/>
          </a:p>
          <a:p>
            <a:pPr algn="just"/>
            <a:endParaRPr lang="es-MX" sz="3200" b="1" dirty="0" smtClean="0"/>
          </a:p>
          <a:p>
            <a:pPr algn="just"/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11576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MX" sz="4000" b="1" dirty="0" smtClean="0"/>
          </a:p>
          <a:p>
            <a:pPr marL="0" indent="0" algn="ctr">
              <a:buNone/>
            </a:pPr>
            <a:r>
              <a:rPr lang="es-MX" sz="4000" b="1" dirty="0" smtClean="0"/>
              <a:t>¿Cual es el papel de la evaluación formativa?</a:t>
            </a:r>
            <a:endParaRPr lang="es-MX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82" y="4339573"/>
            <a:ext cx="4075775" cy="251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14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678518" y="3429000"/>
            <a:ext cx="8449733" cy="0"/>
          </a:xfrm>
          <a:prstGeom prst="line">
            <a:avLst/>
          </a:prstGeom>
          <a:noFill/>
          <a:ln w="57150">
            <a:solidFill>
              <a:srgbClr val="FF00FF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104901" y="4292600"/>
            <a:ext cx="9215967" cy="1296988"/>
          </a:xfrm>
          <a:prstGeom prst="roundRect">
            <a:avLst>
              <a:gd name="adj" fmla="val 16657"/>
            </a:avLst>
          </a:prstGeom>
          <a:gradFill rotWithShape="0">
            <a:gsLst>
              <a:gs pos="0">
                <a:srgbClr val="CCECFF"/>
              </a:gs>
              <a:gs pos="100000">
                <a:srgbClr val="8EA5B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2285" y="4652964"/>
            <a:ext cx="94085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2000" b="1" dirty="0">
                <a:solidFill>
                  <a:srgbClr val="000066"/>
                </a:solidFill>
              </a:rPr>
              <a:t>Monitoreo permanente de </a:t>
            </a:r>
            <a:r>
              <a:rPr lang="es-MX" altLang="es-MX" sz="2000" b="1" dirty="0" smtClean="0">
                <a:solidFill>
                  <a:srgbClr val="000066"/>
                </a:solidFill>
              </a:rPr>
              <a:t>los avances en el aprendizaje</a:t>
            </a:r>
            <a:endParaRPr lang="es-ES" altLang="es-MX" sz="2000" b="1" dirty="0">
              <a:solidFill>
                <a:srgbClr val="000066"/>
              </a:solidFill>
            </a:endParaRPr>
          </a:p>
        </p:txBody>
      </p:sp>
      <p:pic>
        <p:nvPicPr>
          <p:cNvPr id="20486" name="Picture 7" descr="Cartoon_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34" y="2708275"/>
            <a:ext cx="2349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Line 9"/>
          <p:cNvSpPr>
            <a:spLocks noChangeShapeType="1"/>
          </p:cNvSpPr>
          <p:nvPr/>
        </p:nvSpPr>
        <p:spPr bwMode="auto">
          <a:xfrm>
            <a:off x="1678517" y="3248026"/>
            <a:ext cx="0" cy="3603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4078817" y="3429000"/>
            <a:ext cx="0" cy="5762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>
            <a:off x="2446867" y="3429000"/>
            <a:ext cx="0" cy="5762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>
            <a:off x="6671733" y="3429000"/>
            <a:ext cx="0" cy="5762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491" name="Line 13"/>
          <p:cNvSpPr>
            <a:spLocks noChangeShapeType="1"/>
          </p:cNvSpPr>
          <p:nvPr/>
        </p:nvSpPr>
        <p:spPr bwMode="auto">
          <a:xfrm>
            <a:off x="8303684" y="3429000"/>
            <a:ext cx="0" cy="5762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492" name="Line 14"/>
          <p:cNvSpPr>
            <a:spLocks noChangeShapeType="1"/>
          </p:cNvSpPr>
          <p:nvPr/>
        </p:nvSpPr>
        <p:spPr bwMode="auto">
          <a:xfrm>
            <a:off x="9167284" y="3429000"/>
            <a:ext cx="0" cy="5762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493" name="Line 15"/>
          <p:cNvSpPr>
            <a:spLocks noChangeShapeType="1"/>
          </p:cNvSpPr>
          <p:nvPr/>
        </p:nvSpPr>
        <p:spPr bwMode="auto">
          <a:xfrm>
            <a:off x="3215217" y="3429000"/>
            <a:ext cx="0" cy="5762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494" name="Line 16"/>
          <p:cNvSpPr>
            <a:spLocks noChangeShapeType="1"/>
          </p:cNvSpPr>
          <p:nvPr/>
        </p:nvSpPr>
        <p:spPr bwMode="auto">
          <a:xfrm>
            <a:off x="7437967" y="3429000"/>
            <a:ext cx="0" cy="5762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495" name="Text Box 17"/>
          <p:cNvSpPr txBox="1">
            <a:spLocks noChangeArrowheads="1"/>
          </p:cNvSpPr>
          <p:nvPr/>
        </p:nvSpPr>
        <p:spPr bwMode="auto">
          <a:xfrm>
            <a:off x="527051" y="3068639"/>
            <a:ext cx="1151467" cy="52322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1400" b="1"/>
              <a:t>Inicio del curso</a:t>
            </a:r>
            <a:endParaRPr lang="es-ES" altLang="es-MX" sz="1400" b="1"/>
          </a:p>
        </p:txBody>
      </p:sp>
      <p:sp>
        <p:nvSpPr>
          <p:cNvPr id="20496" name="Text Box 18"/>
          <p:cNvSpPr txBox="1">
            <a:spLocks noChangeArrowheads="1"/>
          </p:cNvSpPr>
          <p:nvPr/>
        </p:nvSpPr>
        <p:spPr bwMode="auto">
          <a:xfrm>
            <a:off x="10128251" y="2997201"/>
            <a:ext cx="1246716" cy="52322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1400" b="1"/>
              <a:t>Término del curso</a:t>
            </a:r>
            <a:endParaRPr lang="es-ES" altLang="es-MX" sz="1400" b="1"/>
          </a:p>
        </p:txBody>
      </p:sp>
    </p:spTree>
    <p:extLst>
      <p:ext uri="{BB962C8B-B14F-4D97-AF65-F5344CB8AC3E}">
        <p14:creationId xmlns:p14="http://schemas.microsoft.com/office/powerpoint/2010/main" val="28769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EVALUAR LOS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 DEL APRENDIZAJE?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ma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027" y="2060575"/>
            <a:ext cx="3691467" cy="410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4918" y="2902857"/>
            <a:ext cx="9613900" cy="274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s-MX" altLang="es-MX" sz="3500" dirty="0" smtClean="0"/>
              <a:t>Hacerlo es </a:t>
            </a:r>
            <a:r>
              <a:rPr lang="es-MX" altLang="es-MX" sz="3500" dirty="0" err="1" smtClean="0"/>
              <a:t>muuuy</a:t>
            </a:r>
            <a:r>
              <a:rPr lang="es-MX" altLang="es-MX" sz="3500" dirty="0" smtClean="0"/>
              <a:t> fácil !!!!!</a:t>
            </a:r>
            <a:endParaRPr lang="en-US" altLang="es-MX" sz="3500" dirty="0" smtClean="0"/>
          </a:p>
        </p:txBody>
      </p:sp>
    </p:spTree>
    <p:extLst>
      <p:ext uri="{BB962C8B-B14F-4D97-AF65-F5344CB8AC3E}">
        <p14:creationId xmlns:p14="http://schemas.microsoft.com/office/powerpoint/2010/main" val="4218690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719667" y="765175"/>
            <a:ext cx="10871200" cy="5678488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35000"/>
              </a:lnSpc>
              <a:buFont typeface="Wingdings" pitchFamily="2" charset="2"/>
              <a:buNone/>
            </a:pPr>
            <a:r>
              <a:rPr lang="es-ES" altLang="es-MX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altLang="es-MX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ES" altLang="es-MX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abilidades cognitivas</a:t>
            </a:r>
          </a:p>
          <a:p>
            <a:pPr algn="just" eaLnBrk="1" hangingPunct="1">
              <a:lnSpc>
                <a:spcPct val="135000"/>
              </a:lnSpc>
              <a:buFont typeface="Wingdings" pitchFamily="2" charset="2"/>
              <a:buNone/>
            </a:pPr>
            <a:endParaRPr lang="es-ES" altLang="es-MX" sz="3600" b="1" dirty="0"/>
          </a:p>
          <a:p>
            <a:pPr algn="just" eaLnBrk="1" hangingPunct="1">
              <a:lnSpc>
                <a:spcPct val="135000"/>
              </a:lnSpc>
              <a:buFont typeface="Wingdings" pitchFamily="2" charset="2"/>
              <a:buNone/>
            </a:pPr>
            <a:r>
              <a:rPr lang="es-ES" altLang="es-MX" sz="3600" b="1" dirty="0" smtClean="0"/>
              <a:t>Son los procesos mentales que desarrolla el sujeto (</a:t>
            </a:r>
            <a:r>
              <a:rPr lang="es-ES" altLang="es-MX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recuerdo de información, comprensión, aplicación</a:t>
            </a:r>
            <a:r>
              <a:rPr lang="es-ES" altLang="es-MX" sz="3600" b="1" dirty="0" smtClean="0"/>
              <a:t>, etc.) para formular la solución  de un problema, tomar decisiones, hacer juicios críticos, etc.</a:t>
            </a:r>
          </a:p>
          <a:p>
            <a:pPr algn="just" eaLnBrk="1" hangingPunct="1">
              <a:lnSpc>
                <a:spcPct val="135000"/>
              </a:lnSpc>
              <a:buFont typeface="Wingdings" pitchFamily="2" charset="2"/>
              <a:buNone/>
            </a:pPr>
            <a:r>
              <a:rPr lang="es-ES" altLang="es-MX" sz="3600" b="1" dirty="0" smtClean="0"/>
              <a:t>  	</a:t>
            </a:r>
          </a:p>
        </p:txBody>
      </p:sp>
    </p:spTree>
    <p:extLst>
      <p:ext uri="{BB962C8B-B14F-4D97-AF65-F5344CB8AC3E}">
        <p14:creationId xmlns:p14="http://schemas.microsoft.com/office/powerpoint/2010/main" val="24341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19033" y="2809661"/>
            <a:ext cx="9784080" cy="1508760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conocimientos simultánea con habilidades cognoscitivas</a:t>
            </a:r>
            <a:endParaRPr lang="es-MX" sz="44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31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Recuerdo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831637" y="6255877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EXÁMENES   PARCIALES</a:t>
            </a:r>
            <a:endParaRPr lang="es-MX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49910" y="2699681"/>
            <a:ext cx="384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MEDIAS</a:t>
            </a:r>
          </a:p>
          <a:p>
            <a:endParaRPr lang="es-MX" b="1" dirty="0"/>
          </a:p>
        </p:txBody>
      </p:sp>
      <p:pic>
        <p:nvPicPr>
          <p:cNvPr id="11" name="1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" t="5882" r="8145" b="6165"/>
          <a:stretch/>
        </p:blipFill>
        <p:spPr bwMode="auto">
          <a:xfrm>
            <a:off x="1033954" y="1493839"/>
            <a:ext cx="10726676" cy="47620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Elipse"/>
          <p:cNvSpPr/>
          <p:nvPr/>
        </p:nvSpPr>
        <p:spPr>
          <a:xfrm>
            <a:off x="10800523" y="1597324"/>
            <a:ext cx="768085" cy="2069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6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Comprensión</a:t>
            </a:r>
            <a:endParaRPr lang="es-MX" b="1" dirty="0"/>
          </a:p>
        </p:txBody>
      </p:sp>
      <p:pic>
        <p:nvPicPr>
          <p:cNvPr id="3" name="2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" t="6165" r="11086" b="5882"/>
          <a:stretch/>
        </p:blipFill>
        <p:spPr bwMode="auto">
          <a:xfrm>
            <a:off x="1033954" y="1344707"/>
            <a:ext cx="10822687" cy="5095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649910" y="2699681"/>
            <a:ext cx="384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MEDIAS</a:t>
            </a:r>
          </a:p>
          <a:p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831637" y="6350211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EXÁMENES PARCIALES</a:t>
            </a:r>
            <a:endParaRPr lang="es-MX" b="1" dirty="0"/>
          </a:p>
        </p:txBody>
      </p:sp>
      <p:sp>
        <p:nvSpPr>
          <p:cNvPr id="6" name="5 Elipse"/>
          <p:cNvSpPr/>
          <p:nvPr/>
        </p:nvSpPr>
        <p:spPr>
          <a:xfrm>
            <a:off x="11127390" y="1410280"/>
            <a:ext cx="768085" cy="2069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8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3960" y="124519"/>
            <a:ext cx="9784080" cy="1508760"/>
          </a:xfrm>
        </p:spPr>
        <p:txBody>
          <a:bodyPr/>
          <a:lstStyle/>
          <a:p>
            <a:r>
              <a:rPr lang="es-MX" b="1" dirty="0" smtClean="0"/>
              <a:t>Aplicación</a:t>
            </a:r>
            <a:endParaRPr lang="es-MX" b="1" dirty="0"/>
          </a:p>
        </p:txBody>
      </p:sp>
      <p:pic>
        <p:nvPicPr>
          <p:cNvPr id="3" name="2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5739" r="11989" b="5460"/>
          <a:stretch/>
        </p:blipFill>
        <p:spPr bwMode="auto">
          <a:xfrm>
            <a:off x="1033953" y="1368626"/>
            <a:ext cx="10822687" cy="47709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649910" y="2699681"/>
            <a:ext cx="384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MEDIAS</a:t>
            </a:r>
          </a:p>
          <a:p>
            <a:endParaRPr lang="es-MX" b="1" dirty="0"/>
          </a:p>
        </p:txBody>
      </p:sp>
      <p:sp>
        <p:nvSpPr>
          <p:cNvPr id="5" name="4 Elipse"/>
          <p:cNvSpPr/>
          <p:nvPr/>
        </p:nvSpPr>
        <p:spPr>
          <a:xfrm>
            <a:off x="11307800" y="1368626"/>
            <a:ext cx="768085" cy="3791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2831637" y="6255877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EXÁMENES </a:t>
            </a:r>
            <a:r>
              <a:rPr lang="es-MX" b="1" dirty="0"/>
              <a:t> </a:t>
            </a:r>
            <a:r>
              <a:rPr lang="es-MX" b="1" dirty="0" smtClean="0"/>
              <a:t>   PARCIALES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777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3960" y="2890899"/>
            <a:ext cx="9784080" cy="150876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1">
                    <a:lumMod val="85000"/>
                  </a:schemeClr>
                </a:solidFill>
              </a:rPr>
              <a:t>Destrezas, HABILDADES COGNITIVAS Y ACTITUDES</a:t>
            </a:r>
            <a:endParaRPr lang="es-MX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3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papel de la Evaluación formativa en la FORMACIÓN INTEGRAL del </a:t>
            </a: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</a:t>
            </a:r>
            <a:endParaRPr lang="es-MX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38200" y="4499429"/>
            <a:ext cx="10515600" cy="1683657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Dra. Yolanda  Marín Campos</a:t>
            </a:r>
          </a:p>
          <a:p>
            <a:r>
              <a:rPr lang="es-MX" sz="2800" b="1" dirty="0" smtClean="0"/>
              <a:t>Departamento de Farmacología</a:t>
            </a:r>
          </a:p>
          <a:p>
            <a:r>
              <a:rPr lang="es-MX" sz="2800" b="1" dirty="0" smtClean="0"/>
              <a:t>Facultad de Medicina, UNAM</a:t>
            </a:r>
          </a:p>
          <a:p>
            <a:endParaRPr lang="es-MX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19" y="107043"/>
            <a:ext cx="1782082" cy="199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169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404664"/>
            <a:ext cx="11329259" cy="914400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/>
              <a:t>APLICACIÓN DE UNA RÚBRICA</a:t>
            </a:r>
            <a:br>
              <a:rPr lang="es-MX" sz="2800" b="1" dirty="0" smtClean="0"/>
            </a:br>
            <a:r>
              <a:rPr lang="es-MX" sz="2800" b="1" dirty="0" smtClean="0"/>
              <a:t>EN UNA PRÁCTICA</a:t>
            </a:r>
            <a:endParaRPr lang="es-MX" sz="28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622013"/>
              </p:ext>
            </p:extLst>
          </p:nvPr>
        </p:nvGraphicFramePr>
        <p:xfrm>
          <a:off x="239349" y="1860848"/>
          <a:ext cx="11952651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75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76250"/>
            <a:ext cx="10972800" cy="1143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s-MX" altLang="es-MX" sz="2800" b="1" dirty="0" err="1" smtClean="0">
                <a:solidFill>
                  <a:schemeClr val="bg2">
                    <a:lumMod val="75000"/>
                  </a:schemeClr>
                </a:solidFill>
              </a:rPr>
              <a:t>ARTICULar</a:t>
            </a:r>
            <a:r>
              <a:rPr lang="es-MX" altLang="es-MX" sz="2800" b="1" dirty="0" smtClean="0">
                <a:solidFill>
                  <a:schemeClr val="bg2">
                    <a:lumMod val="75000"/>
                  </a:schemeClr>
                </a:solidFill>
              </a:rPr>
              <a:t> las experiencias aisladas (MASIVAS E INDIVIDUALES) que se han llevado a cabo en </a:t>
            </a:r>
            <a:r>
              <a:rPr lang="es-MX" altLang="es-MX" sz="2800" b="1" dirty="0" err="1" smtClean="0">
                <a:solidFill>
                  <a:schemeClr val="bg2">
                    <a:lumMod val="75000"/>
                  </a:schemeClr>
                </a:solidFill>
              </a:rPr>
              <a:t>laS</a:t>
            </a:r>
            <a:r>
              <a:rPr lang="es-MX" altLang="es-MX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MX" altLang="es-MX" sz="2800" b="1" dirty="0" err="1" smtClean="0">
                <a:solidFill>
                  <a:schemeClr val="bg2">
                    <a:lumMod val="75000"/>
                  </a:schemeClr>
                </a:solidFill>
              </a:rPr>
              <a:t>EscuelaS</a:t>
            </a:r>
            <a:r>
              <a:rPr lang="es-MX" altLang="es-MX" sz="2800" b="1" dirty="0" smtClean="0">
                <a:solidFill>
                  <a:schemeClr val="bg2">
                    <a:lumMod val="75000"/>
                  </a:schemeClr>
                </a:solidFill>
              </a:rPr>
              <a:t> e introducir otros que sean de utilidad </a:t>
            </a:r>
            <a:endParaRPr lang="es-ES" altLang="es-MX" sz="18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295401" y="1989138"/>
            <a:ext cx="1919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2400" b="1">
                <a:solidFill>
                  <a:srgbClr val="FFFF00"/>
                </a:solidFill>
                <a:latin typeface="Comic Sans MS" pitchFamily="66" charset="0"/>
              </a:rPr>
              <a:t>Portafolios</a:t>
            </a:r>
            <a:endParaRPr lang="es-ES" altLang="es-MX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832101" y="2420938"/>
            <a:ext cx="2783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2400" b="1" dirty="0">
                <a:solidFill>
                  <a:srgbClr val="FFFF00"/>
                </a:solidFill>
                <a:latin typeface="Comic Sans MS" pitchFamily="66" charset="0"/>
              </a:rPr>
              <a:t>Preguntas de opción múltiple</a:t>
            </a:r>
            <a:endParaRPr lang="es-ES" altLang="es-MX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159000" y="3573463"/>
            <a:ext cx="23050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2400" b="1">
                <a:solidFill>
                  <a:srgbClr val="FFFF00"/>
                </a:solidFill>
                <a:latin typeface="Comic Sans MS" pitchFamily="66" charset="0"/>
              </a:rPr>
              <a:t>Presentación de casos</a:t>
            </a:r>
            <a:endParaRPr lang="es-ES" altLang="es-MX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5422900" y="3573463"/>
            <a:ext cx="25929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2400" b="1">
                <a:solidFill>
                  <a:srgbClr val="FFFF00"/>
                </a:solidFill>
                <a:latin typeface="Comic Sans MS" pitchFamily="66" charset="0"/>
              </a:rPr>
              <a:t>Pacientes estandarizados</a:t>
            </a:r>
            <a:endParaRPr lang="es-ES" altLang="es-MX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7247468" y="2349501"/>
            <a:ext cx="1919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2400" b="1">
                <a:solidFill>
                  <a:srgbClr val="FFFF00"/>
                </a:solidFill>
                <a:latin typeface="Comic Sans MS" pitchFamily="66" charset="0"/>
              </a:rPr>
              <a:t>Ensayos</a:t>
            </a:r>
            <a:endParaRPr lang="es-ES" altLang="es-MX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8303684" y="3284538"/>
            <a:ext cx="1919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2400" b="1">
                <a:solidFill>
                  <a:srgbClr val="FFFF00"/>
                </a:solidFill>
                <a:latin typeface="Comic Sans MS" pitchFamily="66" charset="0"/>
              </a:rPr>
              <a:t>ECOE</a:t>
            </a:r>
            <a:endParaRPr lang="es-ES" altLang="es-MX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8303684" y="4149725"/>
            <a:ext cx="19198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2400" b="1">
                <a:solidFill>
                  <a:srgbClr val="FFFF00"/>
                </a:solidFill>
                <a:latin typeface="Comic Sans MS" pitchFamily="66" charset="0"/>
              </a:rPr>
              <a:t>Pacientes reales (Mini-CEX)</a:t>
            </a:r>
            <a:endParaRPr lang="es-ES" altLang="es-MX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239184" y="4724400"/>
            <a:ext cx="49932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2400" b="1">
                <a:solidFill>
                  <a:srgbClr val="FFFF00"/>
                </a:solidFill>
                <a:latin typeface="Comic Sans MS" pitchFamily="66" charset="0"/>
              </a:rPr>
              <a:t>Exámenes globales para seguimiento de toda la población</a:t>
            </a:r>
            <a:endParaRPr lang="es-ES" altLang="es-MX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4798485" y="5380038"/>
            <a:ext cx="2592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2400" b="1">
                <a:solidFill>
                  <a:srgbClr val="FFFF00"/>
                </a:solidFill>
                <a:latin typeface="Comic Sans MS" pitchFamily="66" charset="0"/>
              </a:rPr>
              <a:t>Realimentación de 360 grados</a:t>
            </a:r>
            <a:endParaRPr lang="es-ES" altLang="es-MX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9552517" y="1844676"/>
            <a:ext cx="1919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2400" b="1">
                <a:solidFill>
                  <a:srgbClr val="FFFF00"/>
                </a:solidFill>
                <a:latin typeface="Comic Sans MS" pitchFamily="66" charset="0"/>
              </a:rPr>
              <a:t>Por pares</a:t>
            </a:r>
            <a:endParaRPr lang="es-ES" altLang="es-MX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9169400" y="5445126"/>
            <a:ext cx="2686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2400" b="1">
                <a:solidFill>
                  <a:srgbClr val="FFFF00"/>
                </a:solidFill>
                <a:latin typeface="Comic Sans MS" pitchFamily="66" charset="0"/>
              </a:rPr>
              <a:t>Auto-evaluación</a:t>
            </a:r>
            <a:endParaRPr lang="es-ES" altLang="es-MX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/>
      <p:bldP spid="79884" grpId="0"/>
      <p:bldP spid="798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  <p:pic>
        <p:nvPicPr>
          <p:cNvPr id="9219" name="Picture 4" descr="Imagen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503084" y="692150"/>
            <a:ext cx="585681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3200" dirty="0"/>
              <a:t>Dos propósitos: conjunto y las partes</a:t>
            </a:r>
            <a:endParaRPr lang="es-ES" altLang="es-MX" sz="3200" dirty="0"/>
          </a:p>
        </p:txBody>
      </p:sp>
      <p:pic>
        <p:nvPicPr>
          <p:cNvPr id="26634" name="Picture 10" descr="Imagen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0" t="29005" r="27951" b="42903"/>
          <a:stretch>
            <a:fillRect/>
          </a:stretch>
        </p:blipFill>
        <p:spPr>
          <a:xfrm>
            <a:off x="9359901" y="4405314"/>
            <a:ext cx="2495551" cy="2452687"/>
          </a:xfrm>
          <a:noFill/>
        </p:spPr>
      </p:pic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7344834" y="1916113"/>
            <a:ext cx="1439333" cy="201771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8784167" y="2997201"/>
            <a:ext cx="1536700" cy="1368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4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266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899585" y="476250"/>
            <a:ext cx="103907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4400">
                <a:solidFill>
                  <a:schemeClr val="tx2"/>
                </a:solidFill>
                <a:latin typeface="Times New Roman" pitchFamily="18" charset="0"/>
              </a:rPr>
              <a:t>Armonización !!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1200151" y="2151063"/>
            <a:ext cx="3263900" cy="2305050"/>
          </a:xfrm>
          <a:prstGeom prst="ellipse">
            <a:avLst/>
          </a:prstGeom>
          <a:solidFill>
            <a:srgbClr val="FF3300">
              <a:alpha val="63921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s-MX" altLang="es-MX" sz="2400" dirty="0">
                <a:latin typeface="Tahoma" pitchFamily="34" charset="0"/>
              </a:rPr>
              <a:t>Plan de Estudios</a:t>
            </a: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7727951" y="2151063"/>
            <a:ext cx="3263900" cy="2305050"/>
          </a:xfrm>
          <a:prstGeom prst="ellipse">
            <a:avLst/>
          </a:prstGeom>
          <a:solidFill>
            <a:srgbClr val="66FF33">
              <a:alpha val="63921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s-MX" altLang="es-MX" sz="2800">
                <a:latin typeface="Tahoma" pitchFamily="34" charset="0"/>
              </a:rPr>
              <a:t>Evaluación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983567" y="2224089"/>
            <a:ext cx="422486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hlink"/>
              </a:buClr>
              <a:buSzPct val="55000"/>
            </a:pPr>
            <a:r>
              <a:rPr lang="es-MX" altLang="es-MX" sz="2000">
                <a:latin typeface="Tahoma" pitchFamily="34" charset="0"/>
              </a:rPr>
              <a:t>Contenidos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55000"/>
            </a:pPr>
            <a:r>
              <a:rPr lang="es-MX" altLang="es-MX" sz="2000">
                <a:latin typeface="Tahoma" pitchFamily="34" charset="0"/>
              </a:rPr>
              <a:t>Formatos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55000"/>
            </a:pPr>
            <a:r>
              <a:rPr lang="es-MX" altLang="es-MX" sz="2000">
                <a:latin typeface="Tahoma" pitchFamily="34" charset="0"/>
              </a:rPr>
              <a:t>Programación/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s-MX" altLang="es-MX" sz="2000">
                <a:latin typeface="Tahoma" pitchFamily="34" charset="0"/>
              </a:rPr>
              <a:t>   duración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55000"/>
            </a:pPr>
            <a:r>
              <a:rPr lang="es-MX" altLang="es-MX" sz="2000">
                <a:latin typeface="Tahoma" pitchFamily="34" charset="0"/>
              </a:rPr>
              <a:t>Normas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55000"/>
            </a:pPr>
            <a:r>
              <a:rPr lang="es-MX" altLang="es-MX" sz="2000">
                <a:latin typeface="Tahoma" pitchFamily="34" charset="0"/>
              </a:rPr>
              <a:t>Estándares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55000"/>
            </a:pPr>
            <a:r>
              <a:rPr lang="es-MX" altLang="es-MX" sz="2000">
                <a:latin typeface="Tahoma" pitchFamily="34" charset="0"/>
              </a:rPr>
              <a:t>Examinadores…</a:t>
            </a:r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1007534" y="5805489"/>
            <a:ext cx="432011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1200"/>
              <a:t>Adaptado de C.P. van der Vleuten, 2006</a:t>
            </a:r>
          </a:p>
        </p:txBody>
      </p:sp>
      <p:sp>
        <p:nvSpPr>
          <p:cNvPr id="35870" name="Oval 30"/>
          <p:cNvSpPr>
            <a:spLocks noChangeArrowheads="1"/>
          </p:cNvSpPr>
          <p:nvPr/>
        </p:nvSpPr>
        <p:spPr bwMode="auto">
          <a:xfrm>
            <a:off x="1200151" y="2008188"/>
            <a:ext cx="9791700" cy="2735262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/>
          </a:p>
        </p:txBody>
      </p:sp>
    </p:spTree>
    <p:extLst>
      <p:ext uri="{BB962C8B-B14F-4D97-AF65-F5344CB8AC3E}">
        <p14:creationId xmlns:p14="http://schemas.microsoft.com/office/powerpoint/2010/main" val="19030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533 L -0.25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63" presetClass="pat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1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32948E-6 L -0.2441 -1.32948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5" grpId="1" animBg="1"/>
      <p:bldP spid="35846" grpId="0" animBg="1"/>
      <p:bldP spid="35846" grpId="1" animBg="1"/>
      <p:bldP spid="35850" grpId="0"/>
      <p:bldP spid="358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Mj0309717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MMj033688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18" y="4313238"/>
            <a:ext cx="2990849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1775884" y="260351"/>
            <a:ext cx="8447616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4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Gracias por su atención</a:t>
            </a:r>
            <a:endParaRPr lang="es-ES" sz="40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1" grpId="0"/>
      <p:bldP spid="18126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Contribuciones teóricas </a:t>
            </a:r>
          </a:p>
          <a:p>
            <a:r>
              <a:rPr lang="es-MX" sz="2800" dirty="0" smtClean="0"/>
              <a:t>¿Qué es la formación integral?</a:t>
            </a:r>
          </a:p>
          <a:p>
            <a:r>
              <a:rPr lang="es-MX" sz="2800" dirty="0" smtClean="0"/>
              <a:t>¿Qué es la evaluación formativa?</a:t>
            </a:r>
          </a:p>
          <a:p>
            <a:r>
              <a:rPr lang="es-MX" sz="2800" dirty="0" smtClean="0"/>
              <a:t>Debilidades de nuestra práctica evaluativa</a:t>
            </a:r>
          </a:p>
          <a:p>
            <a:r>
              <a:rPr lang="es-MX" sz="2800" dirty="0" smtClean="0"/>
              <a:t>Ejemplos de aplicación de instrumentos:</a:t>
            </a:r>
          </a:p>
          <a:p>
            <a:pPr lvl="1"/>
            <a:r>
              <a:rPr lang="es-MX" sz="2800" dirty="0" smtClean="0"/>
              <a:t>Masivos  e individuales</a:t>
            </a:r>
          </a:p>
          <a:p>
            <a:pPr marL="228600" lvl="1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84386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2919" y="298690"/>
            <a:ext cx="9784080" cy="1508760"/>
          </a:xfrm>
        </p:spPr>
        <p:txBody>
          <a:bodyPr/>
          <a:lstStyle/>
          <a:p>
            <a:r>
              <a:rPr lang="es-MX" b="1" dirty="0" smtClean="0"/>
              <a:t>PROPÓSITO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03960" y="1517072"/>
            <a:ext cx="9784080" cy="3823855"/>
          </a:xfrm>
        </p:spPr>
        <p:txBody>
          <a:bodyPr>
            <a:noAutofit/>
          </a:bodyPr>
          <a:lstStyle/>
          <a:p>
            <a:pPr lvl="2" algn="just">
              <a:lnSpc>
                <a:spcPct val="150000"/>
              </a:lnSpc>
            </a:pPr>
            <a:r>
              <a:rPr lang="en-US" sz="3600" dirty="0" err="1" smtClean="0"/>
              <a:t>Hacer</a:t>
            </a:r>
            <a:r>
              <a:rPr lang="en-US" sz="3600" dirty="0" smtClean="0"/>
              <a:t> </a:t>
            </a:r>
            <a:r>
              <a:rPr lang="en-US" sz="3600" dirty="0" err="1" smtClean="0"/>
              <a:t>algunas</a:t>
            </a:r>
            <a:r>
              <a:rPr lang="en-US" sz="3600" dirty="0" smtClean="0"/>
              <a:t> </a:t>
            </a:r>
            <a:r>
              <a:rPr lang="en-US" sz="3600" dirty="0" err="1" smtClean="0"/>
              <a:t>reflexiones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 el </a:t>
            </a:r>
            <a:r>
              <a:rPr lang="en-US" sz="3600" dirty="0" err="1" smtClean="0"/>
              <a:t>impacto</a:t>
            </a:r>
            <a:r>
              <a:rPr lang="en-US" sz="3600" dirty="0" smtClean="0"/>
              <a:t> de la </a:t>
            </a:r>
            <a:r>
              <a:rPr lang="en-US" sz="3600" dirty="0" err="1" smtClean="0"/>
              <a:t>evaluación</a:t>
            </a:r>
            <a:r>
              <a:rPr lang="en-US" sz="3600" dirty="0" smtClean="0"/>
              <a:t> </a:t>
            </a:r>
            <a:r>
              <a:rPr lang="en-US" sz="3600" dirty="0" err="1" smtClean="0"/>
              <a:t>en</a:t>
            </a:r>
            <a:r>
              <a:rPr lang="en-US" sz="3600" dirty="0" smtClean="0"/>
              <a:t> la </a:t>
            </a:r>
            <a:r>
              <a:rPr lang="en-US" sz="3600" dirty="0" err="1" smtClean="0"/>
              <a:t>formación</a:t>
            </a:r>
            <a:r>
              <a:rPr lang="en-US" sz="3600" dirty="0" smtClean="0"/>
              <a:t> integral del </a:t>
            </a:r>
            <a:r>
              <a:rPr lang="en-US" sz="3600" dirty="0" err="1" smtClean="0"/>
              <a:t>estudiante</a:t>
            </a:r>
            <a:r>
              <a:rPr lang="en-US" sz="3600" dirty="0" smtClean="0"/>
              <a:t>, a </a:t>
            </a:r>
            <a:r>
              <a:rPr lang="en-US" sz="3600" dirty="0" err="1" smtClean="0"/>
              <a:t>través</a:t>
            </a:r>
            <a:r>
              <a:rPr lang="en-US" sz="3600" dirty="0" smtClean="0"/>
              <a:t> del </a:t>
            </a:r>
            <a:r>
              <a:rPr lang="en-US" sz="3600" dirty="0" err="1" smtClean="0"/>
              <a:t>análisis</a:t>
            </a:r>
            <a:r>
              <a:rPr lang="en-US" sz="3600" dirty="0" smtClean="0"/>
              <a:t> de </a:t>
            </a:r>
            <a:r>
              <a:rPr lang="en-US" sz="3600" dirty="0" err="1" smtClean="0"/>
              <a:t>los</a:t>
            </a:r>
            <a:r>
              <a:rPr lang="en-US" sz="3600" dirty="0" smtClean="0"/>
              <a:t>  </a:t>
            </a:r>
            <a:r>
              <a:rPr lang="en-US" sz="3600" dirty="0" err="1" smtClean="0"/>
              <a:t>componentes</a:t>
            </a:r>
            <a:r>
              <a:rPr lang="en-US" sz="3600" dirty="0" smtClean="0"/>
              <a:t> del </a:t>
            </a:r>
            <a:r>
              <a:rPr lang="en-US" sz="3600" dirty="0" err="1" smtClean="0"/>
              <a:t>apendizaje</a:t>
            </a:r>
            <a:r>
              <a:rPr lang="en-US" sz="3600" dirty="0" smtClean="0"/>
              <a:t>: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conocimientos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habilidades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cognitivas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destrezas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psicomotoras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y 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actitudes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profesionales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600" dirty="0"/>
          </a:p>
          <a:p>
            <a:pPr algn="just">
              <a:lnSpc>
                <a:spcPct val="150000"/>
              </a:lnSpc>
            </a:pP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64419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¿PORQUÉ EVALUAR LA FORMACIÓN INTEGRAL?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Adquisición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habilidades 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trabajos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todavía no 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existen.</a:t>
            </a:r>
          </a:p>
          <a:p>
            <a:pPr algn="just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Evaluar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competencias de los estudiantes en su globalidad y 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complejidad. 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Mejorar </a:t>
            </a: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calidad del proceso de aprendizaje y aumentar la probabilidad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todos los estudiantes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aprendan.</a:t>
            </a:r>
            <a:endParaRPr lang="es-ES_trad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</a:t>
            </a: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aprendizajes </a:t>
            </a: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mejorar los procesos involucrados en ellos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48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3960" y="2046515"/>
            <a:ext cx="9784080" cy="362857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¿Y  qué  es la evaluación   formativa?</a:t>
            </a:r>
            <a:br>
              <a:rPr lang="es-MX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s-MX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s-MX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s-MX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s-MX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s-MX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Un poco DE TEORÍA……..¡Pero </a:t>
            </a:r>
            <a:r>
              <a:rPr lang="es-MX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solo un </a:t>
            </a:r>
            <a:r>
              <a:rPr lang="es-MX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poco!!! </a:t>
            </a:r>
            <a:endParaRPr lang="es-MX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08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943"/>
            <a:ext cx="5164702" cy="6212114"/>
          </a:xfrm>
        </p:spPr>
      </p:pic>
      <p:sp>
        <p:nvSpPr>
          <p:cNvPr id="3" name="2 CuadroTexto"/>
          <p:cNvSpPr txBox="1"/>
          <p:nvPr/>
        </p:nvSpPr>
        <p:spPr>
          <a:xfrm>
            <a:off x="6357257" y="5890624"/>
            <a:ext cx="442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dirty="0" smtClean="0"/>
              <a:t>Primera edición en español en 1987  Paidós</a:t>
            </a:r>
            <a:endParaRPr lang="es-MX" b="1" dirty="0"/>
          </a:p>
        </p:txBody>
      </p:sp>
      <p:sp>
        <p:nvSpPr>
          <p:cNvPr id="5" name="4 Rectángulo"/>
          <p:cNvSpPr/>
          <p:nvPr/>
        </p:nvSpPr>
        <p:spPr>
          <a:xfrm>
            <a:off x="188684" y="3201629"/>
            <a:ext cx="5588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educativa: </a:t>
            </a:r>
            <a:r>
              <a:rPr lang="es-MX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Ralf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Tyler</a:t>
            </a:r>
          </a:p>
          <a:p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formativa y </a:t>
            </a:r>
            <a:r>
              <a:rPr lang="es-MX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sumativa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Scriven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80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Definiciones de evaluación formativa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03960" y="1793966"/>
            <a:ext cx="9784080" cy="506403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sz="3600" b="1" dirty="0"/>
              <a:t>E</a:t>
            </a:r>
            <a:r>
              <a:rPr lang="es-MX" sz="3600" b="1" dirty="0" smtClean="0"/>
              <a:t>s </a:t>
            </a:r>
            <a:r>
              <a:rPr lang="es-MX" sz="3600" b="1" dirty="0"/>
              <a:t>el proceso de búsqueda e interpretación </a:t>
            </a:r>
            <a:r>
              <a:rPr lang="es-MX" sz="3600" b="1" dirty="0" smtClean="0"/>
              <a:t>de información sobre el desempeño de los alumnos, para su propio uso y de los profesores, para saber </a:t>
            </a:r>
            <a:r>
              <a:rPr lang="es-MX" sz="3600" b="1" dirty="0"/>
              <a:t>dónde están los alumnos en su aprendizaje, donde tienen que ir y la mejor manera de </a:t>
            </a:r>
            <a:r>
              <a:rPr lang="es-MX" sz="3600" b="1" dirty="0" smtClean="0"/>
              <a:t>llegar.</a:t>
            </a:r>
          </a:p>
          <a:p>
            <a:pPr algn="just">
              <a:lnSpc>
                <a:spcPct val="150000"/>
              </a:lnSpc>
            </a:pPr>
            <a:endParaRPr lang="es-MX" sz="3600" b="1" dirty="0"/>
          </a:p>
          <a:p>
            <a:pPr algn="just">
              <a:lnSpc>
                <a:spcPct val="150000"/>
              </a:lnSpc>
            </a:pP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416516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03960" y="1764937"/>
            <a:ext cx="9784080" cy="4206240"/>
          </a:xfrm>
        </p:spPr>
        <p:txBody>
          <a:bodyPr>
            <a:noAutofit/>
          </a:bodyPr>
          <a:lstStyle/>
          <a:p>
            <a:pPr algn="just"/>
            <a:r>
              <a:rPr lang="es-MX" sz="3200" b="1" dirty="0"/>
              <a:t>Es parte de la práctica cotidiana de los estudiantes y  los maestros, para reflexionar sobre la forma en que pueden mejorar el aprendizaje continuo</a:t>
            </a:r>
            <a:r>
              <a:rPr lang="es-MX" sz="3200" b="1" dirty="0" smtClean="0"/>
              <a:t>.</a:t>
            </a:r>
          </a:p>
          <a:p>
            <a:pPr algn="just"/>
            <a:endParaRPr lang="es-MX" sz="3200" b="1" dirty="0"/>
          </a:p>
          <a:p>
            <a:pPr algn="just"/>
            <a:r>
              <a:rPr lang="es-MX" sz="3200" b="1" dirty="0"/>
              <a:t>Es formativa si, y sólo si, los estudiantes y los maestros usan la información que de ella emana para mejorar el aprendizaje. </a:t>
            </a:r>
          </a:p>
          <a:p>
            <a:pPr marL="0" indent="0" algn="r">
              <a:buNone/>
            </a:pPr>
            <a:endParaRPr lang="en-US" sz="2800" b="1" dirty="0" smtClean="0"/>
          </a:p>
          <a:p>
            <a:pPr marL="0" indent="0" algn="r">
              <a:buNone/>
            </a:pPr>
            <a:r>
              <a:rPr lang="en-US" sz="2000" b="1" dirty="0" err="1" smtClean="0"/>
              <a:t>Klenowski</a:t>
            </a:r>
            <a:r>
              <a:rPr lang="en-US" sz="2000" b="1" dirty="0"/>
              <a:t>, V. (2009) Assessment for Learning revisited: an Asia-Pacific perspective, </a:t>
            </a:r>
            <a:r>
              <a:rPr lang="en-US" sz="2000" b="1" i="1" dirty="0"/>
              <a:t>Assessment in Education</a:t>
            </a:r>
            <a:r>
              <a:rPr lang="en-US" sz="2000" b="1" dirty="0"/>
              <a:t>, 16(3), 263–268.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4147553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3208</TotalTime>
  <Words>540</Words>
  <Application>Microsoft Office PowerPoint</Application>
  <PresentationFormat>Personalizado</PresentationFormat>
  <Paragraphs>94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Con bandas</vt:lpstr>
      <vt:lpstr>panel  evaluación y FORMACIÓN INTEGRAL </vt:lpstr>
      <vt:lpstr>El papel de la Evaluación formativa en la FORMACIÓN INTEGRAL del estudiante</vt:lpstr>
      <vt:lpstr>Contenido</vt:lpstr>
      <vt:lpstr>PROPÓSITO</vt:lpstr>
      <vt:lpstr>¿PORQUÉ EVALUAR LA FORMACIÓN INTEGRAL?</vt:lpstr>
      <vt:lpstr>¿Y  qué  es la evaluación   formativa?   Un poco DE TEORÍA……..¡Pero solo un poco!!! </vt:lpstr>
      <vt:lpstr>Presentación de PowerPoint</vt:lpstr>
      <vt:lpstr>Definiciones de evaluación formativa</vt:lpstr>
      <vt:lpstr>Presentación de PowerPoint</vt:lpstr>
      <vt:lpstr>Algunas debilidades</vt:lpstr>
      <vt:lpstr>Presentación de PowerPoint</vt:lpstr>
      <vt:lpstr>Presentación de PowerPoint</vt:lpstr>
      <vt:lpstr> ¿CÓMO EVALUAR LOS  COMPONENTES DEL APRENDIZAJE?  </vt:lpstr>
      <vt:lpstr>Presentación de PowerPoint</vt:lpstr>
      <vt:lpstr>Evaluación de conocimientos simultánea con habilidades cognoscitivas</vt:lpstr>
      <vt:lpstr>Recuerdo</vt:lpstr>
      <vt:lpstr>Comprensión</vt:lpstr>
      <vt:lpstr>Aplicación</vt:lpstr>
      <vt:lpstr>Destrezas, HABILDADES COGNITIVAS Y ACTITUDES</vt:lpstr>
      <vt:lpstr>APLICACIÓN DE UNA RÚBRICA EN UNA PRÁCTICA</vt:lpstr>
      <vt:lpstr>ARTICULar las experiencias aisladas (MASIVAS E INDIVIDUALES) que se han llevado a cabo en laS EscuelaS e introducir otros que sean de utilidad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Proyecto: Desarrollo integral del estudiante</dc:title>
  <dc:creator>Christian Rodriguez</dc:creator>
  <cp:lastModifiedBy>JJ Dom</cp:lastModifiedBy>
  <cp:revision>192</cp:revision>
  <dcterms:created xsi:type="dcterms:W3CDTF">2016-02-05T06:41:41Z</dcterms:created>
  <dcterms:modified xsi:type="dcterms:W3CDTF">2016-06-17T16:34:09Z</dcterms:modified>
</cp:coreProperties>
</file>