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7"/>
  </p:notesMasterIdLst>
  <p:sldIdLst>
    <p:sldId id="256" r:id="rId2"/>
    <p:sldId id="257" r:id="rId3"/>
    <p:sldId id="312" r:id="rId4"/>
    <p:sldId id="313" r:id="rId5"/>
    <p:sldId id="317" r:id="rId6"/>
    <p:sldId id="260" r:id="rId7"/>
    <p:sldId id="262" r:id="rId8"/>
    <p:sldId id="264" r:id="rId9"/>
    <p:sldId id="265" r:id="rId10"/>
    <p:sldId id="266" r:id="rId11"/>
    <p:sldId id="267" r:id="rId12"/>
    <p:sldId id="258" r:id="rId13"/>
    <p:sldId id="268" r:id="rId14"/>
    <p:sldId id="269" r:id="rId15"/>
    <p:sldId id="270" r:id="rId16"/>
    <p:sldId id="271" r:id="rId17"/>
    <p:sldId id="272" r:id="rId18"/>
    <p:sldId id="315" r:id="rId19"/>
    <p:sldId id="316" r:id="rId20"/>
    <p:sldId id="274" r:id="rId21"/>
    <p:sldId id="348" r:id="rId22"/>
    <p:sldId id="318" r:id="rId23"/>
    <p:sldId id="319" r:id="rId24"/>
    <p:sldId id="320" r:id="rId25"/>
    <p:sldId id="321" r:id="rId26"/>
    <p:sldId id="322" r:id="rId27"/>
    <p:sldId id="323" r:id="rId28"/>
    <p:sldId id="324" r:id="rId29"/>
    <p:sldId id="325" r:id="rId30"/>
    <p:sldId id="326" r:id="rId31"/>
    <p:sldId id="327" r:id="rId32"/>
    <p:sldId id="328" r:id="rId33"/>
    <p:sldId id="329" r:id="rId34"/>
    <p:sldId id="330" r:id="rId35"/>
    <p:sldId id="331" r:id="rId36"/>
    <p:sldId id="332" r:id="rId37"/>
    <p:sldId id="333" r:id="rId38"/>
    <p:sldId id="334" r:id="rId39"/>
    <p:sldId id="335" r:id="rId40"/>
    <p:sldId id="336" r:id="rId41"/>
    <p:sldId id="337" r:id="rId42"/>
    <p:sldId id="338" r:id="rId43"/>
    <p:sldId id="339" r:id="rId44"/>
    <p:sldId id="340" r:id="rId45"/>
    <p:sldId id="341" r:id="rId46"/>
    <p:sldId id="342" r:id="rId47"/>
    <p:sldId id="343" r:id="rId48"/>
    <p:sldId id="344" r:id="rId49"/>
    <p:sldId id="345" r:id="rId50"/>
    <p:sldId id="346" r:id="rId51"/>
    <p:sldId id="347" r:id="rId52"/>
    <p:sldId id="307" r:id="rId53"/>
    <p:sldId id="308" r:id="rId54"/>
    <p:sldId id="309" r:id="rId55"/>
    <p:sldId id="310" r:id="rId56"/>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avo Olaiz" initials="TO"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9" d="100"/>
          <a:sy n="99" d="100"/>
        </p:scale>
        <p:origin x="246"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9" name="Shape 119"/>
          <p:cNvSpPr>
            <a:spLocks noGrp="1" noRot="1" noChangeAspect="1"/>
          </p:cNvSpPr>
          <p:nvPr>
            <p:ph type="sldImg"/>
          </p:nvPr>
        </p:nvSpPr>
        <p:spPr>
          <a:xfrm>
            <a:off x="1143000" y="685800"/>
            <a:ext cx="4572000" cy="3429000"/>
          </a:xfrm>
          <a:prstGeom prst="rect">
            <a:avLst/>
          </a:prstGeom>
        </p:spPr>
        <p:txBody>
          <a:bodyPr/>
          <a:lstStyle/>
          <a:p>
            <a:endParaRPr/>
          </a:p>
        </p:txBody>
      </p:sp>
      <p:sp>
        <p:nvSpPr>
          <p:cNvPr id="120" name="Shape 120"/>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667086554"/>
      </p:ext>
    </p:extLst>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Shape 142"/>
          <p:cNvSpPr>
            <a:spLocks noGrp="1" noRot="1" noChangeAspect="1"/>
          </p:cNvSpPr>
          <p:nvPr>
            <p:ph type="sldImg"/>
          </p:nvPr>
        </p:nvSpPr>
        <p:spPr>
          <a:prstGeom prst="rect">
            <a:avLst/>
          </a:prstGeom>
        </p:spPr>
        <p:txBody>
          <a:bodyPr/>
          <a:lstStyle/>
          <a:p>
            <a:endParaRPr/>
          </a:p>
        </p:txBody>
      </p:sp>
      <p:sp>
        <p:nvSpPr>
          <p:cNvPr id="143" name="Shape 143"/>
          <p:cNvSpPr>
            <a:spLocks noGrp="1"/>
          </p:cNvSpPr>
          <p:nvPr>
            <p:ph type="body" sz="quarter" idx="1"/>
          </p:nvPr>
        </p:nvSpPr>
        <p:spPr>
          <a:prstGeom prst="rect">
            <a:avLst/>
          </a:prstGeom>
        </p:spPr>
        <p:txBody>
          <a:bodyPr/>
          <a:lstStyle>
            <a:lvl1pPr>
              <a:defRPr>
                <a:latin typeface="Arial"/>
                <a:ea typeface="Arial"/>
                <a:cs typeface="Arial"/>
                <a:sym typeface="Arial"/>
              </a:defRPr>
            </a:lvl1pPr>
          </a:lstStyle>
          <a:p>
            <a:r>
              <a:t>Recuérdese que, </a:t>
            </a:r>
          </a:p>
        </p:txBody>
      </p:sp>
    </p:spTree>
    <p:extLst>
      <p:ext uri="{BB962C8B-B14F-4D97-AF65-F5344CB8AC3E}">
        <p14:creationId xmlns:p14="http://schemas.microsoft.com/office/powerpoint/2010/main" val="3582645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Marcador de imagen de diapositiva"/>
          <p:cNvSpPr>
            <a:spLocks noGrp="1" noRot="1" noChangeAspect="1" noTextEdit="1"/>
          </p:cNvSpPr>
          <p:nvPr>
            <p:ph type="sldImg"/>
          </p:nvPr>
        </p:nvSpPr>
        <p:spPr>
          <a:xfrm>
            <a:off x="1144588" y="685800"/>
            <a:ext cx="4560887" cy="3421063"/>
          </a:xfrm>
          <a:ln/>
        </p:spPr>
      </p:sp>
      <p:sp>
        <p:nvSpPr>
          <p:cNvPr id="33795" name="2 Marcador de notas"/>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s-MX" altLang="es-MX" smtClean="0">
              <a:latin typeface="Times New Roman" panose="02020603050405020304" pitchFamily="18" charset="0"/>
            </a:endParaRPr>
          </a:p>
        </p:txBody>
      </p:sp>
      <p:sp>
        <p:nvSpPr>
          <p:cNvPr id="33796" name="3 Marcador de fecha"/>
          <p:cNvSpPr>
            <a:spLocks noGrp="1"/>
          </p:cNvSpPr>
          <p:nvPr>
            <p:ph type="dt" sz="quarter"/>
          </p:nvPr>
        </p:nvSpPr>
        <p:spPr>
          <a:xfrm>
            <a:off x="3970938" y="1"/>
            <a:ext cx="3037840" cy="46516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723900" algn="l"/>
                <a:tab pos="1447800" algn="l"/>
                <a:tab pos="2171700" algn="l"/>
                <a:tab pos="2895600" algn="l"/>
              </a:tabLst>
              <a:defRPr>
                <a:solidFill>
                  <a:schemeClr val="bg1"/>
                </a:solidFill>
                <a:latin typeface="Arial" panose="020B0604020202020204" pitchFamily="34" charset="0"/>
                <a:ea typeface="ＭＳ Ｐゴシック" panose="020B0600070205080204" pitchFamily="34" charset="-128"/>
              </a:defRPr>
            </a:lvl1pPr>
            <a:lvl2pPr eaLnBrk="0" hangingPunct="0">
              <a:tabLst>
                <a:tab pos="723900" algn="l"/>
                <a:tab pos="1447800" algn="l"/>
                <a:tab pos="2171700" algn="l"/>
                <a:tab pos="2895600" algn="l"/>
              </a:tabLst>
              <a:defRPr>
                <a:solidFill>
                  <a:schemeClr val="bg1"/>
                </a:solidFill>
                <a:latin typeface="Arial" panose="020B0604020202020204" pitchFamily="34" charset="0"/>
                <a:ea typeface="ＭＳ Ｐゴシック" panose="020B0600070205080204" pitchFamily="34" charset="-128"/>
              </a:defRPr>
            </a:lvl2pPr>
            <a:lvl3pPr eaLnBrk="0" hangingPunct="0">
              <a:tabLst>
                <a:tab pos="723900" algn="l"/>
                <a:tab pos="1447800" algn="l"/>
                <a:tab pos="2171700" algn="l"/>
                <a:tab pos="2895600" algn="l"/>
              </a:tabLst>
              <a:defRPr>
                <a:solidFill>
                  <a:schemeClr val="bg1"/>
                </a:solidFill>
                <a:latin typeface="Arial" panose="020B0604020202020204" pitchFamily="34" charset="0"/>
                <a:ea typeface="ＭＳ Ｐゴシック" panose="020B0600070205080204" pitchFamily="34" charset="-128"/>
              </a:defRPr>
            </a:lvl3pPr>
            <a:lvl4pPr eaLnBrk="0" hangingPunct="0">
              <a:tabLst>
                <a:tab pos="723900" algn="l"/>
                <a:tab pos="1447800" algn="l"/>
                <a:tab pos="2171700" algn="l"/>
                <a:tab pos="2895600" algn="l"/>
              </a:tabLst>
              <a:defRPr>
                <a:solidFill>
                  <a:schemeClr val="bg1"/>
                </a:solidFill>
                <a:latin typeface="Arial" panose="020B0604020202020204" pitchFamily="34" charset="0"/>
                <a:ea typeface="ＭＳ Ｐゴシック" panose="020B0600070205080204" pitchFamily="34" charset="-128"/>
              </a:defRPr>
            </a:lvl4pPr>
            <a:lvl5pPr eaLnBrk="0" hangingPunct="0">
              <a:tabLst>
                <a:tab pos="723900" algn="l"/>
                <a:tab pos="1447800" algn="l"/>
                <a:tab pos="2171700" algn="l"/>
                <a:tab pos="2895600" algn="l"/>
              </a:tabLst>
              <a:defRPr>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ＭＳ Ｐゴシック" panose="020B0600070205080204" pitchFamily="34" charset="-128"/>
              </a:defRPr>
            </a:lvl9pPr>
          </a:lstStyle>
          <a:p>
            <a:pPr eaLnBrk="1" hangingPunct="1"/>
            <a:r>
              <a:rPr lang="es-ES" altLang="es-MX" smtClean="0">
                <a:solidFill>
                  <a:srgbClr val="000000"/>
                </a:solidFill>
                <a:latin typeface="Calibri" panose="020F0502020204030204" pitchFamily="34" charset="0"/>
                <a:cs typeface="Arial" panose="020B0604020202020204" pitchFamily="34" charset="0"/>
              </a:rPr>
              <a:t>07/05/13</a:t>
            </a:r>
          </a:p>
        </p:txBody>
      </p:sp>
      <p:sp>
        <p:nvSpPr>
          <p:cNvPr id="33797" name="4 Marcador de número de diapositiva"/>
          <p:cNvSpPr>
            <a:spLocks noGrp="1"/>
          </p:cNvSpPr>
          <p:nvPr>
            <p:ph type="sldNum" sz="quarter"/>
          </p:nvPr>
        </p:nvSpPr>
        <p:spPr>
          <a:xfrm>
            <a:off x="3970938" y="8805844"/>
            <a:ext cx="3037840" cy="465159"/>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723900" algn="l"/>
                <a:tab pos="1447800" algn="l"/>
                <a:tab pos="2171700" algn="l"/>
                <a:tab pos="2895600" algn="l"/>
              </a:tabLst>
              <a:defRPr>
                <a:solidFill>
                  <a:schemeClr val="bg1"/>
                </a:solidFill>
                <a:latin typeface="Arial" panose="020B0604020202020204" pitchFamily="34" charset="0"/>
                <a:ea typeface="ＭＳ Ｐゴシック" panose="020B0600070205080204" pitchFamily="34" charset="-128"/>
              </a:defRPr>
            </a:lvl1pPr>
            <a:lvl2pPr eaLnBrk="0" hangingPunct="0">
              <a:tabLst>
                <a:tab pos="723900" algn="l"/>
                <a:tab pos="1447800" algn="l"/>
                <a:tab pos="2171700" algn="l"/>
                <a:tab pos="2895600" algn="l"/>
              </a:tabLst>
              <a:defRPr>
                <a:solidFill>
                  <a:schemeClr val="bg1"/>
                </a:solidFill>
                <a:latin typeface="Arial" panose="020B0604020202020204" pitchFamily="34" charset="0"/>
                <a:ea typeface="ＭＳ Ｐゴシック" panose="020B0600070205080204" pitchFamily="34" charset="-128"/>
              </a:defRPr>
            </a:lvl2pPr>
            <a:lvl3pPr eaLnBrk="0" hangingPunct="0">
              <a:tabLst>
                <a:tab pos="723900" algn="l"/>
                <a:tab pos="1447800" algn="l"/>
                <a:tab pos="2171700" algn="l"/>
                <a:tab pos="2895600" algn="l"/>
              </a:tabLst>
              <a:defRPr>
                <a:solidFill>
                  <a:schemeClr val="bg1"/>
                </a:solidFill>
                <a:latin typeface="Arial" panose="020B0604020202020204" pitchFamily="34" charset="0"/>
                <a:ea typeface="ＭＳ Ｐゴシック" panose="020B0600070205080204" pitchFamily="34" charset="-128"/>
              </a:defRPr>
            </a:lvl3pPr>
            <a:lvl4pPr eaLnBrk="0" hangingPunct="0">
              <a:tabLst>
                <a:tab pos="723900" algn="l"/>
                <a:tab pos="1447800" algn="l"/>
                <a:tab pos="2171700" algn="l"/>
                <a:tab pos="2895600" algn="l"/>
              </a:tabLst>
              <a:defRPr>
                <a:solidFill>
                  <a:schemeClr val="bg1"/>
                </a:solidFill>
                <a:latin typeface="Arial" panose="020B0604020202020204" pitchFamily="34" charset="0"/>
                <a:ea typeface="ＭＳ Ｐゴシック" panose="020B0600070205080204" pitchFamily="34" charset="-128"/>
              </a:defRPr>
            </a:lvl4pPr>
            <a:lvl5pPr eaLnBrk="0" hangingPunct="0">
              <a:tabLst>
                <a:tab pos="723900" algn="l"/>
                <a:tab pos="1447800" algn="l"/>
                <a:tab pos="2171700" algn="l"/>
                <a:tab pos="2895600" algn="l"/>
              </a:tabLst>
              <a:defRPr>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ＭＳ Ｐゴシック" panose="020B0600070205080204" pitchFamily="34" charset="-128"/>
              </a:defRPr>
            </a:lvl9pPr>
          </a:lstStyle>
          <a:p>
            <a:pPr eaLnBrk="1" hangingPunct="1"/>
            <a:fld id="{B5FB5ACA-EC1E-44C4-AA0F-88EBB6B81064}" type="slidenum">
              <a:rPr lang="es-ES" altLang="es-MX">
                <a:solidFill>
                  <a:srgbClr val="000000"/>
                </a:solidFill>
                <a:latin typeface="Calibri" panose="020F0502020204030204" pitchFamily="34" charset="0"/>
              </a:rPr>
              <a:pPr eaLnBrk="1" hangingPunct="1"/>
              <a:t>22</a:t>
            </a:fld>
            <a:endParaRPr lang="es-ES" altLang="es-MX">
              <a:solidFill>
                <a:srgbClr val="000000"/>
              </a:solidFill>
              <a:latin typeface="Calibri" panose="020F0502020204030204" pitchFamily="34" charset="0"/>
            </a:endParaRPr>
          </a:p>
        </p:txBody>
      </p:sp>
    </p:spTree>
    <p:extLst>
      <p:ext uri="{BB962C8B-B14F-4D97-AF65-F5344CB8AC3E}">
        <p14:creationId xmlns:p14="http://schemas.microsoft.com/office/powerpoint/2010/main" val="1036787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TextEdit="1"/>
          </p:cNvSpPr>
          <p:nvPr>
            <p:ph type="sldImg"/>
          </p:nvPr>
        </p:nvSpPr>
        <p:spPr>
          <a:ln/>
        </p:spPr>
      </p:sp>
      <p:sp>
        <p:nvSpPr>
          <p:cNvPr id="63491" name="Rectangle 3"/>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s-AR" altLang="es-MX" smtClean="0"/>
          </a:p>
        </p:txBody>
      </p:sp>
    </p:spTree>
    <p:extLst>
      <p:ext uri="{BB962C8B-B14F-4D97-AF65-F5344CB8AC3E}">
        <p14:creationId xmlns:p14="http://schemas.microsoft.com/office/powerpoint/2010/main" val="647690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TextEdit="1"/>
          </p:cNvSpPr>
          <p:nvPr>
            <p:ph type="sldImg"/>
          </p:nvPr>
        </p:nvSpPr>
        <p:spPr>
          <a:ln/>
        </p:spPr>
      </p:sp>
      <p:sp>
        <p:nvSpPr>
          <p:cNvPr id="64515" name="Rectangle 3"/>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s-AR" altLang="es-MX" smtClean="0"/>
          </a:p>
        </p:txBody>
      </p:sp>
    </p:spTree>
    <p:extLst>
      <p:ext uri="{BB962C8B-B14F-4D97-AF65-F5344CB8AC3E}">
        <p14:creationId xmlns:p14="http://schemas.microsoft.com/office/powerpoint/2010/main" val="1919212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TextEdit="1"/>
          </p:cNvSpPr>
          <p:nvPr>
            <p:ph type="sldImg"/>
          </p:nvPr>
        </p:nvSpPr>
        <p:spPr>
          <a:ln/>
        </p:spPr>
      </p:sp>
      <p:sp>
        <p:nvSpPr>
          <p:cNvPr id="65539" name="Rectangle 3"/>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s-AR" altLang="es-MX" smtClean="0"/>
          </a:p>
        </p:txBody>
      </p:sp>
    </p:spTree>
    <p:extLst>
      <p:ext uri="{BB962C8B-B14F-4D97-AF65-F5344CB8AC3E}">
        <p14:creationId xmlns:p14="http://schemas.microsoft.com/office/powerpoint/2010/main" val="452551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12" name="Shape 12"/>
          <p:cNvSpPr>
            <a:spLocks noGrp="1"/>
          </p:cNvSpPr>
          <p:nvPr>
            <p:ph type="title"/>
          </p:nvPr>
        </p:nvSpPr>
        <p:spPr>
          <a:xfrm>
            <a:off x="685800" y="1122362"/>
            <a:ext cx="7772400" cy="2387601"/>
          </a:xfrm>
          <a:prstGeom prst="rect">
            <a:avLst/>
          </a:prstGeom>
        </p:spPr>
        <p:txBody>
          <a:bodyPr anchor="b"/>
          <a:lstStyle>
            <a:lvl1pPr algn="ctr">
              <a:defRPr sz="6000"/>
            </a:lvl1pPr>
          </a:lstStyle>
          <a:p>
            <a:r>
              <a:t>Haga clic para modificar el estilo de título del patrón</a:t>
            </a:r>
          </a:p>
        </p:txBody>
      </p:sp>
      <p:sp>
        <p:nvSpPr>
          <p:cNvPr id="13" name="Shape 13"/>
          <p:cNvSpPr>
            <a:spLocks noGrp="1"/>
          </p:cNvSpPr>
          <p:nvPr>
            <p:ph type="body" sz="quarter" idx="1"/>
          </p:nvPr>
        </p:nvSpPr>
        <p:spPr>
          <a:xfrm>
            <a:off x="1143000" y="3602037"/>
            <a:ext cx="6858000" cy="1655763"/>
          </a:xfrm>
          <a:prstGeom prst="rect">
            <a:avLst/>
          </a:prstGeom>
        </p:spPr>
        <p:txBody>
          <a:bodyPr/>
          <a:lstStyle>
            <a:lvl1pPr marL="0" indent="0" algn="ctr">
              <a:buSzTx/>
              <a:buFontTx/>
              <a:buNone/>
              <a:defRPr sz="2400"/>
            </a:lvl1pPr>
          </a:lstStyle>
          <a:p>
            <a:r>
              <a:t>Haga clic para modificar el estilo de subtítulo del patrón</a:t>
            </a:r>
          </a:p>
        </p:txBody>
      </p:sp>
      <p:sp>
        <p:nvSpPr>
          <p:cNvPr id="14" name="Shape 14"/>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ítulo y texto vertical">
    <p:spTree>
      <p:nvGrpSpPr>
        <p:cNvPr id="1" name=""/>
        <p:cNvGrpSpPr/>
        <p:nvPr/>
      </p:nvGrpSpPr>
      <p:grpSpPr>
        <a:xfrm>
          <a:off x="0" y="0"/>
          <a:ext cx="0" cy="0"/>
          <a:chOff x="0" y="0"/>
          <a:chExt cx="0" cy="0"/>
        </a:xfrm>
      </p:grpSpPr>
      <p:sp>
        <p:nvSpPr>
          <p:cNvPr id="93" name="Shape 93"/>
          <p:cNvSpPr>
            <a:spLocks noGrp="1"/>
          </p:cNvSpPr>
          <p:nvPr>
            <p:ph type="title"/>
          </p:nvPr>
        </p:nvSpPr>
        <p:spPr>
          <a:prstGeom prst="rect">
            <a:avLst/>
          </a:prstGeom>
        </p:spPr>
        <p:txBody>
          <a:bodyPr/>
          <a:lstStyle/>
          <a:p>
            <a:r>
              <a:t>Haga clic para modificar el estilo de título del patrón</a:t>
            </a:r>
          </a:p>
        </p:txBody>
      </p:sp>
      <p:sp>
        <p:nvSpPr>
          <p:cNvPr id="94" name="Shape 94"/>
          <p:cNvSpPr>
            <a:spLocks noGrp="1"/>
          </p:cNvSpPr>
          <p:nvPr>
            <p:ph type="body" idx="1"/>
          </p:nvPr>
        </p:nvSpPr>
        <p:spPr>
          <a:prstGeom prst="rect">
            <a:avLst/>
          </a:prstGeom>
        </p:spPr>
        <p:txBody>
          <a:bodyPr/>
          <a:lstStyle/>
          <a:p>
            <a:r>
              <a:t>Haga clic para modificar el estilo de texto del patrón</a:t>
            </a:r>
          </a:p>
          <a:p>
            <a:pPr lvl="1"/>
            <a:r>
              <a:t>Segundo nivel</a:t>
            </a:r>
          </a:p>
          <a:p>
            <a:pPr lvl="2"/>
            <a:r>
              <a:t>Tercer nivel</a:t>
            </a:r>
          </a:p>
          <a:p>
            <a:pPr lvl="3"/>
            <a:r>
              <a:t>Cuarto nivel</a:t>
            </a:r>
          </a:p>
          <a:p>
            <a:pPr lvl="4"/>
            <a:r>
              <a:t>Quinto nivel</a:t>
            </a:r>
          </a:p>
        </p:txBody>
      </p:sp>
      <p:sp>
        <p:nvSpPr>
          <p:cNvPr id="95" name="Shape 95"/>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ítulo vertical y texto">
    <p:spTree>
      <p:nvGrpSpPr>
        <p:cNvPr id="1" name=""/>
        <p:cNvGrpSpPr/>
        <p:nvPr/>
      </p:nvGrpSpPr>
      <p:grpSpPr>
        <a:xfrm>
          <a:off x="0" y="0"/>
          <a:ext cx="0" cy="0"/>
          <a:chOff x="0" y="0"/>
          <a:chExt cx="0" cy="0"/>
        </a:xfrm>
      </p:grpSpPr>
      <p:sp>
        <p:nvSpPr>
          <p:cNvPr id="102" name="Shape 102"/>
          <p:cNvSpPr>
            <a:spLocks noGrp="1"/>
          </p:cNvSpPr>
          <p:nvPr>
            <p:ph type="title"/>
          </p:nvPr>
        </p:nvSpPr>
        <p:spPr>
          <a:xfrm>
            <a:off x="6543675" y="365125"/>
            <a:ext cx="1971675" cy="5811838"/>
          </a:xfrm>
          <a:prstGeom prst="rect">
            <a:avLst/>
          </a:prstGeom>
        </p:spPr>
        <p:txBody>
          <a:bodyPr/>
          <a:lstStyle/>
          <a:p>
            <a:r>
              <a:t>Haga clic para modificar el estilo de título del patrón</a:t>
            </a:r>
          </a:p>
        </p:txBody>
      </p:sp>
      <p:sp>
        <p:nvSpPr>
          <p:cNvPr id="103" name="Shape 103"/>
          <p:cNvSpPr>
            <a:spLocks noGrp="1"/>
          </p:cNvSpPr>
          <p:nvPr>
            <p:ph type="body" idx="1"/>
          </p:nvPr>
        </p:nvSpPr>
        <p:spPr>
          <a:xfrm>
            <a:off x="628650" y="365125"/>
            <a:ext cx="5800725" cy="5811838"/>
          </a:xfrm>
          <a:prstGeom prst="rect">
            <a:avLst/>
          </a:prstGeom>
        </p:spPr>
        <p:txBody>
          <a:bodyPr/>
          <a:lstStyle/>
          <a:p>
            <a:r>
              <a:t>Haga clic para modificar el estilo de texto del patrón</a:t>
            </a:r>
          </a:p>
          <a:p>
            <a:pPr lvl="1"/>
            <a:r>
              <a:t>Segundo nivel</a:t>
            </a:r>
          </a:p>
          <a:p>
            <a:pPr lvl="2"/>
            <a:r>
              <a:t>Tercer nivel</a:t>
            </a:r>
          </a:p>
          <a:p>
            <a:pPr lvl="3"/>
            <a:r>
              <a:t>Cuarto nivel</a:t>
            </a:r>
          </a:p>
          <a:p>
            <a:pPr lvl="4"/>
            <a:r>
              <a:t>Quinto nivel</a:t>
            </a:r>
          </a:p>
        </p:txBody>
      </p:sp>
      <p:sp>
        <p:nvSpPr>
          <p:cNvPr id="104" name="Shape 104"/>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ítulo y objetos">
    <p:spTree>
      <p:nvGrpSpPr>
        <p:cNvPr id="1" name=""/>
        <p:cNvGrpSpPr/>
        <p:nvPr/>
      </p:nvGrpSpPr>
      <p:grpSpPr>
        <a:xfrm>
          <a:off x="0" y="0"/>
          <a:ext cx="0" cy="0"/>
          <a:chOff x="0" y="0"/>
          <a:chExt cx="0" cy="0"/>
        </a:xfrm>
      </p:grpSpPr>
      <p:sp>
        <p:nvSpPr>
          <p:cNvPr id="111" name="Shape 111"/>
          <p:cNvSpPr>
            <a:spLocks noGrp="1"/>
          </p:cNvSpPr>
          <p:nvPr>
            <p:ph type="title"/>
          </p:nvPr>
        </p:nvSpPr>
        <p:spPr>
          <a:prstGeom prst="rect">
            <a:avLst/>
          </a:prstGeom>
        </p:spPr>
        <p:txBody>
          <a:bodyPr/>
          <a:lstStyle/>
          <a:p>
            <a:r>
              <a:t>Title Text</a:t>
            </a:r>
          </a:p>
        </p:txBody>
      </p:sp>
      <p:sp>
        <p:nvSpPr>
          <p:cNvPr id="112" name="Shape 112"/>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3" name="Shape 113"/>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ítulo y objetos">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r>
              <a:t>Haga clic para modificar el estilo de título del patrón</a:t>
            </a:r>
          </a:p>
        </p:txBody>
      </p:sp>
      <p:sp>
        <p:nvSpPr>
          <p:cNvPr id="22" name="Shape 22"/>
          <p:cNvSpPr>
            <a:spLocks noGrp="1"/>
          </p:cNvSpPr>
          <p:nvPr>
            <p:ph type="body" idx="1"/>
          </p:nvPr>
        </p:nvSpPr>
        <p:spPr>
          <a:prstGeom prst="rect">
            <a:avLst/>
          </a:prstGeom>
        </p:spPr>
        <p:txBody>
          <a:bodyPr/>
          <a:lstStyle/>
          <a:p>
            <a:r>
              <a:t>Haga clic para modificar el estilo de texto del patrón</a:t>
            </a:r>
          </a:p>
          <a:p>
            <a:pPr lvl="1"/>
            <a:r>
              <a:t>Segundo nivel</a:t>
            </a:r>
          </a:p>
          <a:p>
            <a:pPr lvl="2"/>
            <a:r>
              <a:t>Tercer nivel</a:t>
            </a:r>
          </a:p>
          <a:p>
            <a:pPr lvl="3"/>
            <a:r>
              <a:t>Cuarto nivel</a:t>
            </a:r>
          </a:p>
          <a:p>
            <a:pPr lvl="4"/>
            <a:r>
              <a:t>Quinto nivel</a:t>
            </a:r>
          </a:p>
        </p:txBody>
      </p:sp>
      <p:sp>
        <p:nvSpPr>
          <p:cNvPr id="23" name="Shape 23"/>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Encabezado de sección">
    <p:spTree>
      <p:nvGrpSpPr>
        <p:cNvPr id="1" name=""/>
        <p:cNvGrpSpPr/>
        <p:nvPr/>
      </p:nvGrpSpPr>
      <p:grpSpPr>
        <a:xfrm>
          <a:off x="0" y="0"/>
          <a:ext cx="0" cy="0"/>
          <a:chOff x="0" y="0"/>
          <a:chExt cx="0" cy="0"/>
        </a:xfrm>
      </p:grpSpPr>
      <p:sp>
        <p:nvSpPr>
          <p:cNvPr id="30" name="Shape 30"/>
          <p:cNvSpPr>
            <a:spLocks noGrp="1"/>
          </p:cNvSpPr>
          <p:nvPr>
            <p:ph type="title"/>
          </p:nvPr>
        </p:nvSpPr>
        <p:spPr>
          <a:xfrm>
            <a:off x="623887" y="1709739"/>
            <a:ext cx="7886701" cy="2852737"/>
          </a:xfrm>
          <a:prstGeom prst="rect">
            <a:avLst/>
          </a:prstGeom>
        </p:spPr>
        <p:txBody>
          <a:bodyPr anchor="b"/>
          <a:lstStyle>
            <a:lvl1pPr>
              <a:defRPr sz="6000"/>
            </a:lvl1pPr>
          </a:lstStyle>
          <a:p>
            <a:r>
              <a:t>Haga clic para modificar el estilo de título del patrón</a:t>
            </a:r>
          </a:p>
        </p:txBody>
      </p:sp>
      <p:sp>
        <p:nvSpPr>
          <p:cNvPr id="31" name="Shape 31"/>
          <p:cNvSpPr>
            <a:spLocks noGrp="1"/>
          </p:cNvSpPr>
          <p:nvPr>
            <p:ph type="body" sz="quarter" idx="1"/>
          </p:nvPr>
        </p:nvSpPr>
        <p:spPr>
          <a:xfrm>
            <a:off x="623887" y="4589464"/>
            <a:ext cx="7886701" cy="1500188"/>
          </a:xfrm>
          <a:prstGeom prst="rect">
            <a:avLst/>
          </a:prstGeom>
        </p:spPr>
        <p:txBody>
          <a:bodyPr/>
          <a:lstStyle>
            <a:lvl1pPr marL="0" indent="0">
              <a:buSzTx/>
              <a:buFontTx/>
              <a:buNone/>
              <a:defRPr sz="2400"/>
            </a:lvl1pPr>
          </a:lstStyle>
          <a:p>
            <a:r>
              <a:t>Haga clic para modificar el estilo de texto del patrón</a:t>
            </a:r>
          </a:p>
        </p:txBody>
      </p:sp>
      <p:sp>
        <p:nvSpPr>
          <p:cNvPr id="32" name="Shape 32"/>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Dos objetos">
    <p:spTree>
      <p:nvGrpSpPr>
        <p:cNvPr id="1" name=""/>
        <p:cNvGrpSpPr/>
        <p:nvPr/>
      </p:nvGrpSpPr>
      <p:grpSpPr>
        <a:xfrm>
          <a:off x="0" y="0"/>
          <a:ext cx="0" cy="0"/>
          <a:chOff x="0" y="0"/>
          <a:chExt cx="0" cy="0"/>
        </a:xfrm>
      </p:grpSpPr>
      <p:sp>
        <p:nvSpPr>
          <p:cNvPr id="39" name="Shape 39"/>
          <p:cNvSpPr>
            <a:spLocks noGrp="1"/>
          </p:cNvSpPr>
          <p:nvPr>
            <p:ph type="title"/>
          </p:nvPr>
        </p:nvSpPr>
        <p:spPr>
          <a:prstGeom prst="rect">
            <a:avLst/>
          </a:prstGeom>
        </p:spPr>
        <p:txBody>
          <a:bodyPr/>
          <a:lstStyle/>
          <a:p>
            <a:r>
              <a:t>Haga clic para modificar el estilo de título del patrón</a:t>
            </a:r>
          </a:p>
        </p:txBody>
      </p:sp>
      <p:sp>
        <p:nvSpPr>
          <p:cNvPr id="40" name="Shape 40"/>
          <p:cNvSpPr>
            <a:spLocks noGrp="1"/>
          </p:cNvSpPr>
          <p:nvPr>
            <p:ph type="body" sz="half" idx="1"/>
          </p:nvPr>
        </p:nvSpPr>
        <p:spPr>
          <a:xfrm>
            <a:off x="628650" y="1825625"/>
            <a:ext cx="3886200" cy="4351338"/>
          </a:xfrm>
          <a:prstGeom prst="rect">
            <a:avLst/>
          </a:prstGeom>
        </p:spPr>
        <p:txBody>
          <a:bodyPr/>
          <a:lstStyle/>
          <a:p>
            <a:r>
              <a:t>Haga clic para modificar el estilo de texto del patrón</a:t>
            </a:r>
          </a:p>
          <a:p>
            <a:pPr lvl="1"/>
            <a:r>
              <a:t>Segundo nivel</a:t>
            </a:r>
          </a:p>
          <a:p>
            <a:pPr lvl="2"/>
            <a:r>
              <a:t>Tercer nivel</a:t>
            </a:r>
          </a:p>
          <a:p>
            <a:pPr lvl="3"/>
            <a:r>
              <a:t>Cuarto nivel</a:t>
            </a:r>
          </a:p>
          <a:p>
            <a:pPr lvl="4"/>
            <a:r>
              <a:t>Quinto nivel</a:t>
            </a:r>
          </a:p>
        </p:txBody>
      </p:sp>
      <p:sp>
        <p:nvSpPr>
          <p:cNvPr id="41" name="Shape 41"/>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ación">
    <p:spTree>
      <p:nvGrpSpPr>
        <p:cNvPr id="1" name=""/>
        <p:cNvGrpSpPr/>
        <p:nvPr/>
      </p:nvGrpSpPr>
      <p:grpSpPr>
        <a:xfrm>
          <a:off x="0" y="0"/>
          <a:ext cx="0" cy="0"/>
          <a:chOff x="0" y="0"/>
          <a:chExt cx="0" cy="0"/>
        </a:xfrm>
      </p:grpSpPr>
      <p:sp>
        <p:nvSpPr>
          <p:cNvPr id="48" name="Shape 48"/>
          <p:cNvSpPr>
            <a:spLocks noGrp="1"/>
          </p:cNvSpPr>
          <p:nvPr>
            <p:ph type="title"/>
          </p:nvPr>
        </p:nvSpPr>
        <p:spPr>
          <a:xfrm>
            <a:off x="629841" y="365125"/>
            <a:ext cx="7886701" cy="1325564"/>
          </a:xfrm>
          <a:prstGeom prst="rect">
            <a:avLst/>
          </a:prstGeom>
        </p:spPr>
        <p:txBody>
          <a:bodyPr/>
          <a:lstStyle/>
          <a:p>
            <a:r>
              <a:t>Haga clic para modificar el estilo de título del patrón</a:t>
            </a:r>
          </a:p>
        </p:txBody>
      </p:sp>
      <p:sp>
        <p:nvSpPr>
          <p:cNvPr id="49" name="Shape 49"/>
          <p:cNvSpPr>
            <a:spLocks noGrp="1"/>
          </p:cNvSpPr>
          <p:nvPr>
            <p:ph type="body" sz="quarter" idx="1"/>
          </p:nvPr>
        </p:nvSpPr>
        <p:spPr>
          <a:xfrm>
            <a:off x="629841" y="1681163"/>
            <a:ext cx="3868341" cy="823913"/>
          </a:xfrm>
          <a:prstGeom prst="rect">
            <a:avLst/>
          </a:prstGeom>
        </p:spPr>
        <p:txBody>
          <a:bodyPr anchor="b"/>
          <a:lstStyle>
            <a:lvl1pPr marL="0" indent="0">
              <a:buSzTx/>
              <a:buFontTx/>
              <a:buNone/>
              <a:defRPr sz="2400" b="1"/>
            </a:lvl1pPr>
          </a:lstStyle>
          <a:p>
            <a:r>
              <a:t>Haga clic para modificar el estilo de texto del patrón</a:t>
            </a:r>
          </a:p>
        </p:txBody>
      </p:sp>
      <p:sp>
        <p:nvSpPr>
          <p:cNvPr id="50" name="Shape 50"/>
          <p:cNvSpPr>
            <a:spLocks noGrp="1"/>
          </p:cNvSpPr>
          <p:nvPr>
            <p:ph type="body" sz="quarter" idx="13"/>
          </p:nvPr>
        </p:nvSpPr>
        <p:spPr>
          <a:xfrm>
            <a:off x="4629149" y="1681163"/>
            <a:ext cx="3887393" cy="823913"/>
          </a:xfrm>
          <a:prstGeom prst="rect">
            <a:avLst/>
          </a:prstGeom>
        </p:spPr>
        <p:txBody>
          <a:bodyPr anchor="b"/>
          <a:lstStyle/>
          <a:p>
            <a:pPr marL="0" indent="0">
              <a:buSzTx/>
              <a:buFontTx/>
              <a:buNone/>
              <a:defRPr sz="2400" b="1"/>
            </a:pPr>
            <a:endParaRPr/>
          </a:p>
        </p:txBody>
      </p:sp>
      <p:sp>
        <p:nvSpPr>
          <p:cNvPr id="51" name="Shape 51"/>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Solo el título">
    <p:spTree>
      <p:nvGrpSpPr>
        <p:cNvPr id="1" name=""/>
        <p:cNvGrpSpPr/>
        <p:nvPr/>
      </p:nvGrpSpPr>
      <p:grpSpPr>
        <a:xfrm>
          <a:off x="0" y="0"/>
          <a:ext cx="0" cy="0"/>
          <a:chOff x="0" y="0"/>
          <a:chExt cx="0" cy="0"/>
        </a:xfrm>
      </p:grpSpPr>
      <p:sp>
        <p:nvSpPr>
          <p:cNvPr id="58" name="Shape 58"/>
          <p:cNvSpPr>
            <a:spLocks noGrp="1"/>
          </p:cNvSpPr>
          <p:nvPr>
            <p:ph type="title"/>
          </p:nvPr>
        </p:nvSpPr>
        <p:spPr>
          <a:prstGeom prst="rect">
            <a:avLst/>
          </a:prstGeom>
        </p:spPr>
        <p:txBody>
          <a:bodyPr/>
          <a:lstStyle/>
          <a:p>
            <a:r>
              <a:t>Haga clic para modificar el estilo de título del patrón</a:t>
            </a:r>
          </a:p>
        </p:txBody>
      </p:sp>
      <p:sp>
        <p:nvSpPr>
          <p:cNvPr id="59" name="Shape 59"/>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En blanco">
    <p:spTree>
      <p:nvGrpSpPr>
        <p:cNvPr id="1" name=""/>
        <p:cNvGrpSpPr/>
        <p:nvPr/>
      </p:nvGrpSpPr>
      <p:grpSpPr>
        <a:xfrm>
          <a:off x="0" y="0"/>
          <a:ext cx="0" cy="0"/>
          <a:chOff x="0" y="0"/>
          <a:chExt cx="0" cy="0"/>
        </a:xfrm>
      </p:grpSpPr>
      <p:sp>
        <p:nvSpPr>
          <p:cNvPr id="66" name="Shape 66"/>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ido con título">
    <p:spTree>
      <p:nvGrpSpPr>
        <p:cNvPr id="1" name=""/>
        <p:cNvGrpSpPr/>
        <p:nvPr/>
      </p:nvGrpSpPr>
      <p:grpSpPr>
        <a:xfrm>
          <a:off x="0" y="0"/>
          <a:ext cx="0" cy="0"/>
          <a:chOff x="0" y="0"/>
          <a:chExt cx="0" cy="0"/>
        </a:xfrm>
      </p:grpSpPr>
      <p:sp>
        <p:nvSpPr>
          <p:cNvPr id="73" name="Shape 73"/>
          <p:cNvSpPr>
            <a:spLocks noGrp="1"/>
          </p:cNvSpPr>
          <p:nvPr>
            <p:ph type="title"/>
          </p:nvPr>
        </p:nvSpPr>
        <p:spPr>
          <a:xfrm>
            <a:off x="629841" y="457200"/>
            <a:ext cx="2949178" cy="1600200"/>
          </a:xfrm>
          <a:prstGeom prst="rect">
            <a:avLst/>
          </a:prstGeom>
        </p:spPr>
        <p:txBody>
          <a:bodyPr anchor="b"/>
          <a:lstStyle>
            <a:lvl1pPr>
              <a:defRPr sz="3200"/>
            </a:lvl1pPr>
          </a:lstStyle>
          <a:p>
            <a:r>
              <a:t>Haga clic para modificar el estilo de título del patrón</a:t>
            </a:r>
          </a:p>
        </p:txBody>
      </p:sp>
      <p:sp>
        <p:nvSpPr>
          <p:cNvPr id="74" name="Shape 74"/>
          <p:cNvSpPr>
            <a:spLocks noGrp="1"/>
          </p:cNvSpPr>
          <p:nvPr>
            <p:ph type="body" sz="half" idx="1"/>
          </p:nvPr>
        </p:nvSpPr>
        <p:spPr>
          <a:xfrm>
            <a:off x="3887391" y="987425"/>
            <a:ext cx="4629151" cy="4873626"/>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Haga clic para modificar el estilo de texto del patrón</a:t>
            </a:r>
          </a:p>
          <a:p>
            <a:pPr lvl="1"/>
            <a:r>
              <a:t>Segundo nivel</a:t>
            </a:r>
          </a:p>
          <a:p>
            <a:pPr lvl="2"/>
            <a:r>
              <a:t>Tercer nivel</a:t>
            </a:r>
          </a:p>
          <a:p>
            <a:pPr lvl="3"/>
            <a:r>
              <a:t>Cuarto nivel</a:t>
            </a:r>
          </a:p>
          <a:p>
            <a:pPr lvl="4"/>
            <a:r>
              <a:t>Quinto nivel</a:t>
            </a:r>
          </a:p>
        </p:txBody>
      </p:sp>
      <p:sp>
        <p:nvSpPr>
          <p:cNvPr id="75" name="Shape 75"/>
          <p:cNvSpPr>
            <a:spLocks noGrp="1"/>
          </p:cNvSpPr>
          <p:nvPr>
            <p:ph type="body" sz="quarter" idx="13"/>
          </p:nvPr>
        </p:nvSpPr>
        <p:spPr>
          <a:xfrm>
            <a:off x="629840" y="2057400"/>
            <a:ext cx="2949180" cy="3811588"/>
          </a:xfrm>
          <a:prstGeom prst="rect">
            <a:avLst/>
          </a:prstGeom>
        </p:spPr>
        <p:txBody>
          <a:bodyPr/>
          <a:lstStyle/>
          <a:p>
            <a:pPr marL="0" indent="0">
              <a:buSzTx/>
              <a:buFontTx/>
              <a:buNone/>
              <a:defRPr sz="1600"/>
            </a:pPr>
            <a:endParaRPr/>
          </a:p>
        </p:txBody>
      </p:sp>
      <p:sp>
        <p:nvSpPr>
          <p:cNvPr id="76" name="Shape 76"/>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Imagen con título">
    <p:spTree>
      <p:nvGrpSpPr>
        <p:cNvPr id="1" name=""/>
        <p:cNvGrpSpPr/>
        <p:nvPr/>
      </p:nvGrpSpPr>
      <p:grpSpPr>
        <a:xfrm>
          <a:off x="0" y="0"/>
          <a:ext cx="0" cy="0"/>
          <a:chOff x="0" y="0"/>
          <a:chExt cx="0" cy="0"/>
        </a:xfrm>
      </p:grpSpPr>
      <p:sp>
        <p:nvSpPr>
          <p:cNvPr id="83" name="Shape 83"/>
          <p:cNvSpPr>
            <a:spLocks noGrp="1"/>
          </p:cNvSpPr>
          <p:nvPr>
            <p:ph type="title"/>
          </p:nvPr>
        </p:nvSpPr>
        <p:spPr>
          <a:xfrm>
            <a:off x="629841" y="457200"/>
            <a:ext cx="2949178" cy="1600200"/>
          </a:xfrm>
          <a:prstGeom prst="rect">
            <a:avLst/>
          </a:prstGeom>
        </p:spPr>
        <p:txBody>
          <a:bodyPr anchor="b"/>
          <a:lstStyle>
            <a:lvl1pPr>
              <a:defRPr sz="3200"/>
            </a:lvl1pPr>
          </a:lstStyle>
          <a:p>
            <a:r>
              <a:t>Haga clic para modificar el estilo de título del patrón</a:t>
            </a:r>
          </a:p>
        </p:txBody>
      </p:sp>
      <p:sp>
        <p:nvSpPr>
          <p:cNvPr id="84" name="Shape 84"/>
          <p:cNvSpPr>
            <a:spLocks noGrp="1"/>
          </p:cNvSpPr>
          <p:nvPr>
            <p:ph type="pic" sz="half" idx="13"/>
          </p:nvPr>
        </p:nvSpPr>
        <p:spPr>
          <a:xfrm>
            <a:off x="3887391" y="987425"/>
            <a:ext cx="4629151" cy="4873626"/>
          </a:xfrm>
          <a:prstGeom prst="rect">
            <a:avLst/>
          </a:prstGeom>
        </p:spPr>
        <p:txBody>
          <a:bodyPr lIns="91439" rIns="91439">
            <a:noAutofit/>
          </a:bodyPr>
          <a:lstStyle/>
          <a:p>
            <a:endParaRPr/>
          </a:p>
        </p:txBody>
      </p:sp>
      <p:sp>
        <p:nvSpPr>
          <p:cNvPr id="85" name="Shape 85"/>
          <p:cNvSpPr>
            <a:spLocks noGrp="1"/>
          </p:cNvSpPr>
          <p:nvPr>
            <p:ph type="body" sz="quarter" idx="1"/>
          </p:nvPr>
        </p:nvSpPr>
        <p:spPr>
          <a:xfrm>
            <a:off x="629841" y="2057400"/>
            <a:ext cx="2949178" cy="3811588"/>
          </a:xfrm>
          <a:prstGeom prst="rect">
            <a:avLst/>
          </a:prstGeom>
        </p:spPr>
        <p:txBody>
          <a:bodyPr/>
          <a:lstStyle>
            <a:lvl1pPr marL="0" indent="0">
              <a:buSzTx/>
              <a:buFontTx/>
              <a:buNone/>
              <a:defRPr sz="1600"/>
            </a:lvl1pPr>
          </a:lstStyle>
          <a:p>
            <a:r>
              <a:t>Haga clic para modificar el estilo de texto del patrón</a:t>
            </a:r>
          </a:p>
        </p:txBody>
      </p:sp>
      <p:sp>
        <p:nvSpPr>
          <p:cNvPr id="86" name="Shape 86"/>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1.jpg" descr="back present.jpg"/>
          <p:cNvPicPr>
            <a:picLocks noChangeAspect="1"/>
          </p:cNvPicPr>
          <p:nvPr/>
        </p:nvPicPr>
        <p:blipFill>
          <a:blip r:embed="rId14">
            <a:extLst/>
          </a:blip>
          <a:stretch>
            <a:fillRect/>
          </a:stretch>
        </p:blipFill>
        <p:spPr>
          <a:xfrm>
            <a:off x="0" y="0"/>
            <a:ext cx="9144000" cy="6858000"/>
          </a:xfrm>
          <a:prstGeom prst="rect">
            <a:avLst/>
          </a:prstGeom>
          <a:ln w="12700">
            <a:miter lim="400000"/>
          </a:ln>
        </p:spPr>
      </p:pic>
      <p:sp>
        <p:nvSpPr>
          <p:cNvPr id="3" name="Shape 3"/>
          <p:cNvSpPr>
            <a:spLocks noGrp="1"/>
          </p:cNvSpPr>
          <p:nvPr>
            <p:ph type="title"/>
          </p:nvPr>
        </p:nvSpPr>
        <p:spPr>
          <a:xfrm>
            <a:off x="628650" y="365125"/>
            <a:ext cx="7886700" cy="1325564"/>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r>
              <a:t>Haga clic para modificar el estilo de título del patrón</a:t>
            </a:r>
          </a:p>
        </p:txBody>
      </p:sp>
      <p:sp>
        <p:nvSpPr>
          <p:cNvPr id="4" name="Shape 4"/>
          <p:cNvSpPr>
            <a:spLocks noGrp="1"/>
          </p:cNvSpPr>
          <p:nvPr>
            <p:ph type="body" idx="1"/>
          </p:nvPr>
        </p:nvSpPr>
        <p:spPr>
          <a:xfrm>
            <a:off x="628650" y="1825625"/>
            <a:ext cx="7886700" cy="4351338"/>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r>
              <a:t>Haga clic para modificar el estilo de texto del patrón</a:t>
            </a:r>
          </a:p>
          <a:p>
            <a:pPr lvl="1"/>
            <a:r>
              <a:t>Segundo nivel</a:t>
            </a:r>
          </a:p>
          <a:p>
            <a:pPr lvl="2"/>
            <a:r>
              <a:t>Tercer nivel</a:t>
            </a:r>
          </a:p>
          <a:p>
            <a:pPr lvl="3"/>
            <a:r>
              <a:t>Cuarto nivel</a:t>
            </a:r>
          </a:p>
          <a:p>
            <a:pPr lvl="4"/>
            <a:r>
              <a:t>Quinto nivel</a:t>
            </a:r>
          </a:p>
        </p:txBody>
      </p:sp>
      <p:sp>
        <p:nvSpPr>
          <p:cNvPr id="5" name="Shape 5"/>
          <p:cNvSpPr>
            <a:spLocks noGrp="1"/>
          </p:cNvSpPr>
          <p:nvPr>
            <p:ph type="sldNum" sz="quarter" idx="2"/>
          </p:nvPr>
        </p:nvSpPr>
        <p:spPr>
          <a:xfrm>
            <a:off x="6457950" y="6356351"/>
            <a:ext cx="343903" cy="358141"/>
          </a:xfrm>
          <a:prstGeom prst="rect">
            <a:avLst/>
          </a:prstGeom>
          <a:ln w="12700">
            <a:miter lim="400000"/>
          </a:ln>
        </p:spPr>
        <p:txBody>
          <a:bodyPr wrap="none" lIns="45719" rIns="45719">
            <a:spAutoFit/>
          </a:bodyPr>
          <a:lstStyle/>
          <a:p>
            <a:fld id="{86CB4B4D-7CA3-9044-876B-883B54F8677D}" type="slidenum">
              <a:t>‹Nº›</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9pPr>
    </p:bodyStyle>
    <p:otherStyle>
      <a:lvl1pPr marL="0" marR="0" indent="0" algn="l"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alibri"/>
        </a:defRPr>
      </a:lvl1pPr>
      <a:lvl2pPr marL="0" marR="0" indent="457200" algn="l"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alibri"/>
        </a:defRPr>
      </a:lvl2pPr>
      <a:lvl3pPr marL="0" marR="0" indent="914400" algn="l"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alibri"/>
        </a:defRPr>
      </a:lvl3pPr>
      <a:lvl4pPr marL="0" marR="0" indent="1371600" algn="l"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alibri"/>
        </a:defRPr>
      </a:lvl4pPr>
      <a:lvl5pPr marL="0" marR="0" indent="1828800" algn="l"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alibri"/>
        </a:defRPr>
      </a:lvl5pPr>
      <a:lvl6pPr marL="0" marR="0" indent="2286000" algn="l"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alibri"/>
        </a:defRPr>
      </a:lvl6pPr>
      <a:lvl7pPr marL="0" marR="0" indent="2743200" algn="l"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alibri"/>
        </a:defRPr>
      </a:lvl7pPr>
      <a:lvl8pPr marL="0" marR="0" indent="3200400" algn="l"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alibri"/>
        </a:defRPr>
      </a:lvl8pPr>
      <a:lvl9pPr marL="0" marR="0" indent="3657600" algn="l"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hyperlink" Target="http://images.google.com.co/imgres?imgurl=historyforkids.utah.gov/school_kids_1950s.jpg&amp;imgrefurl=http://historyforkids.utah.gov/beforecolorphotos.html&amp;h=538&amp;w=675&amp;sz=65&amp;tbnid=q5pUpn3NddkJ:&amp;tbnh=109&amp;tbnw=136&amp;prev=/images?q=kids+1950&amp;hl=es&amp;lr=&amp;ie=UTF-8&amp;oe=UTF-8" TargetMode="External"/><Relationship Id="rId4" Type="http://schemas.openxmlformats.org/officeDocument/2006/relationships/image" Target="../media/image14.jpg"/></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5.jpeg"/><Relationship Id="rId18" Type="http://schemas.openxmlformats.org/officeDocument/2006/relationships/image" Target="../media/image30.jpeg"/><Relationship Id="rId3" Type="http://schemas.openxmlformats.org/officeDocument/2006/relationships/hyperlink" Target="http://upload.wikimedia.org/wikipedia/commons/a/a2/AuschwitzCampEntrance.jpg" TargetMode="External"/><Relationship Id="rId7" Type="http://schemas.openxmlformats.org/officeDocument/2006/relationships/hyperlink" Target="http://upload.wikimedia.org/wikipedia/commons/c/c9/Judenstern_JMW.jpg" TargetMode="External"/><Relationship Id="rId12" Type="http://schemas.openxmlformats.org/officeDocument/2006/relationships/image" Target="../media/image24.jpeg"/><Relationship Id="rId17" Type="http://schemas.openxmlformats.org/officeDocument/2006/relationships/image" Target="../media/image29.jpeg"/><Relationship Id="rId2" Type="http://schemas.openxmlformats.org/officeDocument/2006/relationships/image" Target="../media/image18.jpeg"/><Relationship Id="rId16" Type="http://schemas.openxmlformats.org/officeDocument/2006/relationships/image" Target="../media/image28.png"/><Relationship Id="rId20" Type="http://schemas.openxmlformats.org/officeDocument/2006/relationships/image" Target="../media/image32.jpeg"/><Relationship Id="rId1" Type="http://schemas.openxmlformats.org/officeDocument/2006/relationships/slideLayout" Target="../slideLayouts/slideLayout1.xml"/><Relationship Id="rId6" Type="http://schemas.openxmlformats.org/officeDocument/2006/relationships/image" Target="../media/image20.jpeg"/><Relationship Id="rId11" Type="http://schemas.openxmlformats.org/officeDocument/2006/relationships/image" Target="../media/image23.jpeg"/><Relationship Id="rId5" Type="http://schemas.openxmlformats.org/officeDocument/2006/relationships/hyperlink" Target="http://upload.wikimedia.org/wikipedia/commons/4/48/Auschwitz-2.jpg" TargetMode="External"/><Relationship Id="rId15" Type="http://schemas.openxmlformats.org/officeDocument/2006/relationships/image" Target="../media/image27.jpeg"/><Relationship Id="rId10" Type="http://schemas.openxmlformats.org/officeDocument/2006/relationships/image" Target="../media/image22.jpeg"/><Relationship Id="rId19" Type="http://schemas.openxmlformats.org/officeDocument/2006/relationships/image" Target="../media/image31.jpeg"/><Relationship Id="rId4" Type="http://schemas.openxmlformats.org/officeDocument/2006/relationships/image" Target="../media/image19.jpeg"/><Relationship Id="rId9" Type="http://schemas.openxmlformats.org/officeDocument/2006/relationships/hyperlink" Target="http://upload.wikimedia.org/wikipedia/commons/b/bc/Slave_laborers_at_Buchenwald.jpg" TargetMode="External"/><Relationship Id="rId14" Type="http://schemas.openxmlformats.org/officeDocument/2006/relationships/image" Target="../media/image2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png"/><Relationship Id="rId10" Type="http://schemas.openxmlformats.org/officeDocument/2006/relationships/image" Target="../media/image48.gif"/><Relationship Id="rId4" Type="http://schemas.openxmlformats.org/officeDocument/2006/relationships/image" Target="../media/image42.png"/><Relationship Id="rId9" Type="http://schemas.openxmlformats.org/officeDocument/2006/relationships/image" Target="../media/image47.png"/></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Shape 122"/>
          <p:cNvSpPr/>
          <p:nvPr/>
        </p:nvSpPr>
        <p:spPr>
          <a:xfrm>
            <a:off x="2544911" y="6464877"/>
            <a:ext cx="4119374" cy="35066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lgn="just">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solidFill>
                  <a:srgbClr val="FFFFFF"/>
                </a:solidFill>
                <a:latin typeface="Arial"/>
                <a:ea typeface="Arial"/>
                <a:cs typeface="Arial"/>
                <a:sym typeface="Arial"/>
              </a:defRPr>
            </a:lvl1pPr>
          </a:lstStyle>
          <a:p>
            <a:r>
              <a:t>http://conbioetica-mexico.salud.gob.mx/</a:t>
            </a:r>
          </a:p>
        </p:txBody>
      </p:sp>
      <p:sp>
        <p:nvSpPr>
          <p:cNvPr id="123" name="Shape 123"/>
          <p:cNvSpPr/>
          <p:nvPr/>
        </p:nvSpPr>
        <p:spPr>
          <a:xfrm>
            <a:off x="7251410" y="5938819"/>
            <a:ext cx="2550392" cy="313394"/>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600">
                <a:latin typeface="Arial"/>
                <a:ea typeface="Arial"/>
                <a:cs typeface="Arial"/>
                <a:sym typeface="Arial"/>
              </a:defRPr>
            </a:lvl1pPr>
          </a:lstStyle>
          <a:p>
            <a:r>
              <a:rPr dirty="0"/>
              <a:t>16 de </a:t>
            </a:r>
            <a:r>
              <a:rPr dirty="0" err="1"/>
              <a:t>junio</a:t>
            </a:r>
            <a:r>
              <a:rPr dirty="0"/>
              <a:t>, 2016</a:t>
            </a:r>
          </a:p>
        </p:txBody>
      </p:sp>
      <p:sp>
        <p:nvSpPr>
          <p:cNvPr id="124" name="Shape 124"/>
          <p:cNvSpPr/>
          <p:nvPr/>
        </p:nvSpPr>
        <p:spPr>
          <a:xfrm>
            <a:off x="23176" y="1418405"/>
            <a:ext cx="8755064" cy="151324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defRPr sz="2800" b="1" cap="small">
                <a:solidFill>
                  <a:srgbClr val="181717"/>
                </a:solidFill>
                <a:latin typeface="Arial"/>
                <a:ea typeface="Arial"/>
                <a:cs typeface="Arial"/>
                <a:sym typeface="Arial"/>
              </a:defRPr>
            </a:pPr>
            <a:r>
              <a:t>COMISIÓN NACIONAL DE BIOÉTICA</a:t>
            </a:r>
          </a:p>
          <a:p>
            <a:pPr algn="ctr">
              <a:defRPr b="1" cap="small">
                <a:solidFill>
                  <a:srgbClr val="0F02BE"/>
                </a:solidFill>
                <a:latin typeface="Soberana Sans"/>
                <a:ea typeface="Soberana Sans"/>
                <a:cs typeface="Soberana Sans"/>
                <a:sym typeface="Soberana Sans"/>
              </a:defRPr>
            </a:pPr>
            <a:endParaRPr/>
          </a:p>
          <a:p>
            <a:pPr algn="ctr">
              <a:defRPr b="1" cap="small">
                <a:solidFill>
                  <a:srgbClr val="0F02BE"/>
                </a:solidFill>
                <a:latin typeface="Soberana Sans"/>
                <a:ea typeface="Soberana Sans"/>
                <a:cs typeface="Soberana Sans"/>
                <a:sym typeface="Soberana Sans"/>
              </a:defRPr>
            </a:pPr>
            <a:endParaRPr/>
          </a:p>
          <a:p>
            <a:pPr algn="ctr">
              <a:defRPr sz="3200" b="1" cap="small">
                <a:latin typeface="Arial"/>
                <a:ea typeface="Arial"/>
                <a:cs typeface="Arial"/>
                <a:sym typeface="Arial"/>
              </a:defRPr>
            </a:pPr>
            <a:r>
              <a:t> </a:t>
            </a:r>
          </a:p>
        </p:txBody>
      </p:sp>
      <p:sp>
        <p:nvSpPr>
          <p:cNvPr id="125" name="Shape 125"/>
          <p:cNvSpPr/>
          <p:nvPr/>
        </p:nvSpPr>
        <p:spPr>
          <a:xfrm>
            <a:off x="548638" y="1957015"/>
            <a:ext cx="8229602" cy="1"/>
          </a:xfrm>
          <a:prstGeom prst="line">
            <a:avLst/>
          </a:prstGeom>
          <a:ln w="25400">
            <a:solidFill>
              <a:srgbClr val="000000"/>
            </a:solidFill>
            <a:miter/>
          </a:ln>
        </p:spPr>
        <p:txBody>
          <a:bodyPr lIns="45719" rIns="45719"/>
          <a:lstStyle/>
          <a:p>
            <a:endParaRPr/>
          </a:p>
        </p:txBody>
      </p:sp>
      <p:pic>
        <p:nvPicPr>
          <p:cNvPr id="126" name="image2.jpg"/>
          <p:cNvPicPr>
            <a:picLocks noChangeAspect="1"/>
          </p:cNvPicPr>
          <p:nvPr/>
        </p:nvPicPr>
        <p:blipFill>
          <a:blip r:embed="rId2">
            <a:extLst/>
          </a:blip>
          <a:stretch>
            <a:fillRect/>
          </a:stretch>
        </p:blipFill>
        <p:spPr>
          <a:xfrm>
            <a:off x="2648580" y="2415509"/>
            <a:ext cx="3504255" cy="2534913"/>
          </a:xfrm>
          <a:prstGeom prst="rect">
            <a:avLst/>
          </a:prstGeom>
          <a:ln w="12700">
            <a:miter lim="400000"/>
          </a:ln>
        </p:spPr>
      </p:pic>
      <p:sp>
        <p:nvSpPr>
          <p:cNvPr id="7" name="Shape 130"/>
          <p:cNvSpPr/>
          <p:nvPr/>
        </p:nvSpPr>
        <p:spPr>
          <a:xfrm>
            <a:off x="427639" y="5079825"/>
            <a:ext cx="8261351" cy="769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p>
            <a:pPr lvl="1" indent="0" algn="ctr">
              <a:defRPr sz="2800" b="1" cap="small">
                <a:latin typeface="Arial"/>
                <a:ea typeface="Arial"/>
                <a:cs typeface="Arial"/>
                <a:sym typeface="Arial"/>
              </a:defRPr>
            </a:pPr>
            <a:r>
              <a:rPr lang="es-MX" sz="2400" dirty="0" smtClean="0"/>
              <a:t>La Bioética en la educación médica </a:t>
            </a:r>
          </a:p>
          <a:p>
            <a:pPr lvl="1" indent="0" algn="ctr">
              <a:defRPr sz="2800" b="1" cap="small">
                <a:latin typeface="Arial"/>
                <a:ea typeface="Arial"/>
                <a:cs typeface="Arial"/>
                <a:sym typeface="Arial"/>
              </a:defRPr>
            </a:pPr>
            <a:r>
              <a:rPr lang="es-MX" sz="2000" dirty="0" smtClean="0"/>
              <a:t>Ética de la investigación</a:t>
            </a:r>
            <a:endParaRPr sz="2000"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Shape 165"/>
          <p:cNvSpPr>
            <a:spLocks noGrp="1"/>
          </p:cNvSpPr>
          <p:nvPr>
            <p:ph type="body" idx="1"/>
          </p:nvPr>
        </p:nvSpPr>
        <p:spPr>
          <a:xfrm>
            <a:off x="324853" y="1771052"/>
            <a:ext cx="8289758" cy="4351339"/>
          </a:xfrm>
          <a:prstGeom prst="rect">
            <a:avLst/>
          </a:prstGeom>
        </p:spPr>
        <p:txBody>
          <a:bodyPr/>
          <a:lstStyle/>
          <a:p>
            <a:pPr algn="just">
              <a:defRPr sz="2400">
                <a:latin typeface="Arial"/>
                <a:ea typeface="Arial"/>
                <a:cs typeface="Arial"/>
                <a:sym typeface="Arial"/>
              </a:defRPr>
            </a:pPr>
            <a:r>
              <a:rPr dirty="0"/>
              <a:t>Nuestra realidad social e idiosincrasia cultural difieren del discurso bioético clásico. Es necesario asumir el papel de artífices en el diseño y planificación de un </a:t>
            </a:r>
            <a:r>
              <a:rPr b="1" dirty="0"/>
              <a:t>discurso que está en plena construcción.</a:t>
            </a:r>
          </a:p>
          <a:p>
            <a:pPr marL="722313" indent="0" algn="just">
              <a:buNone/>
              <a:tabLst>
                <a:tab pos="6372225" algn="l"/>
              </a:tabLst>
              <a:defRPr sz="2400">
                <a:latin typeface="Arial"/>
                <a:ea typeface="Arial"/>
                <a:cs typeface="Arial"/>
                <a:sym typeface="Arial"/>
              </a:defRPr>
            </a:pPr>
            <a:r>
              <a:rPr sz="2000" dirty="0"/>
              <a:t>¿Qué enseñar y cómo hacerlo? </a:t>
            </a:r>
            <a:endParaRPr lang="es-MX" sz="2000" dirty="0" smtClean="0"/>
          </a:p>
          <a:p>
            <a:pPr marL="722313" indent="0" algn="just">
              <a:buNone/>
              <a:tabLst>
                <a:tab pos="6372225" algn="l"/>
                <a:tab pos="7353300" algn="l"/>
              </a:tabLst>
              <a:defRPr sz="2400">
                <a:latin typeface="Arial"/>
                <a:ea typeface="Arial"/>
                <a:cs typeface="Arial"/>
                <a:sym typeface="Arial"/>
              </a:defRPr>
            </a:pPr>
            <a:r>
              <a:rPr sz="2000" dirty="0" smtClean="0"/>
              <a:t>¿</a:t>
            </a:r>
            <a:r>
              <a:rPr sz="2000" dirty="0"/>
              <a:t>Cuáles son los puntos de contacto y las diferencias con otros discursos, como el religioso y el legal</a:t>
            </a:r>
            <a:r>
              <a:rPr sz="2000" dirty="0" smtClean="0"/>
              <a:t>?</a:t>
            </a:r>
            <a:endParaRPr lang="es-MX" sz="2000" dirty="0" smtClean="0"/>
          </a:p>
          <a:p>
            <a:pPr marL="722313" indent="0" algn="just">
              <a:buNone/>
              <a:tabLst>
                <a:tab pos="6372225" algn="l"/>
                <a:tab pos="7353300" algn="l"/>
              </a:tabLst>
              <a:defRPr sz="2400">
                <a:latin typeface="Arial"/>
                <a:ea typeface="Arial"/>
                <a:cs typeface="Arial"/>
                <a:sym typeface="Arial"/>
              </a:defRPr>
            </a:pPr>
            <a:endParaRPr sz="2000" dirty="0"/>
          </a:p>
          <a:p>
            <a:pPr algn="just">
              <a:defRPr sz="2400">
                <a:latin typeface="Arial"/>
                <a:ea typeface="Arial"/>
                <a:cs typeface="Arial"/>
                <a:sym typeface="Arial"/>
              </a:defRPr>
            </a:pPr>
            <a:r>
              <a:rPr dirty="0"/>
              <a:t>Estrategia para el cambio: la </a:t>
            </a:r>
            <a:r>
              <a:rPr b="1" dirty="0"/>
              <a:t>enseñanza de las humanidades médicas</a:t>
            </a:r>
          </a:p>
        </p:txBody>
      </p:sp>
      <p:sp>
        <p:nvSpPr>
          <p:cNvPr id="167" name="Shape 167"/>
          <p:cNvSpPr/>
          <p:nvPr/>
        </p:nvSpPr>
        <p:spPr>
          <a:xfrm>
            <a:off x="503839" y="1124292"/>
            <a:ext cx="8261351" cy="486208"/>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p>
            <a:pPr lvl="1" indent="0" algn="ctr">
              <a:defRPr sz="2800" b="1" cap="small">
                <a:latin typeface="Arial"/>
                <a:ea typeface="Arial"/>
                <a:cs typeface="Arial"/>
                <a:sym typeface="Arial"/>
              </a:defRPr>
            </a:pPr>
            <a:r>
              <a:t>La enseñanza de la Bioética</a:t>
            </a: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Shape 169"/>
          <p:cNvSpPr>
            <a:spLocks noGrp="1"/>
          </p:cNvSpPr>
          <p:nvPr>
            <p:ph type="body" idx="1"/>
          </p:nvPr>
        </p:nvSpPr>
        <p:spPr>
          <a:xfrm>
            <a:off x="691164" y="2005013"/>
            <a:ext cx="7886701" cy="4351339"/>
          </a:xfrm>
          <a:prstGeom prst="rect">
            <a:avLst/>
          </a:prstGeom>
        </p:spPr>
        <p:txBody>
          <a:bodyPr/>
          <a:lstStyle/>
          <a:p>
            <a:pPr algn="just">
              <a:defRPr sz="2400">
                <a:latin typeface="Arial"/>
                <a:ea typeface="Arial"/>
                <a:cs typeface="Arial"/>
                <a:sym typeface="Arial"/>
              </a:defRPr>
            </a:pPr>
            <a:r>
              <a:rPr lang="es-MX" dirty="0"/>
              <a:t>D</a:t>
            </a:r>
            <a:r>
              <a:rPr dirty="0" err="1" smtClean="0"/>
              <a:t>isciplinas</a:t>
            </a:r>
            <a:r>
              <a:rPr dirty="0" smtClean="0"/>
              <a:t> </a:t>
            </a:r>
            <a:r>
              <a:rPr lang="es-MX" dirty="0" smtClean="0"/>
              <a:t>que </a:t>
            </a:r>
            <a:r>
              <a:rPr dirty="0" err="1" smtClean="0"/>
              <a:t>han</a:t>
            </a:r>
            <a:r>
              <a:rPr dirty="0" smtClean="0"/>
              <a:t> </a:t>
            </a:r>
            <a:r>
              <a:rPr dirty="0"/>
              <a:t>tenido cierta presencia en las cátedras heredadas de los </a:t>
            </a:r>
            <a:r>
              <a:rPr b="1" dirty="0"/>
              <a:t>viejos </a:t>
            </a:r>
            <a:r>
              <a:rPr b="1" dirty="0" err="1"/>
              <a:t>esquemas</a:t>
            </a:r>
            <a:r>
              <a:rPr b="1" dirty="0"/>
              <a:t> </a:t>
            </a:r>
            <a:r>
              <a:rPr b="1" dirty="0" err="1" smtClean="0"/>
              <a:t>curriculares</a:t>
            </a:r>
            <a:r>
              <a:rPr dirty="0" smtClean="0"/>
              <a:t>: </a:t>
            </a:r>
            <a:r>
              <a:rPr dirty="0"/>
              <a:t>la economía en salud pública, el derecho en medicina legal y la </a:t>
            </a:r>
            <a:r>
              <a:rPr dirty="0" err="1" smtClean="0"/>
              <a:t>psicología</a:t>
            </a:r>
            <a:r>
              <a:rPr dirty="0" smtClean="0"/>
              <a:t>. </a:t>
            </a:r>
            <a:endParaRPr dirty="0"/>
          </a:p>
          <a:p>
            <a:pPr algn="just">
              <a:defRPr sz="2400">
                <a:latin typeface="Arial"/>
                <a:ea typeface="Arial"/>
                <a:cs typeface="Arial"/>
                <a:sym typeface="Arial"/>
              </a:defRPr>
            </a:pPr>
            <a:r>
              <a:rPr lang="es-MX" dirty="0"/>
              <a:t>O</a:t>
            </a:r>
            <a:r>
              <a:rPr dirty="0" err="1" smtClean="0"/>
              <a:t>tras</a:t>
            </a:r>
            <a:r>
              <a:rPr dirty="0" smtClean="0"/>
              <a:t> </a:t>
            </a:r>
            <a:r>
              <a:rPr dirty="0"/>
              <a:t>áreas que han tenido una implantación menor o nula: historia de la medicina, epistemología y filosofía médicas, comunicación médica, lingüística médica, estética médica, sociología médica, antropología médica y </a:t>
            </a:r>
            <a:r>
              <a:rPr dirty="0" err="1"/>
              <a:t>ética</a:t>
            </a:r>
            <a:r>
              <a:rPr dirty="0"/>
              <a:t> </a:t>
            </a:r>
            <a:r>
              <a:rPr dirty="0" err="1" smtClean="0"/>
              <a:t>médica</a:t>
            </a:r>
            <a:r>
              <a:rPr lang="es-MX" dirty="0" smtClean="0"/>
              <a:t>, tardíamente, la </a:t>
            </a:r>
            <a:r>
              <a:rPr lang="es-MX" b="1" i="1" dirty="0" smtClean="0"/>
              <a:t>Bioética</a:t>
            </a:r>
            <a:r>
              <a:rPr lang="es-MX" dirty="0" smtClean="0"/>
              <a:t>.</a:t>
            </a:r>
          </a:p>
        </p:txBody>
      </p:sp>
      <p:sp>
        <p:nvSpPr>
          <p:cNvPr id="171" name="Shape 171"/>
          <p:cNvSpPr/>
          <p:nvPr/>
        </p:nvSpPr>
        <p:spPr>
          <a:xfrm>
            <a:off x="503839" y="1124292"/>
            <a:ext cx="8261351" cy="486208"/>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p>
            <a:pPr lvl="1" indent="0" algn="ctr">
              <a:defRPr sz="2800" b="1" cap="small">
                <a:latin typeface="Arial"/>
                <a:ea typeface="Arial"/>
                <a:cs typeface="Arial"/>
                <a:sym typeface="Arial"/>
              </a:defRPr>
            </a:pPr>
            <a:r>
              <a:t>Humanidades Médicas</a:t>
            </a:r>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Shape 132"/>
          <p:cNvSpPr>
            <a:spLocks noGrp="1"/>
          </p:cNvSpPr>
          <p:nvPr>
            <p:ph type="body" idx="1"/>
          </p:nvPr>
        </p:nvSpPr>
        <p:spPr>
          <a:xfrm>
            <a:off x="628650" y="2044700"/>
            <a:ext cx="7886700" cy="4351338"/>
          </a:xfrm>
          <a:prstGeom prst="rect">
            <a:avLst/>
          </a:prstGeom>
        </p:spPr>
        <p:txBody>
          <a:bodyPr/>
          <a:lstStyle/>
          <a:p>
            <a:pPr marL="0" indent="0" algn="just">
              <a:buSzTx/>
              <a:buFontTx/>
              <a:buNone/>
              <a:defRPr sz="2400">
                <a:latin typeface="Arial"/>
                <a:ea typeface="Arial"/>
                <a:cs typeface="Arial"/>
                <a:sym typeface="Arial"/>
              </a:defRPr>
            </a:pPr>
            <a:r>
              <a:rPr dirty="0"/>
              <a:t>La ética del médico abarca el </a:t>
            </a:r>
            <a:r>
              <a:rPr dirty="0" err="1"/>
              <a:t>comportamiento</a:t>
            </a:r>
            <a:r>
              <a:rPr dirty="0"/>
              <a:t> </a:t>
            </a:r>
            <a:r>
              <a:rPr dirty="0" smtClean="0"/>
              <a:t>moral del </a:t>
            </a:r>
            <a:r>
              <a:rPr dirty="0"/>
              <a:t>individuo en una doble dimensión: como </a:t>
            </a:r>
            <a:r>
              <a:rPr b="1" dirty="0"/>
              <a:t>profesionista y como ser humano</a:t>
            </a:r>
            <a:r>
              <a:rPr dirty="0"/>
              <a:t>; sin embargo, surgen distintos problemas provenientes de la ética del médico y su relación con el paciente. </a:t>
            </a:r>
            <a:endParaRPr lang="es-MX" dirty="0" smtClean="0"/>
          </a:p>
          <a:p>
            <a:pPr marL="0" indent="0" algn="just">
              <a:buSzTx/>
              <a:buFontTx/>
              <a:buNone/>
              <a:defRPr sz="2400">
                <a:latin typeface="Arial"/>
                <a:ea typeface="Arial"/>
                <a:cs typeface="Arial"/>
                <a:sym typeface="Arial"/>
              </a:defRPr>
            </a:pPr>
            <a:endParaRPr dirty="0"/>
          </a:p>
          <a:p>
            <a:pPr marL="806450" indent="0" algn="just">
              <a:buSzTx/>
              <a:buFontTx/>
              <a:buNone/>
              <a:defRPr sz="2400">
                <a:latin typeface="Arial"/>
                <a:ea typeface="Arial"/>
                <a:cs typeface="Arial"/>
                <a:sym typeface="Arial"/>
              </a:defRPr>
            </a:pPr>
            <a:r>
              <a:rPr dirty="0"/>
              <a:t>“</a:t>
            </a:r>
            <a:r>
              <a:rPr i="1" dirty="0"/>
              <a:t>el buen médico trata la enfermedad; el gran médico trata al paciente que tiene la enfermedad</a:t>
            </a:r>
            <a:r>
              <a:rPr dirty="0"/>
              <a:t>”</a:t>
            </a:r>
          </a:p>
          <a:p>
            <a:pPr marL="806450" indent="0" algn="just">
              <a:buSzTx/>
              <a:buFontTx/>
              <a:buNone/>
              <a:defRPr sz="2400">
                <a:latin typeface="Arial"/>
                <a:ea typeface="Arial"/>
                <a:cs typeface="Arial"/>
                <a:sym typeface="Arial"/>
              </a:defRPr>
            </a:pPr>
            <a:r>
              <a:rPr dirty="0"/>
              <a:t>-William Osler</a:t>
            </a:r>
          </a:p>
        </p:txBody>
      </p:sp>
      <p:sp>
        <p:nvSpPr>
          <p:cNvPr id="134" name="Shape 134"/>
          <p:cNvSpPr/>
          <p:nvPr/>
        </p:nvSpPr>
        <p:spPr>
          <a:xfrm>
            <a:off x="2156597" y="1343791"/>
            <a:ext cx="4830808" cy="48013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1" indent="0" algn="ctr">
              <a:lnSpc>
                <a:spcPct val="90000"/>
              </a:lnSpc>
              <a:defRPr sz="2800" b="1" cap="small">
                <a:latin typeface="Arial"/>
                <a:ea typeface="Arial"/>
                <a:cs typeface="Arial"/>
                <a:sym typeface="Arial"/>
              </a:defRPr>
            </a:pPr>
            <a:r>
              <a:rPr lang="es-MX" sz="2800" b="1" cap="small" dirty="0">
                <a:latin typeface="Arial"/>
                <a:ea typeface="Arial"/>
                <a:cs typeface="Arial"/>
                <a:sym typeface="Arial"/>
              </a:rPr>
              <a:t>Ética y Bioética en medicina</a:t>
            </a:r>
            <a:endParaRPr sz="2800" b="1" cap="small" dirty="0">
              <a:latin typeface="Arial"/>
              <a:ea typeface="Arial"/>
              <a:cs typeface="Arial"/>
              <a:sym typeface="Arial"/>
            </a:endParaRP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p:cNvSpPr>
          <p:nvPr>
            <p:ph type="body" idx="1"/>
          </p:nvPr>
        </p:nvSpPr>
        <p:spPr>
          <a:xfrm>
            <a:off x="675388" y="1784339"/>
            <a:ext cx="8011412" cy="4097714"/>
          </a:xfrm>
          <a:prstGeom prst="rect">
            <a:avLst/>
          </a:prstGeom>
        </p:spPr>
        <p:txBody>
          <a:bodyPr/>
          <a:lstStyle/>
          <a:p>
            <a:pPr marL="0" indent="0" algn="just">
              <a:buSzTx/>
              <a:buNone/>
              <a:defRPr sz="2400">
                <a:latin typeface="Arial"/>
                <a:ea typeface="Arial"/>
                <a:cs typeface="Arial"/>
                <a:sym typeface="Arial"/>
              </a:defRPr>
            </a:pPr>
            <a:r>
              <a:rPr dirty="0"/>
              <a:t>No </a:t>
            </a:r>
            <a:r>
              <a:rPr dirty="0" err="1"/>
              <a:t>puede</a:t>
            </a:r>
            <a:r>
              <a:rPr dirty="0"/>
              <a:t> </a:t>
            </a:r>
            <a:r>
              <a:rPr dirty="0" err="1"/>
              <a:t>definirse</a:t>
            </a:r>
            <a:r>
              <a:rPr dirty="0"/>
              <a:t> de </a:t>
            </a:r>
            <a:r>
              <a:rPr dirty="0" err="1"/>
              <a:t>una</a:t>
            </a:r>
            <a:r>
              <a:rPr dirty="0"/>
              <a:t> </a:t>
            </a:r>
            <a:r>
              <a:rPr dirty="0" err="1"/>
              <a:t>manera</a:t>
            </a:r>
            <a:r>
              <a:rPr dirty="0"/>
              <a:t> </a:t>
            </a:r>
            <a:r>
              <a:rPr dirty="0" err="1"/>
              <a:t>unívoca</a:t>
            </a:r>
            <a:r>
              <a:rPr dirty="0"/>
              <a:t>, </a:t>
            </a:r>
            <a:r>
              <a:rPr dirty="0" err="1"/>
              <a:t>es</a:t>
            </a:r>
            <a:r>
              <a:rPr dirty="0"/>
              <a:t> </a:t>
            </a:r>
            <a:r>
              <a:rPr dirty="0" err="1"/>
              <a:t>una</a:t>
            </a:r>
            <a:r>
              <a:rPr dirty="0"/>
              <a:t> </a:t>
            </a:r>
            <a:r>
              <a:rPr dirty="0" err="1"/>
              <a:t>reflexión</a:t>
            </a:r>
            <a:r>
              <a:rPr dirty="0"/>
              <a:t> </a:t>
            </a:r>
            <a:r>
              <a:rPr dirty="0" err="1"/>
              <a:t>filosófica</a:t>
            </a:r>
            <a:r>
              <a:rPr dirty="0"/>
              <a:t> </a:t>
            </a:r>
            <a:r>
              <a:rPr dirty="0" err="1"/>
              <a:t>sobre</a:t>
            </a:r>
            <a:r>
              <a:rPr dirty="0"/>
              <a:t> la </a:t>
            </a:r>
            <a:r>
              <a:rPr dirty="0" err="1"/>
              <a:t>conducta</a:t>
            </a:r>
            <a:r>
              <a:rPr dirty="0"/>
              <a:t> del </a:t>
            </a:r>
            <a:r>
              <a:rPr dirty="0" err="1"/>
              <a:t>ser</a:t>
            </a:r>
            <a:r>
              <a:rPr dirty="0"/>
              <a:t> </a:t>
            </a:r>
            <a:r>
              <a:rPr dirty="0" err="1"/>
              <a:t>humano</a:t>
            </a:r>
            <a:r>
              <a:rPr dirty="0"/>
              <a:t>. </a:t>
            </a:r>
            <a:r>
              <a:rPr dirty="0" err="1"/>
              <a:t>Esta</a:t>
            </a:r>
            <a:r>
              <a:rPr dirty="0"/>
              <a:t> </a:t>
            </a:r>
            <a:r>
              <a:rPr dirty="0" err="1"/>
              <a:t>disciplina</a:t>
            </a:r>
            <a:r>
              <a:rPr dirty="0"/>
              <a:t>, </a:t>
            </a:r>
            <a:r>
              <a:rPr dirty="0" err="1"/>
              <a:t>teórica</a:t>
            </a:r>
            <a:r>
              <a:rPr dirty="0"/>
              <a:t> y </a:t>
            </a:r>
            <a:r>
              <a:rPr dirty="0" err="1"/>
              <a:t>práctica</a:t>
            </a:r>
            <a:r>
              <a:rPr dirty="0"/>
              <a:t>, no </a:t>
            </a:r>
            <a:r>
              <a:rPr dirty="0" err="1"/>
              <a:t>es</a:t>
            </a:r>
            <a:r>
              <a:rPr dirty="0"/>
              <a:t> </a:t>
            </a:r>
            <a:r>
              <a:rPr dirty="0" err="1"/>
              <a:t>prescriptiva</a:t>
            </a:r>
            <a:r>
              <a:rPr dirty="0"/>
              <a:t>, </a:t>
            </a:r>
            <a:r>
              <a:rPr dirty="0" err="1"/>
              <a:t>sino</a:t>
            </a:r>
            <a:r>
              <a:rPr dirty="0"/>
              <a:t> que </a:t>
            </a:r>
            <a:r>
              <a:rPr dirty="0" err="1"/>
              <a:t>busca</a:t>
            </a:r>
            <a:r>
              <a:rPr dirty="0"/>
              <a:t>, ante </a:t>
            </a:r>
            <a:r>
              <a:rPr dirty="0" err="1"/>
              <a:t>todo</a:t>
            </a:r>
            <a:r>
              <a:rPr dirty="0"/>
              <a:t>, </a:t>
            </a:r>
            <a:r>
              <a:rPr dirty="0" err="1"/>
              <a:t>esclarecer</a:t>
            </a:r>
            <a:r>
              <a:rPr dirty="0"/>
              <a:t> la </a:t>
            </a:r>
            <a:r>
              <a:rPr dirty="0" err="1"/>
              <a:t>condición</a:t>
            </a:r>
            <a:r>
              <a:rPr dirty="0"/>
              <a:t> moral del </a:t>
            </a:r>
            <a:r>
              <a:rPr dirty="0" err="1"/>
              <a:t>ser</a:t>
            </a:r>
            <a:r>
              <a:rPr dirty="0"/>
              <a:t> </a:t>
            </a:r>
            <a:r>
              <a:rPr dirty="0" err="1"/>
              <a:t>humano</a:t>
            </a:r>
            <a:r>
              <a:rPr dirty="0"/>
              <a:t>. </a:t>
            </a:r>
          </a:p>
          <a:p>
            <a:pPr marL="0" indent="0" algn="just">
              <a:buSzTx/>
              <a:buNone/>
              <a:defRPr sz="2400">
                <a:latin typeface="Arial"/>
                <a:ea typeface="Arial"/>
                <a:cs typeface="Arial"/>
                <a:sym typeface="Arial"/>
              </a:defRPr>
            </a:pPr>
            <a:r>
              <a:rPr dirty="0" err="1"/>
              <a:t>Tres</a:t>
            </a:r>
            <a:r>
              <a:rPr dirty="0"/>
              <a:t> </a:t>
            </a:r>
            <a:r>
              <a:rPr dirty="0" err="1"/>
              <a:t>corrientes</a:t>
            </a:r>
            <a:r>
              <a:rPr dirty="0"/>
              <a:t> </a:t>
            </a:r>
            <a:r>
              <a:rPr dirty="0" err="1"/>
              <a:t>influyentes</a:t>
            </a:r>
            <a:r>
              <a:rPr dirty="0"/>
              <a:t> </a:t>
            </a:r>
            <a:r>
              <a:rPr dirty="0" err="1"/>
              <a:t>en</a:t>
            </a:r>
            <a:r>
              <a:rPr dirty="0"/>
              <a:t> </a:t>
            </a:r>
            <a:r>
              <a:rPr dirty="0" err="1"/>
              <a:t>Bioética</a:t>
            </a:r>
            <a:r>
              <a:rPr dirty="0"/>
              <a:t>:</a:t>
            </a:r>
          </a:p>
          <a:p>
            <a:pPr marL="1060450" indent="-342900" algn="just">
              <a:buFont typeface="Wingdings" panose="05000000000000000000" pitchFamily="2" charset="2"/>
              <a:buChar char="§"/>
              <a:defRPr sz="2400" b="1">
                <a:latin typeface="Arial"/>
                <a:ea typeface="Arial"/>
                <a:cs typeface="Arial"/>
                <a:sym typeface="Arial"/>
              </a:defRPr>
            </a:pPr>
            <a:r>
              <a:rPr dirty="0" err="1"/>
              <a:t>Deontológica</a:t>
            </a:r>
            <a:endParaRPr dirty="0"/>
          </a:p>
          <a:p>
            <a:pPr marL="1060450" indent="-342900" algn="just">
              <a:buFont typeface="Wingdings" panose="05000000000000000000" pitchFamily="2" charset="2"/>
              <a:buChar char="§"/>
              <a:defRPr sz="2400" b="1">
                <a:latin typeface="Arial"/>
                <a:ea typeface="Arial"/>
                <a:cs typeface="Arial"/>
                <a:sym typeface="Arial"/>
              </a:defRPr>
            </a:pPr>
            <a:r>
              <a:rPr dirty="0" err="1"/>
              <a:t>Teleológica</a:t>
            </a:r>
            <a:endParaRPr dirty="0"/>
          </a:p>
          <a:p>
            <a:pPr marL="1060450" indent="-342900" algn="just">
              <a:buFont typeface="Wingdings" panose="05000000000000000000" pitchFamily="2" charset="2"/>
              <a:buChar char="§"/>
              <a:defRPr sz="2400" b="1">
                <a:latin typeface="Arial"/>
                <a:ea typeface="Arial"/>
                <a:cs typeface="Arial"/>
                <a:sym typeface="Arial"/>
              </a:defRPr>
            </a:pPr>
            <a:r>
              <a:rPr dirty="0" err="1"/>
              <a:t>Consecuencialista</a:t>
            </a:r>
            <a:r>
              <a:rPr dirty="0"/>
              <a:t> (</a:t>
            </a:r>
            <a:r>
              <a:rPr dirty="0" err="1"/>
              <a:t>pragmática</a:t>
            </a:r>
            <a:r>
              <a:rPr dirty="0"/>
              <a:t>)</a:t>
            </a:r>
          </a:p>
        </p:txBody>
      </p:sp>
      <p:sp>
        <p:nvSpPr>
          <p:cNvPr id="174" name="Shape 174"/>
          <p:cNvSpPr/>
          <p:nvPr/>
        </p:nvSpPr>
        <p:spPr>
          <a:xfrm>
            <a:off x="503839" y="1124292"/>
            <a:ext cx="8261351" cy="486208"/>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p>
            <a:pPr lvl="1" indent="0" algn="ctr">
              <a:defRPr sz="2800" b="1" cap="small">
                <a:latin typeface="Arial"/>
                <a:ea typeface="Arial"/>
                <a:cs typeface="Arial"/>
                <a:sym typeface="Arial"/>
              </a:defRPr>
            </a:pPr>
            <a:r>
              <a:t>Ética</a:t>
            </a: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Shape 176"/>
          <p:cNvSpPr>
            <a:spLocks noGrp="1"/>
          </p:cNvSpPr>
          <p:nvPr>
            <p:ph type="title"/>
          </p:nvPr>
        </p:nvSpPr>
        <p:spPr>
          <a:xfrm>
            <a:off x="889872" y="1353924"/>
            <a:ext cx="7131385" cy="641037"/>
          </a:xfrm>
          <a:prstGeom prst="rect">
            <a:avLst/>
          </a:prstGeom>
        </p:spPr>
        <p:txBody>
          <a:bodyPr/>
          <a:lstStyle>
            <a:lvl1pPr algn="ctr">
              <a:defRPr sz="2800" b="1" cap="small">
                <a:latin typeface="Arial"/>
                <a:ea typeface="Arial"/>
                <a:cs typeface="Arial"/>
                <a:sym typeface="Arial"/>
              </a:defRPr>
            </a:lvl1pPr>
          </a:lstStyle>
          <a:p>
            <a:r>
              <a:rPr dirty="0" err="1"/>
              <a:t>Ética</a:t>
            </a:r>
            <a:r>
              <a:rPr dirty="0"/>
              <a:t> </a:t>
            </a:r>
            <a:r>
              <a:rPr dirty="0" err="1"/>
              <a:t>teleológica</a:t>
            </a:r>
            <a:endParaRPr dirty="0"/>
          </a:p>
        </p:txBody>
      </p:sp>
      <p:sp>
        <p:nvSpPr>
          <p:cNvPr id="178" name="Shape 178"/>
          <p:cNvSpPr/>
          <p:nvPr/>
        </p:nvSpPr>
        <p:spPr>
          <a:xfrm>
            <a:off x="551218" y="2351092"/>
            <a:ext cx="4820480" cy="2217563"/>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b="1" cap="small">
                <a:latin typeface="Arial"/>
                <a:ea typeface="Arial"/>
                <a:cs typeface="Arial"/>
                <a:sym typeface="Arial"/>
              </a:defRPr>
            </a:pPr>
            <a:r>
              <a:t>Aristóteles</a:t>
            </a:r>
          </a:p>
          <a:p>
            <a:pPr algn="ctr">
              <a:defRPr b="1" cap="small">
                <a:latin typeface="Arial"/>
                <a:ea typeface="Arial"/>
                <a:cs typeface="Arial"/>
                <a:sym typeface="Arial"/>
              </a:defRPr>
            </a:pPr>
            <a:endParaRPr/>
          </a:p>
          <a:p>
            <a:pPr algn="just">
              <a:defRPr>
                <a:latin typeface="Arial"/>
                <a:ea typeface="Arial"/>
                <a:cs typeface="Arial"/>
                <a:sym typeface="Arial"/>
              </a:defRPr>
            </a:pPr>
            <a:r>
              <a:t>El fin último de la vida humana es la felicidad y el medio para alcanzarla es la virtud. Para esta ética, las virtudes se relacionan  con la formación del carácter, el dominio de la voluntad y el ejercicio de la libertad. </a:t>
            </a:r>
          </a:p>
        </p:txBody>
      </p:sp>
      <p:pic>
        <p:nvPicPr>
          <p:cNvPr id="179" name="image4.jpg" descr="http://www.biografiasyvidas.com/monografia/aristoteles/fotos/aristoteles_420.jpg"/>
          <p:cNvPicPr>
            <a:picLocks noChangeAspect="1"/>
          </p:cNvPicPr>
          <p:nvPr/>
        </p:nvPicPr>
        <p:blipFill>
          <a:blip r:embed="rId2">
            <a:extLst/>
          </a:blip>
          <a:stretch>
            <a:fillRect/>
          </a:stretch>
        </p:blipFill>
        <p:spPr>
          <a:xfrm>
            <a:off x="5650224" y="1930469"/>
            <a:ext cx="2963841" cy="2582778"/>
          </a:xfrm>
          <a:prstGeom prst="rect">
            <a:avLst/>
          </a:prstGeom>
          <a:ln w="12700">
            <a:miter lim="400000"/>
          </a:ln>
        </p:spPr>
      </p:pic>
      <p:sp>
        <p:nvSpPr>
          <p:cNvPr id="180" name="Shape 180"/>
          <p:cNvSpPr/>
          <p:nvPr/>
        </p:nvSpPr>
        <p:spPr>
          <a:xfrm>
            <a:off x="458104" y="4730648"/>
            <a:ext cx="8432226" cy="115076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just">
              <a:defRPr>
                <a:latin typeface="Arial"/>
                <a:ea typeface="Arial"/>
                <a:cs typeface="Arial"/>
                <a:sym typeface="Arial"/>
              </a:defRPr>
            </a:pPr>
            <a:r>
              <a:t>Las virtud se define como el justo medio entre dos tendencias opuestas, el exceso y el defecto; sin embargo no es un punto fijo, en cada ocasión habrán de evaluarse las circunstancias para identificarla. La Φρόνεσις (</a:t>
            </a:r>
            <a:r>
              <a:rPr i="1"/>
              <a:t>frónesis)</a:t>
            </a:r>
            <a:r>
              <a:t> o prudencia es la facultad que le permite al ser humano realizar juicios y tomar decisiones. </a:t>
            </a:r>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 name="image5.png"/>
          <p:cNvPicPr>
            <a:picLocks noChangeAspect="1"/>
          </p:cNvPicPr>
          <p:nvPr/>
        </p:nvPicPr>
        <p:blipFill>
          <a:blip r:embed="rId2">
            <a:extLst/>
          </a:blip>
          <a:stretch>
            <a:fillRect/>
          </a:stretch>
        </p:blipFill>
        <p:spPr>
          <a:xfrm>
            <a:off x="1358600" y="1703546"/>
            <a:ext cx="2390776" cy="1914526"/>
          </a:xfrm>
          <a:prstGeom prst="rect">
            <a:avLst/>
          </a:prstGeom>
          <a:ln w="12700">
            <a:miter lim="400000"/>
          </a:ln>
        </p:spPr>
      </p:pic>
      <p:pic>
        <p:nvPicPr>
          <p:cNvPr id="183" name="image6.png"/>
          <p:cNvPicPr>
            <a:picLocks noChangeAspect="1"/>
          </p:cNvPicPr>
          <p:nvPr/>
        </p:nvPicPr>
        <p:blipFill>
          <a:blip r:embed="rId3">
            <a:extLst/>
          </a:blip>
          <a:stretch>
            <a:fillRect/>
          </a:stretch>
        </p:blipFill>
        <p:spPr>
          <a:xfrm>
            <a:off x="5857233" y="3997474"/>
            <a:ext cx="1990726" cy="2295526"/>
          </a:xfrm>
          <a:prstGeom prst="rect">
            <a:avLst/>
          </a:prstGeom>
          <a:ln w="12700">
            <a:miter lim="400000"/>
          </a:ln>
        </p:spPr>
      </p:pic>
      <p:sp>
        <p:nvSpPr>
          <p:cNvPr id="184" name="Shape 184"/>
          <p:cNvSpPr/>
          <p:nvPr/>
        </p:nvSpPr>
        <p:spPr>
          <a:xfrm>
            <a:off x="561454" y="3618072"/>
            <a:ext cx="3985071" cy="271203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just">
              <a:defRPr sz="2000" u="sng">
                <a:latin typeface="Arial"/>
                <a:ea typeface="Arial"/>
                <a:cs typeface="Arial"/>
                <a:sym typeface="Arial"/>
              </a:defRPr>
            </a:pPr>
            <a:r>
              <a:t>Fórmula del fin en sí mismo:</a:t>
            </a:r>
          </a:p>
          <a:p>
            <a:pPr algn="ctr">
              <a:defRPr sz="2000" b="1" u="sng">
                <a:latin typeface="Arial"/>
                <a:ea typeface="Arial"/>
                <a:cs typeface="Arial"/>
                <a:sym typeface="Arial"/>
              </a:defRPr>
            </a:pPr>
            <a:endParaRPr/>
          </a:p>
          <a:p>
            <a:pPr algn="just">
              <a:defRPr sz="2000" b="1">
                <a:latin typeface="Arial"/>
                <a:ea typeface="Arial"/>
                <a:cs typeface="Arial"/>
                <a:sym typeface="Arial"/>
              </a:defRPr>
            </a:pPr>
            <a:r>
              <a:t>"Obra de tal modo que concibas a la humanidad, tanto en tu persona como en la persona de cualquier otro, siempre como un fin en sí mismo y nunca solamente como un medio" </a:t>
            </a:r>
          </a:p>
        </p:txBody>
      </p:sp>
      <p:sp>
        <p:nvSpPr>
          <p:cNvPr id="185" name="Shape 185"/>
          <p:cNvSpPr/>
          <p:nvPr/>
        </p:nvSpPr>
        <p:spPr>
          <a:xfrm>
            <a:off x="4918840" y="1812261"/>
            <a:ext cx="3867511" cy="207786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just">
              <a:defRPr sz="2000" u="sng">
                <a:latin typeface="Arial"/>
                <a:ea typeface="Arial"/>
                <a:cs typeface="Arial"/>
                <a:sym typeface="Arial"/>
              </a:defRPr>
            </a:pPr>
            <a:r>
              <a:t>Fórmula de la ley universal</a:t>
            </a:r>
          </a:p>
          <a:p>
            <a:pPr algn="just">
              <a:defRPr u="sng">
                <a:latin typeface="Arial"/>
                <a:ea typeface="Arial"/>
                <a:cs typeface="Arial"/>
                <a:sym typeface="Arial"/>
              </a:defRPr>
            </a:pPr>
            <a:endParaRPr/>
          </a:p>
          <a:p>
            <a:pPr algn="just">
              <a:defRPr sz="2000" b="1">
                <a:latin typeface="Arial"/>
                <a:ea typeface="Arial"/>
                <a:cs typeface="Arial"/>
                <a:sym typeface="Arial"/>
              </a:defRPr>
            </a:pPr>
            <a:r>
              <a:t>"Obra sólo según una máxima tal que puedas querer al mismo tiempo que se torne ley universal“</a:t>
            </a:r>
          </a:p>
        </p:txBody>
      </p:sp>
      <p:sp>
        <p:nvSpPr>
          <p:cNvPr id="186" name="Shape 186"/>
          <p:cNvSpPr/>
          <p:nvPr/>
        </p:nvSpPr>
        <p:spPr>
          <a:xfrm>
            <a:off x="1453265" y="1143225"/>
            <a:ext cx="6488314" cy="48013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lgn="ctr">
              <a:defRPr sz="2800" cap="small">
                <a:latin typeface="Arial"/>
                <a:ea typeface="Arial"/>
                <a:cs typeface="Arial"/>
                <a:sym typeface="Arial"/>
              </a:defRPr>
            </a:lvl1pPr>
          </a:lstStyle>
          <a:p>
            <a:pPr>
              <a:lnSpc>
                <a:spcPct val="90000"/>
              </a:lnSpc>
            </a:pPr>
            <a:r>
              <a:rPr b="1" dirty="0" err="1"/>
              <a:t>Fórmulas</a:t>
            </a:r>
            <a:r>
              <a:rPr b="1" dirty="0"/>
              <a:t> Del </a:t>
            </a:r>
            <a:r>
              <a:rPr b="1" dirty="0" err="1"/>
              <a:t>Imperativo</a:t>
            </a:r>
            <a:r>
              <a:rPr b="1" dirty="0"/>
              <a:t> </a:t>
            </a:r>
            <a:r>
              <a:rPr b="1" dirty="0" err="1"/>
              <a:t>Categórico</a:t>
            </a:r>
            <a:endParaRPr b="1" dirty="0"/>
          </a:p>
        </p:txBody>
      </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hape 191"/>
          <p:cNvSpPr/>
          <p:nvPr/>
        </p:nvSpPr>
        <p:spPr>
          <a:xfrm>
            <a:off x="458103" y="1405205"/>
            <a:ext cx="8410672" cy="2419124"/>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lnSpc>
                <a:spcPct val="90000"/>
              </a:lnSpc>
              <a:defRPr b="1" cap="small">
                <a:latin typeface="Arial"/>
                <a:ea typeface="Arial"/>
                <a:cs typeface="Arial"/>
                <a:sym typeface="Arial"/>
              </a:defRPr>
            </a:pPr>
            <a:r>
              <a:rPr sz="2800" b="1" cap="small" dirty="0">
                <a:latin typeface="Arial"/>
                <a:ea typeface="Arial"/>
                <a:cs typeface="Arial"/>
                <a:sym typeface="Arial"/>
              </a:rPr>
              <a:t>El </a:t>
            </a:r>
            <a:r>
              <a:rPr sz="2800" b="1" cap="small" dirty="0" err="1">
                <a:latin typeface="Arial"/>
                <a:ea typeface="Arial"/>
                <a:cs typeface="Arial"/>
                <a:sym typeface="Arial"/>
              </a:rPr>
              <a:t>Consecuencialismo</a:t>
            </a:r>
            <a:r>
              <a:rPr sz="2800" b="1" cap="small" dirty="0">
                <a:latin typeface="Arial"/>
                <a:ea typeface="Arial"/>
                <a:cs typeface="Arial"/>
                <a:sym typeface="Arial"/>
              </a:rPr>
              <a:t> o </a:t>
            </a:r>
            <a:r>
              <a:rPr sz="2800" b="1" cap="small" dirty="0" err="1">
                <a:latin typeface="Arial"/>
                <a:ea typeface="Arial"/>
                <a:cs typeface="Arial"/>
                <a:sym typeface="Arial"/>
              </a:rPr>
              <a:t>Utilitarismo</a:t>
            </a:r>
            <a:endParaRPr sz="2800" b="1" cap="small" dirty="0">
              <a:latin typeface="Arial"/>
              <a:ea typeface="Arial"/>
              <a:cs typeface="Arial"/>
              <a:sym typeface="Arial"/>
            </a:endParaRPr>
          </a:p>
          <a:p>
            <a:pPr>
              <a:defRPr>
                <a:latin typeface="Arial"/>
                <a:ea typeface="Arial"/>
                <a:cs typeface="Arial"/>
                <a:sym typeface="Arial"/>
              </a:defRPr>
            </a:pPr>
            <a:endParaRPr dirty="0"/>
          </a:p>
          <a:p>
            <a:pPr algn="just">
              <a:defRPr>
                <a:latin typeface="Arial"/>
                <a:ea typeface="Arial"/>
                <a:cs typeface="Arial"/>
                <a:sym typeface="Arial"/>
              </a:defRPr>
            </a:pPr>
            <a:r>
              <a:rPr dirty="0"/>
              <a:t>El </a:t>
            </a:r>
            <a:r>
              <a:rPr dirty="0" err="1"/>
              <a:t>cálculo</a:t>
            </a:r>
            <a:r>
              <a:rPr dirty="0"/>
              <a:t> </a:t>
            </a:r>
            <a:r>
              <a:rPr dirty="0" err="1"/>
              <a:t>hedonista</a:t>
            </a:r>
            <a:r>
              <a:rPr dirty="0"/>
              <a:t> de Jeremy Bentham y John Stuart Mill </a:t>
            </a:r>
            <a:r>
              <a:rPr dirty="0" err="1"/>
              <a:t>considera</a:t>
            </a:r>
            <a:r>
              <a:rPr dirty="0"/>
              <a:t> la </a:t>
            </a:r>
            <a:r>
              <a:rPr dirty="0" err="1"/>
              <a:t>cantidad</a:t>
            </a:r>
            <a:r>
              <a:rPr dirty="0"/>
              <a:t> total de placer </a:t>
            </a:r>
            <a:r>
              <a:rPr dirty="0" err="1"/>
              <a:t>en</a:t>
            </a:r>
            <a:r>
              <a:rPr dirty="0"/>
              <a:t> el </a:t>
            </a:r>
            <a:r>
              <a:rPr dirty="0" err="1"/>
              <a:t>mundo</a:t>
            </a:r>
            <a:r>
              <a:rPr dirty="0"/>
              <a:t> </a:t>
            </a:r>
            <a:r>
              <a:rPr dirty="0" err="1"/>
              <a:t>frente</a:t>
            </a:r>
            <a:r>
              <a:rPr dirty="0"/>
              <a:t> a la de dolor, y </a:t>
            </a:r>
            <a:r>
              <a:rPr dirty="0" err="1"/>
              <a:t>sugiere</a:t>
            </a:r>
            <a:r>
              <a:rPr dirty="0"/>
              <a:t> que </a:t>
            </a:r>
            <a:r>
              <a:rPr dirty="0" err="1"/>
              <a:t>debemos</a:t>
            </a:r>
            <a:r>
              <a:rPr dirty="0"/>
              <a:t> </a:t>
            </a:r>
            <a:r>
              <a:rPr dirty="0" err="1"/>
              <a:t>elegir</a:t>
            </a:r>
            <a:r>
              <a:rPr dirty="0"/>
              <a:t> la </a:t>
            </a:r>
            <a:r>
              <a:rPr dirty="0" err="1"/>
              <a:t>acción</a:t>
            </a:r>
            <a:r>
              <a:rPr dirty="0"/>
              <a:t> que </a:t>
            </a:r>
            <a:r>
              <a:rPr dirty="0" err="1"/>
              <a:t>aumente</a:t>
            </a:r>
            <a:r>
              <a:rPr dirty="0"/>
              <a:t> el placer </a:t>
            </a:r>
            <a:r>
              <a:rPr dirty="0" err="1"/>
              <a:t>en</a:t>
            </a:r>
            <a:r>
              <a:rPr dirty="0"/>
              <a:t> general (la </a:t>
            </a:r>
            <a:r>
              <a:rPr dirty="0" err="1"/>
              <a:t>totalidad</a:t>
            </a:r>
            <a:r>
              <a:rPr dirty="0"/>
              <a:t> del </a:t>
            </a:r>
            <a:r>
              <a:rPr dirty="0" err="1"/>
              <a:t>bien</a:t>
            </a:r>
            <a:r>
              <a:rPr dirty="0"/>
              <a:t>) </a:t>
            </a:r>
            <a:r>
              <a:rPr dirty="0" err="1"/>
              <a:t>en</a:t>
            </a:r>
            <a:r>
              <a:rPr dirty="0"/>
              <a:t> </a:t>
            </a:r>
            <a:r>
              <a:rPr dirty="0" err="1"/>
              <a:t>relación</a:t>
            </a:r>
            <a:r>
              <a:rPr dirty="0"/>
              <a:t> con el dolor </a:t>
            </a:r>
            <a:r>
              <a:rPr dirty="0" err="1"/>
              <a:t>neto</a:t>
            </a:r>
            <a:r>
              <a:rPr dirty="0"/>
              <a:t> </a:t>
            </a:r>
            <a:r>
              <a:rPr dirty="0" err="1"/>
              <a:t>producido</a:t>
            </a:r>
            <a:r>
              <a:rPr dirty="0"/>
              <a:t>. El </a:t>
            </a:r>
            <a:r>
              <a:rPr dirty="0" err="1"/>
              <a:t>cálculo</a:t>
            </a:r>
            <a:r>
              <a:rPr dirty="0"/>
              <a:t> </a:t>
            </a:r>
            <a:r>
              <a:rPr dirty="0" err="1"/>
              <a:t>hedonista</a:t>
            </a:r>
            <a:r>
              <a:rPr dirty="0"/>
              <a:t> </a:t>
            </a:r>
            <a:r>
              <a:rPr dirty="0" err="1"/>
              <a:t>nos</a:t>
            </a:r>
            <a:r>
              <a:rPr dirty="0"/>
              <a:t> </a:t>
            </a:r>
            <a:r>
              <a:rPr dirty="0" err="1"/>
              <a:t>ofrece</a:t>
            </a:r>
            <a:r>
              <a:rPr dirty="0"/>
              <a:t>, </a:t>
            </a:r>
            <a:r>
              <a:rPr dirty="0" err="1"/>
              <a:t>según</a:t>
            </a:r>
            <a:r>
              <a:rPr dirty="0"/>
              <a:t> Bentham, un </a:t>
            </a:r>
            <a:r>
              <a:rPr dirty="0" err="1"/>
              <a:t>medio</a:t>
            </a:r>
            <a:r>
              <a:rPr dirty="0"/>
              <a:t> para </a:t>
            </a:r>
            <a:r>
              <a:rPr dirty="0" err="1"/>
              <a:t>juzgar</a:t>
            </a:r>
            <a:r>
              <a:rPr dirty="0"/>
              <a:t> el </a:t>
            </a:r>
            <a:r>
              <a:rPr dirty="0" err="1"/>
              <a:t>bien</a:t>
            </a:r>
            <a:r>
              <a:rPr dirty="0"/>
              <a:t> sin </a:t>
            </a:r>
            <a:r>
              <a:rPr dirty="0" err="1"/>
              <a:t>recurrir</a:t>
            </a:r>
            <a:r>
              <a:rPr dirty="0"/>
              <a:t> a </a:t>
            </a:r>
            <a:r>
              <a:rPr dirty="0" err="1"/>
              <a:t>suposiciones</a:t>
            </a:r>
            <a:r>
              <a:rPr dirty="0"/>
              <a:t> </a:t>
            </a:r>
            <a:r>
              <a:rPr dirty="0" err="1"/>
              <a:t>infundadas</a:t>
            </a:r>
            <a:r>
              <a:rPr dirty="0"/>
              <a:t>, </a:t>
            </a:r>
            <a:r>
              <a:rPr dirty="0" err="1"/>
              <a:t>como</a:t>
            </a:r>
            <a:r>
              <a:rPr dirty="0"/>
              <a:t> las que </a:t>
            </a:r>
            <a:r>
              <a:rPr dirty="0" err="1"/>
              <a:t>llegan</a:t>
            </a:r>
            <a:r>
              <a:rPr dirty="0"/>
              <a:t> a </a:t>
            </a:r>
            <a:r>
              <a:rPr dirty="0" err="1"/>
              <a:t>hacerse</a:t>
            </a:r>
            <a:r>
              <a:rPr dirty="0"/>
              <a:t> </a:t>
            </a:r>
            <a:r>
              <a:rPr dirty="0" err="1"/>
              <a:t>sobre</a:t>
            </a:r>
            <a:r>
              <a:rPr dirty="0"/>
              <a:t> la </a:t>
            </a:r>
            <a:r>
              <a:rPr dirty="0" err="1"/>
              <a:t>naturaleza</a:t>
            </a:r>
            <a:r>
              <a:rPr dirty="0"/>
              <a:t> y </a:t>
            </a:r>
            <a:r>
              <a:rPr dirty="0" err="1"/>
              <a:t>existencia</a:t>
            </a:r>
            <a:r>
              <a:rPr dirty="0"/>
              <a:t> de las </a:t>
            </a:r>
            <a:r>
              <a:rPr dirty="0" err="1"/>
              <a:t>virtudes</a:t>
            </a:r>
            <a:r>
              <a:rPr dirty="0"/>
              <a:t> o </a:t>
            </a:r>
            <a:r>
              <a:rPr dirty="0" err="1"/>
              <a:t>deberes</a:t>
            </a:r>
            <a:r>
              <a:rPr dirty="0"/>
              <a:t>, </a:t>
            </a:r>
            <a:r>
              <a:rPr dirty="0" err="1"/>
              <a:t>en</a:t>
            </a:r>
            <a:r>
              <a:rPr dirty="0"/>
              <a:t> general. </a:t>
            </a:r>
          </a:p>
        </p:txBody>
      </p:sp>
      <p:pic>
        <p:nvPicPr>
          <p:cNvPr id="192" name="image7.jpg" descr="http://www.nndb.com/people/639/000055474/bentham-sized.jpg"/>
          <p:cNvPicPr>
            <a:picLocks noChangeAspect="1"/>
          </p:cNvPicPr>
          <p:nvPr/>
        </p:nvPicPr>
        <p:blipFill>
          <a:blip r:embed="rId2">
            <a:extLst/>
          </a:blip>
          <a:stretch>
            <a:fillRect/>
          </a:stretch>
        </p:blipFill>
        <p:spPr>
          <a:xfrm>
            <a:off x="1166559" y="4036255"/>
            <a:ext cx="1613257" cy="1997368"/>
          </a:xfrm>
          <a:prstGeom prst="rect">
            <a:avLst/>
          </a:prstGeom>
          <a:ln w="12700">
            <a:miter lim="400000"/>
          </a:ln>
        </p:spPr>
      </p:pic>
      <p:pic>
        <p:nvPicPr>
          <p:cNvPr id="193" name="image8.jpg" descr="https://upload.wikimedia.org/wikipedia/commons/9/99/John_Stuart_Mill_by_London_Stereoscopic_Company,_c1870.jpg"/>
          <p:cNvPicPr>
            <a:picLocks noChangeAspect="1"/>
          </p:cNvPicPr>
          <p:nvPr/>
        </p:nvPicPr>
        <p:blipFill>
          <a:blip r:embed="rId3">
            <a:extLst/>
          </a:blip>
          <a:stretch>
            <a:fillRect/>
          </a:stretch>
        </p:blipFill>
        <p:spPr>
          <a:xfrm>
            <a:off x="3664129" y="4036255"/>
            <a:ext cx="1590406" cy="1997369"/>
          </a:xfrm>
          <a:prstGeom prst="rect">
            <a:avLst/>
          </a:prstGeom>
          <a:ln w="12700">
            <a:miter lim="400000"/>
          </a:ln>
        </p:spPr>
      </p:pic>
      <p:pic>
        <p:nvPicPr>
          <p:cNvPr id="194" name="image9.jpg" descr="http://www.centerforinquiry.net/media/poi/images/singer_265x331-2.jpg"/>
          <p:cNvPicPr>
            <a:picLocks noChangeAspect="1"/>
          </p:cNvPicPr>
          <p:nvPr/>
        </p:nvPicPr>
        <p:blipFill>
          <a:blip r:embed="rId4">
            <a:extLst/>
          </a:blip>
          <a:stretch>
            <a:fillRect/>
          </a:stretch>
        </p:blipFill>
        <p:spPr>
          <a:xfrm>
            <a:off x="6138848" y="4036255"/>
            <a:ext cx="1599102" cy="1997368"/>
          </a:xfrm>
          <a:prstGeom prst="rect">
            <a:avLst/>
          </a:prstGeom>
          <a:ln w="12700">
            <a:miter lim="400000"/>
          </a:ln>
        </p:spPr>
      </p:pic>
      <p:sp>
        <p:nvSpPr>
          <p:cNvPr id="195" name="Shape 195"/>
          <p:cNvSpPr/>
          <p:nvPr/>
        </p:nvSpPr>
        <p:spPr>
          <a:xfrm>
            <a:off x="976759" y="6033623"/>
            <a:ext cx="1895548" cy="35066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a:latin typeface="Arial"/>
                <a:ea typeface="Arial"/>
                <a:cs typeface="Arial"/>
                <a:sym typeface="Arial"/>
              </a:defRPr>
            </a:lvl1pPr>
          </a:lstStyle>
          <a:p>
            <a:r>
              <a:t>Jeremy Bentham </a:t>
            </a:r>
          </a:p>
        </p:txBody>
      </p:sp>
      <p:sp>
        <p:nvSpPr>
          <p:cNvPr id="196" name="Shape 196"/>
          <p:cNvSpPr/>
          <p:nvPr/>
        </p:nvSpPr>
        <p:spPr>
          <a:xfrm>
            <a:off x="3546969" y="6033623"/>
            <a:ext cx="1743073" cy="35066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a:latin typeface="Arial"/>
                <a:ea typeface="Arial"/>
                <a:cs typeface="Arial"/>
                <a:sym typeface="Arial"/>
              </a:defRPr>
            </a:lvl1pPr>
          </a:lstStyle>
          <a:p>
            <a:r>
              <a:t>John Stuart Mill </a:t>
            </a:r>
          </a:p>
        </p:txBody>
      </p:sp>
      <p:sp>
        <p:nvSpPr>
          <p:cNvPr id="197" name="Shape 197"/>
          <p:cNvSpPr/>
          <p:nvPr/>
        </p:nvSpPr>
        <p:spPr>
          <a:xfrm>
            <a:off x="6138848" y="6010321"/>
            <a:ext cx="1374836" cy="35066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a:latin typeface="Arial"/>
                <a:ea typeface="Arial"/>
                <a:cs typeface="Arial"/>
                <a:sym typeface="Arial"/>
              </a:defRPr>
            </a:lvl1pPr>
          </a:lstStyle>
          <a:p>
            <a:r>
              <a:t>Peter Singer</a:t>
            </a: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Shape 199"/>
          <p:cNvSpPr>
            <a:spLocks noGrp="1"/>
          </p:cNvSpPr>
          <p:nvPr>
            <p:ph type="body" idx="1"/>
          </p:nvPr>
        </p:nvSpPr>
        <p:spPr>
          <a:xfrm>
            <a:off x="395288" y="1193631"/>
            <a:ext cx="8226426" cy="4686908"/>
          </a:xfrm>
          <a:prstGeom prst="rect">
            <a:avLst/>
          </a:prstGeom>
        </p:spPr>
        <p:txBody>
          <a:bodyPr/>
          <a:lstStyle/>
          <a:p>
            <a:pPr marL="0" indent="0" algn="ctr" hangingPunct="0">
              <a:spcBef>
                <a:spcPts val="0"/>
              </a:spcBef>
              <a:buSzTx/>
              <a:buNone/>
              <a:defRPr cap="small">
                <a:latin typeface="Arial"/>
                <a:ea typeface="Arial"/>
                <a:cs typeface="Arial"/>
                <a:sym typeface="Arial"/>
              </a:defRPr>
            </a:pPr>
            <a:r>
              <a:rPr b="1" cap="small" dirty="0" err="1">
                <a:latin typeface="Arial"/>
                <a:ea typeface="Arial"/>
                <a:cs typeface="Arial"/>
                <a:sym typeface="Arial"/>
              </a:rPr>
              <a:t>Dignidad</a:t>
            </a:r>
            <a:r>
              <a:rPr b="1" cap="small" dirty="0">
                <a:latin typeface="Arial"/>
                <a:ea typeface="Arial"/>
                <a:cs typeface="Arial"/>
                <a:sym typeface="Arial"/>
              </a:rPr>
              <a:t>  Humana</a:t>
            </a:r>
          </a:p>
          <a:p>
            <a:pPr>
              <a:defRPr sz="2400">
                <a:latin typeface="Arial"/>
                <a:ea typeface="Arial"/>
                <a:cs typeface="Arial"/>
                <a:sym typeface="Arial"/>
              </a:defRPr>
            </a:pPr>
            <a:r>
              <a:rPr dirty="0" err="1" smtClean="0">
                <a:solidFill>
                  <a:schemeClr val="tx1"/>
                </a:solidFill>
              </a:rPr>
              <a:t>Inherente</a:t>
            </a:r>
            <a:r>
              <a:rPr dirty="0" smtClean="0">
                <a:solidFill>
                  <a:schemeClr val="tx1"/>
                </a:solidFill>
              </a:rPr>
              <a:t> </a:t>
            </a:r>
            <a:r>
              <a:rPr dirty="0">
                <a:solidFill>
                  <a:schemeClr val="tx1"/>
                </a:solidFill>
              </a:rPr>
              <a:t>al </a:t>
            </a:r>
            <a:r>
              <a:rPr dirty="0" err="1">
                <a:solidFill>
                  <a:schemeClr val="tx1"/>
                </a:solidFill>
              </a:rPr>
              <a:t>ser</a:t>
            </a:r>
            <a:r>
              <a:rPr dirty="0">
                <a:solidFill>
                  <a:schemeClr val="tx1"/>
                </a:solidFill>
              </a:rPr>
              <a:t> </a:t>
            </a:r>
            <a:r>
              <a:rPr dirty="0" err="1">
                <a:solidFill>
                  <a:schemeClr val="tx1"/>
                </a:solidFill>
              </a:rPr>
              <a:t>humano</a:t>
            </a:r>
            <a:r>
              <a:rPr dirty="0">
                <a:solidFill>
                  <a:schemeClr val="tx1"/>
                </a:solidFill>
              </a:rPr>
              <a:t> </a:t>
            </a:r>
          </a:p>
          <a:p>
            <a:pPr>
              <a:defRPr sz="2400">
                <a:latin typeface="Arial"/>
                <a:ea typeface="Arial"/>
                <a:cs typeface="Arial"/>
                <a:sym typeface="Arial"/>
              </a:defRPr>
            </a:pPr>
            <a:r>
              <a:rPr dirty="0" err="1">
                <a:solidFill>
                  <a:schemeClr val="tx1"/>
                </a:solidFill>
              </a:rPr>
              <a:t>Cuatro</a:t>
            </a:r>
            <a:r>
              <a:rPr dirty="0">
                <a:solidFill>
                  <a:schemeClr val="tx1"/>
                </a:solidFill>
              </a:rPr>
              <a:t> </a:t>
            </a:r>
            <a:r>
              <a:rPr dirty="0" err="1">
                <a:solidFill>
                  <a:schemeClr val="tx1"/>
                </a:solidFill>
              </a:rPr>
              <a:t>valores</a:t>
            </a:r>
            <a:r>
              <a:rPr dirty="0">
                <a:solidFill>
                  <a:schemeClr val="tx1"/>
                </a:solidFill>
              </a:rPr>
              <a:t>: </a:t>
            </a:r>
            <a:r>
              <a:rPr dirty="0" err="1">
                <a:solidFill>
                  <a:schemeClr val="tx1"/>
                </a:solidFill>
              </a:rPr>
              <a:t>libertad</a:t>
            </a:r>
            <a:r>
              <a:rPr dirty="0">
                <a:solidFill>
                  <a:schemeClr val="tx1"/>
                </a:solidFill>
              </a:rPr>
              <a:t>, </a:t>
            </a:r>
            <a:r>
              <a:rPr dirty="0" err="1">
                <a:solidFill>
                  <a:schemeClr val="tx1"/>
                </a:solidFill>
              </a:rPr>
              <a:t>igualdad</a:t>
            </a:r>
            <a:r>
              <a:rPr dirty="0">
                <a:solidFill>
                  <a:schemeClr val="tx1"/>
                </a:solidFill>
              </a:rPr>
              <a:t>, </a:t>
            </a:r>
            <a:r>
              <a:rPr dirty="0" err="1">
                <a:solidFill>
                  <a:schemeClr val="tx1"/>
                </a:solidFill>
              </a:rPr>
              <a:t>solidaridad</a:t>
            </a:r>
            <a:r>
              <a:rPr dirty="0">
                <a:solidFill>
                  <a:schemeClr val="tx1"/>
                </a:solidFill>
              </a:rPr>
              <a:t> y </a:t>
            </a:r>
            <a:r>
              <a:rPr dirty="0" err="1">
                <a:solidFill>
                  <a:schemeClr val="tx1"/>
                </a:solidFill>
              </a:rPr>
              <a:t>seguridad</a:t>
            </a:r>
            <a:r>
              <a:rPr dirty="0">
                <a:solidFill>
                  <a:schemeClr val="tx1"/>
                </a:solidFill>
              </a:rPr>
              <a:t> </a:t>
            </a:r>
            <a:r>
              <a:rPr dirty="0" err="1">
                <a:solidFill>
                  <a:schemeClr val="tx1"/>
                </a:solidFill>
              </a:rPr>
              <a:t>jurídica</a:t>
            </a:r>
            <a:endParaRPr dirty="0">
              <a:solidFill>
                <a:schemeClr val="tx1"/>
              </a:solidFill>
            </a:endParaRPr>
          </a:p>
          <a:p>
            <a:pPr>
              <a:defRPr sz="2400">
                <a:latin typeface="Arial"/>
                <a:ea typeface="Arial"/>
                <a:cs typeface="Arial"/>
                <a:sym typeface="Arial"/>
              </a:defRPr>
            </a:pPr>
            <a:r>
              <a:rPr dirty="0" err="1">
                <a:solidFill>
                  <a:schemeClr val="tx1"/>
                </a:solidFill>
              </a:rPr>
              <a:t>Núcleo</a:t>
            </a:r>
            <a:r>
              <a:rPr dirty="0">
                <a:solidFill>
                  <a:schemeClr val="tx1"/>
                </a:solidFill>
              </a:rPr>
              <a:t> de </a:t>
            </a:r>
            <a:r>
              <a:rPr b="1" dirty="0">
                <a:solidFill>
                  <a:schemeClr val="tx1"/>
                </a:solidFill>
              </a:rPr>
              <a:t>derechos </a:t>
            </a:r>
            <a:r>
              <a:rPr b="1" dirty="0" err="1">
                <a:solidFill>
                  <a:schemeClr val="tx1"/>
                </a:solidFill>
              </a:rPr>
              <a:t>básicos</a:t>
            </a:r>
            <a:r>
              <a:rPr dirty="0">
                <a:solidFill>
                  <a:schemeClr val="tx1"/>
                </a:solidFill>
              </a:rPr>
              <a:t>: </a:t>
            </a:r>
            <a:r>
              <a:rPr dirty="0" err="1">
                <a:solidFill>
                  <a:schemeClr val="tx1"/>
                </a:solidFill>
              </a:rPr>
              <a:t>libertad</a:t>
            </a:r>
            <a:r>
              <a:rPr dirty="0">
                <a:solidFill>
                  <a:schemeClr val="tx1"/>
                </a:solidFill>
              </a:rPr>
              <a:t> de </a:t>
            </a:r>
            <a:r>
              <a:rPr dirty="0" err="1">
                <a:solidFill>
                  <a:schemeClr val="tx1"/>
                </a:solidFill>
              </a:rPr>
              <a:t>elección</a:t>
            </a:r>
            <a:r>
              <a:rPr dirty="0">
                <a:solidFill>
                  <a:schemeClr val="tx1"/>
                </a:solidFill>
              </a:rPr>
              <a:t>, </a:t>
            </a:r>
            <a:r>
              <a:rPr dirty="0" err="1">
                <a:solidFill>
                  <a:schemeClr val="tx1"/>
                </a:solidFill>
              </a:rPr>
              <a:t>autonomía</a:t>
            </a:r>
            <a:r>
              <a:rPr dirty="0">
                <a:solidFill>
                  <a:schemeClr val="tx1"/>
                </a:solidFill>
              </a:rPr>
              <a:t> individual, </a:t>
            </a:r>
            <a:r>
              <a:rPr dirty="0" err="1">
                <a:solidFill>
                  <a:schemeClr val="tx1"/>
                </a:solidFill>
              </a:rPr>
              <a:t>independencia</a:t>
            </a:r>
            <a:r>
              <a:rPr dirty="0">
                <a:solidFill>
                  <a:schemeClr val="tx1"/>
                </a:solidFill>
              </a:rPr>
              <a:t>, </a:t>
            </a:r>
            <a:r>
              <a:rPr dirty="0" err="1">
                <a:solidFill>
                  <a:schemeClr val="tx1"/>
                </a:solidFill>
              </a:rPr>
              <a:t>satisfacción</a:t>
            </a:r>
            <a:r>
              <a:rPr dirty="0">
                <a:solidFill>
                  <a:schemeClr val="tx1"/>
                </a:solidFill>
              </a:rPr>
              <a:t> de </a:t>
            </a:r>
            <a:r>
              <a:rPr dirty="0" err="1">
                <a:solidFill>
                  <a:schemeClr val="tx1"/>
                </a:solidFill>
              </a:rPr>
              <a:t>necesidades</a:t>
            </a:r>
            <a:r>
              <a:rPr dirty="0">
                <a:solidFill>
                  <a:schemeClr val="tx1"/>
                </a:solidFill>
              </a:rPr>
              <a:t> </a:t>
            </a:r>
            <a:r>
              <a:rPr dirty="0" err="1">
                <a:solidFill>
                  <a:schemeClr val="tx1"/>
                </a:solidFill>
              </a:rPr>
              <a:t>básicas</a:t>
            </a:r>
            <a:r>
              <a:rPr dirty="0">
                <a:solidFill>
                  <a:schemeClr val="tx1"/>
                </a:solidFill>
              </a:rPr>
              <a:t> y </a:t>
            </a:r>
            <a:r>
              <a:rPr dirty="0" err="1">
                <a:solidFill>
                  <a:schemeClr val="tx1"/>
                </a:solidFill>
              </a:rPr>
              <a:t>consecución</a:t>
            </a:r>
            <a:r>
              <a:rPr dirty="0">
                <a:solidFill>
                  <a:schemeClr val="tx1"/>
                </a:solidFill>
              </a:rPr>
              <a:t> de planes de </a:t>
            </a:r>
            <a:r>
              <a:rPr dirty="0" err="1">
                <a:solidFill>
                  <a:schemeClr val="tx1"/>
                </a:solidFill>
              </a:rPr>
              <a:t>vida</a:t>
            </a:r>
            <a:endParaRPr dirty="0">
              <a:solidFill>
                <a:schemeClr val="tx1"/>
              </a:solidFill>
            </a:endParaRPr>
          </a:p>
          <a:p>
            <a:pPr>
              <a:defRPr sz="2400">
                <a:latin typeface="Arial"/>
                <a:ea typeface="Arial"/>
                <a:cs typeface="Arial"/>
                <a:sym typeface="Arial"/>
              </a:defRPr>
            </a:pPr>
            <a:r>
              <a:rPr dirty="0" err="1">
                <a:solidFill>
                  <a:schemeClr val="tx1"/>
                </a:solidFill>
              </a:rPr>
              <a:t>Tratar</a:t>
            </a:r>
            <a:r>
              <a:rPr dirty="0">
                <a:solidFill>
                  <a:schemeClr val="tx1"/>
                </a:solidFill>
              </a:rPr>
              <a:t> al </a:t>
            </a:r>
            <a:r>
              <a:rPr dirty="0" err="1">
                <a:solidFill>
                  <a:schemeClr val="tx1"/>
                </a:solidFill>
              </a:rPr>
              <a:t>ser</a:t>
            </a:r>
            <a:r>
              <a:rPr dirty="0">
                <a:solidFill>
                  <a:schemeClr val="tx1"/>
                </a:solidFill>
              </a:rPr>
              <a:t> </a:t>
            </a:r>
            <a:r>
              <a:rPr dirty="0" err="1">
                <a:solidFill>
                  <a:schemeClr val="tx1"/>
                </a:solidFill>
              </a:rPr>
              <a:t>humano</a:t>
            </a:r>
            <a:r>
              <a:rPr dirty="0">
                <a:solidFill>
                  <a:schemeClr val="tx1"/>
                </a:solidFill>
              </a:rPr>
              <a:t> </a:t>
            </a:r>
            <a:r>
              <a:rPr dirty="0" err="1">
                <a:solidFill>
                  <a:schemeClr val="tx1"/>
                </a:solidFill>
              </a:rPr>
              <a:t>como</a:t>
            </a:r>
            <a:r>
              <a:rPr dirty="0">
                <a:solidFill>
                  <a:schemeClr val="tx1"/>
                </a:solidFill>
              </a:rPr>
              <a:t> fin y </a:t>
            </a:r>
            <a:r>
              <a:rPr dirty="0" err="1">
                <a:solidFill>
                  <a:schemeClr val="tx1"/>
                </a:solidFill>
              </a:rPr>
              <a:t>nunca</a:t>
            </a:r>
            <a:r>
              <a:rPr dirty="0">
                <a:solidFill>
                  <a:schemeClr val="tx1"/>
                </a:solidFill>
              </a:rPr>
              <a:t> </a:t>
            </a:r>
            <a:r>
              <a:rPr dirty="0" err="1">
                <a:solidFill>
                  <a:schemeClr val="tx1"/>
                </a:solidFill>
              </a:rPr>
              <a:t>como</a:t>
            </a:r>
            <a:r>
              <a:rPr dirty="0">
                <a:solidFill>
                  <a:schemeClr val="tx1"/>
                </a:solidFill>
              </a:rPr>
              <a:t> </a:t>
            </a:r>
            <a:r>
              <a:rPr dirty="0" err="1">
                <a:solidFill>
                  <a:schemeClr val="tx1"/>
                </a:solidFill>
              </a:rPr>
              <a:t>medio</a:t>
            </a:r>
            <a:endParaRPr dirty="0">
              <a:solidFill>
                <a:schemeClr val="tx1"/>
              </a:solidFill>
            </a:endParaRPr>
          </a:p>
          <a:p>
            <a:pPr>
              <a:defRPr sz="2400">
                <a:latin typeface="Arial"/>
                <a:ea typeface="Arial"/>
                <a:cs typeface="Arial"/>
                <a:sym typeface="Arial"/>
              </a:defRPr>
            </a:pPr>
            <a:r>
              <a:rPr dirty="0" err="1">
                <a:solidFill>
                  <a:schemeClr val="tx1"/>
                </a:solidFill>
              </a:rPr>
              <a:t>Autonomía</a:t>
            </a:r>
            <a:r>
              <a:rPr dirty="0">
                <a:solidFill>
                  <a:schemeClr val="tx1"/>
                </a:solidFill>
              </a:rPr>
              <a:t>: </a:t>
            </a:r>
            <a:r>
              <a:rPr b="1" dirty="0" err="1">
                <a:solidFill>
                  <a:schemeClr val="tx1"/>
                </a:solidFill>
              </a:rPr>
              <a:t>capacidad</a:t>
            </a:r>
            <a:r>
              <a:rPr b="1" dirty="0">
                <a:solidFill>
                  <a:schemeClr val="tx1"/>
                </a:solidFill>
              </a:rPr>
              <a:t> de </a:t>
            </a:r>
            <a:r>
              <a:rPr b="1" dirty="0" err="1">
                <a:solidFill>
                  <a:schemeClr val="tx1"/>
                </a:solidFill>
              </a:rPr>
              <a:t>elección</a:t>
            </a:r>
            <a:r>
              <a:rPr dirty="0">
                <a:solidFill>
                  <a:schemeClr val="tx1"/>
                </a:solidFill>
              </a:rPr>
              <a:t>, </a:t>
            </a:r>
            <a:r>
              <a:rPr dirty="0" err="1">
                <a:solidFill>
                  <a:schemeClr val="tx1"/>
                </a:solidFill>
              </a:rPr>
              <a:t>rasgos</a:t>
            </a:r>
            <a:r>
              <a:rPr dirty="0">
                <a:solidFill>
                  <a:schemeClr val="tx1"/>
                </a:solidFill>
              </a:rPr>
              <a:t> </a:t>
            </a:r>
            <a:r>
              <a:rPr dirty="0" err="1">
                <a:solidFill>
                  <a:schemeClr val="tx1"/>
                </a:solidFill>
              </a:rPr>
              <a:t>esenciales</a:t>
            </a:r>
            <a:r>
              <a:rPr dirty="0">
                <a:solidFill>
                  <a:schemeClr val="tx1"/>
                </a:solidFill>
              </a:rPr>
              <a:t> y </a:t>
            </a:r>
            <a:r>
              <a:rPr dirty="0" err="1">
                <a:solidFill>
                  <a:schemeClr val="tx1"/>
                </a:solidFill>
              </a:rPr>
              <a:t>distintivos</a:t>
            </a:r>
            <a:r>
              <a:rPr dirty="0">
                <a:solidFill>
                  <a:schemeClr val="tx1"/>
                </a:solidFill>
              </a:rPr>
              <a:t>.</a:t>
            </a:r>
            <a:r>
              <a:rPr sz="2000" dirty="0">
                <a:solidFill>
                  <a:schemeClr val="tx1"/>
                </a:solidFill>
              </a:rPr>
              <a:t> </a:t>
            </a:r>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67130" y="1267555"/>
            <a:ext cx="7886700" cy="4988865"/>
          </a:xfrm>
        </p:spPr>
        <p:txBody>
          <a:bodyPr>
            <a:normAutofit fontScale="85000" lnSpcReduction="20000"/>
          </a:bodyPr>
          <a:lstStyle/>
          <a:p>
            <a:pPr algn="just">
              <a:lnSpc>
                <a:spcPct val="120000"/>
              </a:lnSpc>
              <a:spcBef>
                <a:spcPts val="0"/>
              </a:spcBef>
            </a:pPr>
            <a:r>
              <a:rPr lang="es-ES" sz="2400" dirty="0" smtClean="0">
                <a:latin typeface="Arial" panose="020B0604020202020204" pitchFamily="34" charset="0"/>
                <a:cs typeface="Arial" panose="020B0604020202020204" pitchFamily="34" charset="0"/>
              </a:rPr>
              <a:t>Confusión general de la ética de entender </a:t>
            </a:r>
            <a:r>
              <a:rPr lang="es-ES" sz="2400" dirty="0">
                <a:latin typeface="Arial" panose="020B0604020202020204" pitchFamily="34" charset="0"/>
                <a:cs typeface="Arial" panose="020B0604020202020204" pitchFamily="34" charset="0"/>
              </a:rPr>
              <a:t>que hay un único tipo de valores a tener en cuenta en la relación clínica, los valores que los profesionales han plasmado en sus códigos deontológicos. </a:t>
            </a:r>
            <a:endParaRPr lang="es-ES" sz="2400" dirty="0" smtClean="0">
              <a:latin typeface="Arial" panose="020B0604020202020204" pitchFamily="34" charset="0"/>
              <a:cs typeface="Arial" panose="020B0604020202020204" pitchFamily="34" charset="0"/>
            </a:endParaRPr>
          </a:p>
          <a:p>
            <a:pPr marL="0" indent="0" algn="just">
              <a:lnSpc>
                <a:spcPct val="120000"/>
              </a:lnSpc>
              <a:spcBef>
                <a:spcPts val="0"/>
              </a:spcBef>
              <a:buNone/>
            </a:pPr>
            <a:endParaRPr lang="es-ES" sz="2400" dirty="0" smtClean="0">
              <a:latin typeface="Arial" panose="020B0604020202020204" pitchFamily="34" charset="0"/>
              <a:cs typeface="Arial" panose="020B0604020202020204" pitchFamily="34" charset="0"/>
            </a:endParaRPr>
          </a:p>
          <a:p>
            <a:pPr algn="just">
              <a:lnSpc>
                <a:spcPct val="120000"/>
              </a:lnSpc>
              <a:spcBef>
                <a:spcPts val="0"/>
              </a:spcBef>
            </a:pPr>
            <a:r>
              <a:rPr lang="es-ES" sz="2400" dirty="0" smtClean="0">
                <a:latin typeface="Arial" panose="020B0604020202020204" pitchFamily="34" charset="0"/>
                <a:cs typeface="Arial" panose="020B0604020202020204" pitchFamily="34" charset="0"/>
              </a:rPr>
              <a:t>Seno </a:t>
            </a:r>
            <a:r>
              <a:rPr lang="es-ES" sz="2400" dirty="0">
                <a:latin typeface="Arial" panose="020B0604020202020204" pitchFamily="34" charset="0"/>
                <a:cs typeface="Arial" panose="020B0604020202020204" pitchFamily="34" charset="0"/>
              </a:rPr>
              <a:t>de sociedades jerárquicas, en las que la relación médico paciente ha sido paternalista y absolutista, pero con la introducción de los regímenes democráticos las </a:t>
            </a:r>
            <a:r>
              <a:rPr lang="es-ES" sz="2400" b="1" dirty="0">
                <a:latin typeface="Arial" panose="020B0604020202020204" pitchFamily="34" charset="0"/>
                <a:cs typeface="Arial" panose="020B0604020202020204" pitchFamily="34" charset="0"/>
              </a:rPr>
              <a:t>sociedades caminan hacia el pluralismo moral</a:t>
            </a:r>
            <a:r>
              <a:rPr lang="es-ES" sz="2400" dirty="0">
                <a:latin typeface="Arial" panose="020B0604020202020204" pitchFamily="34" charset="0"/>
                <a:cs typeface="Arial" panose="020B0604020202020204" pitchFamily="34" charset="0"/>
              </a:rPr>
              <a:t>. </a:t>
            </a:r>
            <a:endParaRPr lang="es-ES" sz="2400" dirty="0" smtClean="0">
              <a:latin typeface="Arial" panose="020B0604020202020204" pitchFamily="34" charset="0"/>
              <a:cs typeface="Arial" panose="020B0604020202020204" pitchFamily="34" charset="0"/>
            </a:endParaRPr>
          </a:p>
          <a:p>
            <a:pPr algn="just">
              <a:lnSpc>
                <a:spcPct val="120000"/>
              </a:lnSpc>
              <a:spcBef>
                <a:spcPts val="0"/>
              </a:spcBef>
            </a:pPr>
            <a:endParaRPr lang="es-ES" sz="2400" dirty="0">
              <a:latin typeface="Arial" panose="020B0604020202020204" pitchFamily="34" charset="0"/>
              <a:cs typeface="Arial" panose="020B0604020202020204" pitchFamily="34" charset="0"/>
            </a:endParaRPr>
          </a:p>
          <a:p>
            <a:pPr algn="just">
              <a:lnSpc>
                <a:spcPct val="120000"/>
              </a:lnSpc>
              <a:spcBef>
                <a:spcPts val="0"/>
              </a:spcBef>
            </a:pPr>
            <a:r>
              <a:rPr lang="es-ES" sz="2400" b="1" dirty="0" smtClean="0">
                <a:latin typeface="Arial" panose="020B0604020202020204" pitchFamily="34" charset="0"/>
                <a:cs typeface="Arial" panose="020B0604020202020204" pitchFamily="34" charset="0"/>
              </a:rPr>
              <a:t>Sociedad </a:t>
            </a:r>
            <a:r>
              <a:rPr lang="es-ES" sz="2400" b="1" dirty="0">
                <a:latin typeface="Arial" panose="020B0604020202020204" pitchFamily="34" charset="0"/>
                <a:cs typeface="Arial" panose="020B0604020202020204" pitchFamily="34" charset="0"/>
              </a:rPr>
              <a:t>plural </a:t>
            </a:r>
            <a:r>
              <a:rPr lang="es-ES" sz="2400" dirty="0">
                <a:latin typeface="Arial" panose="020B0604020202020204" pitchFamily="34" charset="0"/>
                <a:cs typeface="Arial" panose="020B0604020202020204" pitchFamily="34" charset="0"/>
              </a:rPr>
              <a:t>es aquella en la que los ciudadanos comparten unos mínimos que les permiten tener una base común para ir construyendo desde ellos el mundo que les circunda. Tales mínimos pueden concretarse en el respeto a los derechos humanos de la primera, segunda y tercera generación, o lo que es lo mismo, en los valores de libertad, igualdad y solidaridad</a:t>
            </a:r>
          </a:p>
        </p:txBody>
      </p:sp>
    </p:spTree>
    <p:extLst>
      <p:ext uri="{BB962C8B-B14F-4D97-AF65-F5344CB8AC3E}">
        <p14:creationId xmlns:p14="http://schemas.microsoft.com/office/powerpoint/2010/main" val="2592218518"/>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a:bodyPr>
          <a:lstStyle/>
          <a:p>
            <a:pPr algn="just"/>
            <a:r>
              <a:rPr lang="es-ES" sz="2000" dirty="0">
                <a:solidFill>
                  <a:schemeClr val="tx1"/>
                </a:solidFill>
                <a:latin typeface="Arial"/>
                <a:ea typeface="Arial"/>
                <a:cs typeface="Arial"/>
              </a:rPr>
              <a:t>L</a:t>
            </a:r>
            <a:r>
              <a:rPr lang="es-ES" sz="2000" dirty="0" smtClean="0">
                <a:solidFill>
                  <a:schemeClr val="tx1"/>
                </a:solidFill>
                <a:latin typeface="Arial"/>
                <a:ea typeface="Arial"/>
                <a:cs typeface="Arial"/>
              </a:rPr>
              <a:t>a </a:t>
            </a:r>
            <a:r>
              <a:rPr lang="es-ES" sz="2000" dirty="0">
                <a:solidFill>
                  <a:schemeClr val="tx1"/>
                </a:solidFill>
                <a:latin typeface="Arial"/>
                <a:ea typeface="Arial"/>
                <a:cs typeface="Arial"/>
              </a:rPr>
              <a:t>Bioética no es Deontología profesional sino ética cívica, y como tal presupone la </a:t>
            </a:r>
            <a:r>
              <a:rPr lang="es-ES" sz="2000" b="1" dirty="0">
                <a:solidFill>
                  <a:schemeClr val="tx1"/>
                </a:solidFill>
                <a:latin typeface="Arial"/>
                <a:ea typeface="Arial"/>
                <a:cs typeface="Arial"/>
              </a:rPr>
              <a:t>introducción en la medicina de los valores democráticos </a:t>
            </a:r>
            <a:r>
              <a:rPr lang="es-ES" sz="2000" dirty="0">
                <a:solidFill>
                  <a:schemeClr val="tx1"/>
                </a:solidFill>
                <a:latin typeface="Arial"/>
                <a:ea typeface="Arial"/>
                <a:cs typeface="Arial"/>
              </a:rPr>
              <a:t>que fundamentan la vida civil de las sociedades </a:t>
            </a:r>
            <a:r>
              <a:rPr lang="es-ES" sz="2000" dirty="0" smtClean="0">
                <a:solidFill>
                  <a:schemeClr val="tx1"/>
                </a:solidFill>
                <a:latin typeface="Arial"/>
                <a:ea typeface="Arial"/>
                <a:cs typeface="Arial"/>
              </a:rPr>
              <a:t>occidentales</a:t>
            </a:r>
          </a:p>
          <a:p>
            <a:pPr marL="0" indent="0" algn="just">
              <a:buNone/>
            </a:pPr>
            <a:endParaRPr lang="es-ES" sz="2000" dirty="0">
              <a:solidFill>
                <a:schemeClr val="tx1"/>
              </a:solidFill>
              <a:latin typeface="Arial"/>
              <a:ea typeface="Arial"/>
              <a:cs typeface="Arial"/>
            </a:endParaRPr>
          </a:p>
          <a:p>
            <a:pPr algn="just"/>
            <a:r>
              <a:rPr lang="es-ES" sz="2000" dirty="0">
                <a:solidFill>
                  <a:schemeClr val="tx1"/>
                </a:solidFill>
                <a:latin typeface="Arial"/>
                <a:ea typeface="Arial"/>
                <a:cs typeface="Arial"/>
              </a:rPr>
              <a:t>La Bioética es una nueva disciplina académica que ha sido, de entre todas las Humanidades Médicas, la que más se ha desarrollado, y probablemente la que exigen con mayor urgencia los planes de estudios de Medicina para dotar a sus alumnos de las competencias que les permitan manejar los conflictos de valores de una relación clínica auténticamente </a:t>
            </a:r>
            <a:r>
              <a:rPr lang="es-ES" sz="2000" dirty="0" smtClean="0">
                <a:solidFill>
                  <a:schemeClr val="tx1"/>
                </a:solidFill>
                <a:latin typeface="Arial"/>
                <a:ea typeface="Arial"/>
                <a:cs typeface="Arial"/>
              </a:rPr>
              <a:t>democrática</a:t>
            </a:r>
            <a:endParaRPr lang="es-ES" sz="2000" dirty="0">
              <a:solidFill>
                <a:schemeClr val="tx1"/>
              </a:solidFill>
              <a:latin typeface="Arial"/>
              <a:ea typeface="Arial"/>
              <a:cs typeface="Arial"/>
            </a:endParaRPr>
          </a:p>
        </p:txBody>
      </p:sp>
      <p:sp>
        <p:nvSpPr>
          <p:cNvPr id="5" name="Shape 134"/>
          <p:cNvSpPr/>
          <p:nvPr/>
        </p:nvSpPr>
        <p:spPr>
          <a:xfrm>
            <a:off x="2156597" y="1103725"/>
            <a:ext cx="4830808" cy="48013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1" indent="0" algn="ctr">
              <a:lnSpc>
                <a:spcPct val="90000"/>
              </a:lnSpc>
              <a:defRPr sz="2800" b="1" cap="small">
                <a:latin typeface="Arial"/>
                <a:ea typeface="Arial"/>
                <a:cs typeface="Arial"/>
                <a:sym typeface="Arial"/>
              </a:defRPr>
            </a:pPr>
            <a:r>
              <a:rPr lang="es-MX" sz="2800" b="1" cap="small" dirty="0">
                <a:latin typeface="Arial"/>
                <a:ea typeface="Arial"/>
                <a:cs typeface="Arial"/>
                <a:sym typeface="Arial"/>
              </a:rPr>
              <a:t>Ética y Bioética en medicina</a:t>
            </a:r>
            <a:endParaRPr sz="2800" b="1" cap="small" dirty="0">
              <a:latin typeface="Arial"/>
              <a:ea typeface="Arial"/>
              <a:cs typeface="Arial"/>
              <a:sym typeface="Arial"/>
            </a:endParaRPr>
          </a:p>
        </p:txBody>
      </p:sp>
    </p:spTree>
    <p:extLst>
      <p:ext uri="{BB962C8B-B14F-4D97-AF65-F5344CB8AC3E}">
        <p14:creationId xmlns:p14="http://schemas.microsoft.com/office/powerpoint/2010/main" val="129566401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Shape 128"/>
          <p:cNvSpPr>
            <a:spLocks noGrp="1"/>
          </p:cNvSpPr>
          <p:nvPr>
            <p:ph type="body" idx="1"/>
          </p:nvPr>
        </p:nvSpPr>
        <p:spPr>
          <a:xfrm>
            <a:off x="949876" y="1965749"/>
            <a:ext cx="7260059" cy="4351339"/>
          </a:xfrm>
          <a:prstGeom prst="rect">
            <a:avLst/>
          </a:prstGeom>
        </p:spPr>
        <p:txBody>
          <a:bodyPr>
            <a:normAutofit/>
          </a:bodyPr>
          <a:lstStyle/>
          <a:p>
            <a:pPr algn="just">
              <a:buSzTx/>
              <a:buFont typeface="Wingdings" panose="05000000000000000000" pitchFamily="2" charset="2"/>
              <a:buChar char="§"/>
              <a:defRPr sz="2400">
                <a:latin typeface="Arial"/>
                <a:ea typeface="Arial"/>
                <a:cs typeface="Arial"/>
                <a:sym typeface="Arial"/>
              </a:defRPr>
            </a:pPr>
            <a:r>
              <a:rPr sz="2000" dirty="0"/>
              <a:t>Los </a:t>
            </a:r>
            <a:r>
              <a:rPr sz="2000" b="1" dirty="0"/>
              <a:t>avances en las ciencias de la vida </a:t>
            </a:r>
            <a:r>
              <a:rPr sz="2000" dirty="0"/>
              <a:t>han desatado un </a:t>
            </a:r>
            <a:r>
              <a:rPr sz="2000" b="1" dirty="0"/>
              <a:t>cambio de paradigma cultural e </a:t>
            </a:r>
            <a:r>
              <a:rPr sz="2000" b="1" dirty="0" err="1" smtClean="0"/>
              <a:t>ideológico</a:t>
            </a:r>
            <a:endParaRPr lang="es-MX" sz="2000" dirty="0"/>
          </a:p>
          <a:p>
            <a:pPr marL="0" indent="0" algn="just">
              <a:buSzTx/>
              <a:buNone/>
              <a:defRPr sz="2400">
                <a:latin typeface="Arial"/>
                <a:ea typeface="Arial"/>
                <a:cs typeface="Arial"/>
                <a:sym typeface="Arial"/>
              </a:defRPr>
            </a:pPr>
            <a:endParaRPr lang="es-MX" sz="2000" dirty="0" smtClean="0"/>
          </a:p>
          <a:p>
            <a:pPr algn="just">
              <a:buSzTx/>
              <a:buFont typeface="Wingdings" panose="05000000000000000000" pitchFamily="2" charset="2"/>
              <a:buChar char="§"/>
              <a:defRPr sz="2400">
                <a:latin typeface="Arial"/>
                <a:ea typeface="Arial"/>
                <a:cs typeface="Arial"/>
                <a:sym typeface="Arial"/>
              </a:defRPr>
            </a:pPr>
            <a:r>
              <a:rPr lang="es-MX" sz="2000" dirty="0"/>
              <a:t>L</a:t>
            </a:r>
            <a:r>
              <a:rPr sz="2000" dirty="0" err="1" smtClean="0"/>
              <a:t>os</a:t>
            </a:r>
            <a:r>
              <a:rPr lang="es-MX" sz="2000" dirty="0"/>
              <a:t> </a:t>
            </a:r>
            <a:r>
              <a:rPr sz="2000" dirty="0" err="1" smtClean="0"/>
              <a:t>hallazgos</a:t>
            </a:r>
            <a:r>
              <a:rPr sz="2000" dirty="0" smtClean="0"/>
              <a:t> </a:t>
            </a:r>
            <a:r>
              <a:rPr sz="2000" dirty="0"/>
              <a:t>e implementos técnicos logrados en años recientes –</a:t>
            </a:r>
            <a:r>
              <a:rPr sz="2000" i="1" dirty="0"/>
              <a:t>e. g.</a:t>
            </a:r>
            <a:r>
              <a:rPr sz="2000" dirty="0"/>
              <a:t> desde la terapia genómica hasta la restitución de tejidos o funciones fisiológicas– son cuestiones que nos enfrentan a nuestra </a:t>
            </a:r>
            <a:r>
              <a:rPr sz="2000" b="1" dirty="0"/>
              <a:t>condición humana</a:t>
            </a:r>
            <a:r>
              <a:rPr sz="2000" dirty="0"/>
              <a:t> bajo una nueva luz y nos obligan a </a:t>
            </a:r>
            <a:r>
              <a:rPr sz="2000" b="1" dirty="0"/>
              <a:t>replantear nuestra concepción de la vida, la muerte y de nuestra </a:t>
            </a:r>
            <a:r>
              <a:rPr sz="2000" b="1" dirty="0" err="1"/>
              <a:t>propia</a:t>
            </a:r>
            <a:r>
              <a:rPr sz="2000" b="1" dirty="0"/>
              <a:t> </a:t>
            </a:r>
            <a:r>
              <a:rPr sz="2000" b="1" dirty="0" err="1" smtClean="0"/>
              <a:t>naturaleza</a:t>
            </a:r>
            <a:r>
              <a:rPr lang="es-MX" sz="2000" b="1" dirty="0" smtClean="0"/>
              <a:t>.</a:t>
            </a:r>
            <a:endParaRPr sz="2000" b="1" dirty="0"/>
          </a:p>
        </p:txBody>
      </p:sp>
      <p:sp>
        <p:nvSpPr>
          <p:cNvPr id="130" name="Shape 130"/>
          <p:cNvSpPr/>
          <p:nvPr/>
        </p:nvSpPr>
        <p:spPr>
          <a:xfrm>
            <a:off x="316514" y="1286399"/>
            <a:ext cx="8261351" cy="48620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p>
            <a:pPr lvl="1" indent="0" algn="ctr">
              <a:defRPr sz="2800" b="1" cap="small">
                <a:latin typeface="Arial"/>
                <a:ea typeface="Arial"/>
                <a:cs typeface="Arial"/>
                <a:sym typeface="Arial"/>
              </a:defRPr>
            </a:pPr>
            <a:r>
              <a:rPr dirty="0"/>
              <a:t>Marco conceptual</a:t>
            </a: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Shape 208"/>
          <p:cNvSpPr>
            <a:spLocks noGrp="1"/>
          </p:cNvSpPr>
          <p:nvPr>
            <p:ph type="body" sz="half" idx="1"/>
          </p:nvPr>
        </p:nvSpPr>
        <p:spPr>
          <a:xfrm>
            <a:off x="3886200" y="1532129"/>
            <a:ext cx="4620126" cy="3845986"/>
          </a:xfrm>
          <a:prstGeom prst="rect">
            <a:avLst/>
          </a:prstGeom>
        </p:spPr>
        <p:txBody>
          <a:bodyPr>
            <a:noAutofit/>
          </a:bodyPr>
          <a:lstStyle/>
          <a:p>
            <a:pPr marL="0" indent="0" algn="just">
              <a:buSzTx/>
              <a:buNone/>
              <a:defRPr sz="2400">
                <a:latin typeface="Arial"/>
                <a:ea typeface="Arial"/>
                <a:cs typeface="Arial"/>
                <a:sym typeface="Arial"/>
              </a:defRPr>
            </a:pPr>
            <a:r>
              <a:rPr sz="2400" dirty="0">
                <a:solidFill>
                  <a:schemeClr val="tx1"/>
                </a:solidFill>
              </a:rPr>
              <a:t>El </a:t>
            </a:r>
            <a:r>
              <a:rPr sz="2400" dirty="0" err="1">
                <a:solidFill>
                  <a:schemeClr val="tx1"/>
                </a:solidFill>
              </a:rPr>
              <a:t>quehacer</a:t>
            </a:r>
            <a:r>
              <a:rPr sz="2400" dirty="0">
                <a:solidFill>
                  <a:schemeClr val="tx1"/>
                </a:solidFill>
              </a:rPr>
              <a:t> </a:t>
            </a:r>
            <a:r>
              <a:rPr sz="2400" dirty="0" err="1">
                <a:solidFill>
                  <a:schemeClr val="tx1"/>
                </a:solidFill>
              </a:rPr>
              <a:t>ético</a:t>
            </a:r>
            <a:r>
              <a:rPr sz="2400" dirty="0">
                <a:solidFill>
                  <a:schemeClr val="tx1"/>
                </a:solidFill>
              </a:rPr>
              <a:t> </a:t>
            </a:r>
            <a:r>
              <a:rPr sz="2400" dirty="0" err="1">
                <a:solidFill>
                  <a:schemeClr val="tx1"/>
                </a:solidFill>
              </a:rPr>
              <a:t>en</a:t>
            </a:r>
            <a:r>
              <a:rPr sz="2400" dirty="0">
                <a:solidFill>
                  <a:schemeClr val="tx1"/>
                </a:solidFill>
              </a:rPr>
              <a:t> el </a:t>
            </a:r>
            <a:r>
              <a:rPr sz="2400" dirty="0" err="1">
                <a:solidFill>
                  <a:schemeClr val="tx1"/>
                </a:solidFill>
              </a:rPr>
              <a:t>contexto</a:t>
            </a:r>
            <a:r>
              <a:rPr sz="2400" dirty="0">
                <a:solidFill>
                  <a:schemeClr val="tx1"/>
                </a:solidFill>
              </a:rPr>
              <a:t> de la </a:t>
            </a:r>
            <a:r>
              <a:rPr sz="2400" dirty="0" err="1">
                <a:solidFill>
                  <a:schemeClr val="tx1"/>
                </a:solidFill>
              </a:rPr>
              <a:t>ciencia</a:t>
            </a:r>
            <a:r>
              <a:rPr sz="2400" dirty="0">
                <a:solidFill>
                  <a:schemeClr val="tx1"/>
                </a:solidFill>
              </a:rPr>
              <a:t> y la </a:t>
            </a:r>
            <a:r>
              <a:rPr sz="2400" dirty="0" err="1">
                <a:solidFill>
                  <a:schemeClr val="tx1"/>
                </a:solidFill>
              </a:rPr>
              <a:t>tecnología</a:t>
            </a:r>
            <a:r>
              <a:rPr sz="2400" dirty="0">
                <a:solidFill>
                  <a:schemeClr val="tx1"/>
                </a:solidFill>
              </a:rPr>
              <a:t>, no se </a:t>
            </a:r>
            <a:r>
              <a:rPr sz="2400" dirty="0" err="1">
                <a:solidFill>
                  <a:schemeClr val="tx1"/>
                </a:solidFill>
              </a:rPr>
              <a:t>resuelve</a:t>
            </a:r>
            <a:r>
              <a:rPr sz="2400" dirty="0">
                <a:solidFill>
                  <a:schemeClr val="tx1"/>
                </a:solidFill>
              </a:rPr>
              <a:t> a </a:t>
            </a:r>
            <a:r>
              <a:rPr sz="2400" dirty="0" err="1">
                <a:solidFill>
                  <a:schemeClr val="tx1"/>
                </a:solidFill>
              </a:rPr>
              <a:t>través</a:t>
            </a:r>
            <a:r>
              <a:rPr sz="2400" dirty="0">
                <a:solidFill>
                  <a:schemeClr val="tx1"/>
                </a:solidFill>
              </a:rPr>
              <a:t> del </a:t>
            </a:r>
            <a:r>
              <a:rPr sz="2400" dirty="0" err="1">
                <a:solidFill>
                  <a:schemeClr val="tx1"/>
                </a:solidFill>
              </a:rPr>
              <a:t>establecimiento</a:t>
            </a:r>
            <a:r>
              <a:rPr sz="2400" dirty="0">
                <a:solidFill>
                  <a:schemeClr val="tx1"/>
                </a:solidFill>
              </a:rPr>
              <a:t> de </a:t>
            </a:r>
            <a:r>
              <a:rPr sz="2400" dirty="0" err="1">
                <a:solidFill>
                  <a:schemeClr val="tx1"/>
                </a:solidFill>
              </a:rPr>
              <a:t>normas</a:t>
            </a:r>
            <a:r>
              <a:rPr sz="2400" dirty="0">
                <a:solidFill>
                  <a:schemeClr val="tx1"/>
                </a:solidFill>
              </a:rPr>
              <a:t> y </a:t>
            </a:r>
            <a:r>
              <a:rPr sz="2400" dirty="0" err="1">
                <a:solidFill>
                  <a:schemeClr val="tx1"/>
                </a:solidFill>
              </a:rPr>
              <a:t>códigos</a:t>
            </a:r>
            <a:r>
              <a:rPr sz="2400" dirty="0">
                <a:solidFill>
                  <a:schemeClr val="tx1"/>
                </a:solidFill>
              </a:rPr>
              <a:t>, </a:t>
            </a:r>
            <a:r>
              <a:rPr sz="2400" dirty="0" err="1">
                <a:solidFill>
                  <a:schemeClr val="tx1"/>
                </a:solidFill>
              </a:rPr>
              <a:t>sino</a:t>
            </a:r>
            <a:r>
              <a:rPr sz="2400" dirty="0">
                <a:solidFill>
                  <a:schemeClr val="tx1"/>
                </a:solidFill>
              </a:rPr>
              <a:t> de </a:t>
            </a:r>
            <a:r>
              <a:rPr sz="2400" dirty="0" err="1">
                <a:solidFill>
                  <a:schemeClr val="tx1"/>
                </a:solidFill>
              </a:rPr>
              <a:t>una</a:t>
            </a:r>
            <a:r>
              <a:rPr sz="2400" dirty="0">
                <a:solidFill>
                  <a:schemeClr val="tx1"/>
                </a:solidFill>
              </a:rPr>
              <a:t> </a:t>
            </a:r>
            <a:r>
              <a:rPr lang="es-MX" sz="2400" b="1" cap="small" dirty="0" smtClean="0">
                <a:solidFill>
                  <a:schemeClr val="tx1"/>
                </a:solidFill>
              </a:rPr>
              <a:t>comprensión más amplia de las implicaciones y efectos futuros de los resultados </a:t>
            </a:r>
            <a:r>
              <a:rPr sz="2400" dirty="0" err="1" smtClean="0">
                <a:solidFill>
                  <a:schemeClr val="tx1"/>
                </a:solidFill>
              </a:rPr>
              <a:t>en</a:t>
            </a:r>
            <a:r>
              <a:rPr sz="2400" dirty="0" smtClean="0">
                <a:solidFill>
                  <a:schemeClr val="tx1"/>
                </a:solidFill>
              </a:rPr>
              <a:t> </a:t>
            </a:r>
            <a:r>
              <a:rPr sz="2400" dirty="0" err="1">
                <a:solidFill>
                  <a:schemeClr val="tx1"/>
                </a:solidFill>
              </a:rPr>
              <a:t>todos</a:t>
            </a:r>
            <a:r>
              <a:rPr sz="2400" dirty="0">
                <a:solidFill>
                  <a:schemeClr val="tx1"/>
                </a:solidFill>
              </a:rPr>
              <a:t> </a:t>
            </a:r>
            <a:r>
              <a:rPr sz="2400" dirty="0" err="1">
                <a:solidFill>
                  <a:schemeClr val="tx1"/>
                </a:solidFill>
              </a:rPr>
              <a:t>los</a:t>
            </a:r>
            <a:r>
              <a:rPr sz="2400" dirty="0">
                <a:solidFill>
                  <a:schemeClr val="tx1"/>
                </a:solidFill>
              </a:rPr>
              <a:t> </a:t>
            </a:r>
            <a:r>
              <a:rPr sz="2400" dirty="0" err="1">
                <a:solidFill>
                  <a:schemeClr val="tx1"/>
                </a:solidFill>
              </a:rPr>
              <a:t>contextos</a:t>
            </a:r>
            <a:r>
              <a:rPr sz="2400" dirty="0">
                <a:solidFill>
                  <a:schemeClr val="tx1"/>
                </a:solidFill>
              </a:rPr>
              <a:t> del </a:t>
            </a:r>
            <a:r>
              <a:rPr sz="2400" dirty="0" err="1">
                <a:solidFill>
                  <a:schemeClr val="tx1"/>
                </a:solidFill>
              </a:rPr>
              <a:t>quehacer</a:t>
            </a:r>
            <a:r>
              <a:rPr sz="2400" dirty="0">
                <a:solidFill>
                  <a:schemeClr val="tx1"/>
                </a:solidFill>
              </a:rPr>
              <a:t> </a:t>
            </a:r>
            <a:r>
              <a:rPr sz="2400" dirty="0" err="1">
                <a:solidFill>
                  <a:schemeClr val="tx1"/>
                </a:solidFill>
              </a:rPr>
              <a:t>humano</a:t>
            </a:r>
            <a:r>
              <a:rPr sz="2400" dirty="0">
                <a:solidFill>
                  <a:schemeClr val="tx1"/>
                </a:solidFill>
              </a:rPr>
              <a:t>. </a:t>
            </a:r>
          </a:p>
        </p:txBody>
      </p:sp>
      <p:pic>
        <p:nvPicPr>
          <p:cNvPr id="210" name="image13.png"/>
          <p:cNvPicPr>
            <a:picLocks noChangeAspect="1"/>
          </p:cNvPicPr>
          <p:nvPr/>
        </p:nvPicPr>
        <p:blipFill>
          <a:blip r:embed="rId2">
            <a:extLst/>
          </a:blip>
          <a:stretch>
            <a:fillRect/>
          </a:stretch>
        </p:blipFill>
        <p:spPr>
          <a:xfrm>
            <a:off x="685800" y="1171985"/>
            <a:ext cx="1888729" cy="2290668"/>
          </a:xfrm>
          <a:prstGeom prst="rect">
            <a:avLst/>
          </a:prstGeom>
          <a:ln w="12700">
            <a:miter lim="400000"/>
          </a:ln>
        </p:spPr>
      </p:pic>
      <p:pic>
        <p:nvPicPr>
          <p:cNvPr id="7" name="image14.png"/>
          <p:cNvPicPr>
            <a:picLocks noChangeAspect="1"/>
          </p:cNvPicPr>
          <p:nvPr/>
        </p:nvPicPr>
        <p:blipFill>
          <a:blip r:embed="rId3">
            <a:extLst/>
          </a:blip>
          <a:stretch>
            <a:fillRect/>
          </a:stretch>
        </p:blipFill>
        <p:spPr>
          <a:xfrm>
            <a:off x="685800" y="3862448"/>
            <a:ext cx="1888729" cy="2096448"/>
          </a:xfrm>
          <a:prstGeom prst="rect">
            <a:avLst/>
          </a:prstGeom>
          <a:ln w="12700">
            <a:miter lim="400000"/>
          </a:ln>
        </p:spPr>
      </p:pic>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p:cNvSpPr>
          <p:nvPr>
            <p:ph type="body" idx="1"/>
          </p:nvPr>
        </p:nvSpPr>
        <p:spPr>
          <a:xfrm>
            <a:off x="733610" y="1574959"/>
            <a:ext cx="7886701" cy="4351339"/>
          </a:xfrm>
          <a:prstGeom prst="rect">
            <a:avLst/>
          </a:prstGeom>
        </p:spPr>
        <p:txBody>
          <a:bodyPr/>
          <a:lstStyle/>
          <a:p>
            <a:pPr marL="0" indent="0" defTabSz="905255">
              <a:spcBef>
                <a:spcPts val="900"/>
              </a:spcBef>
              <a:buSzTx/>
              <a:buNone/>
              <a:defRPr sz="2376">
                <a:latin typeface="Arial"/>
                <a:ea typeface="Arial"/>
                <a:cs typeface="Arial"/>
                <a:sym typeface="Arial"/>
              </a:defRPr>
            </a:pPr>
            <a:r>
              <a:rPr dirty="0"/>
              <a:t>Toda </a:t>
            </a:r>
            <a:r>
              <a:rPr dirty="0" err="1"/>
              <a:t>acción</a:t>
            </a:r>
            <a:r>
              <a:rPr dirty="0"/>
              <a:t> </a:t>
            </a:r>
            <a:r>
              <a:rPr dirty="0" err="1"/>
              <a:t>médica</a:t>
            </a:r>
            <a:r>
              <a:rPr dirty="0"/>
              <a:t> </a:t>
            </a:r>
            <a:r>
              <a:rPr dirty="0" err="1"/>
              <a:t>debe</a:t>
            </a:r>
            <a:r>
              <a:rPr dirty="0"/>
              <a:t> </a:t>
            </a:r>
            <a:r>
              <a:rPr dirty="0" err="1"/>
              <a:t>orientarse</a:t>
            </a:r>
            <a:r>
              <a:rPr dirty="0"/>
              <a:t> </a:t>
            </a:r>
            <a:r>
              <a:rPr dirty="0" err="1"/>
              <a:t>hacia</a:t>
            </a:r>
            <a:r>
              <a:rPr dirty="0"/>
              <a:t> el </a:t>
            </a:r>
            <a:r>
              <a:rPr dirty="0" err="1"/>
              <a:t>beneficio</a:t>
            </a:r>
            <a:r>
              <a:rPr dirty="0"/>
              <a:t> del </a:t>
            </a:r>
            <a:r>
              <a:rPr dirty="0" err="1"/>
              <a:t>paciente</a:t>
            </a:r>
            <a:r>
              <a:rPr dirty="0"/>
              <a:t>. Deben </a:t>
            </a:r>
            <a:r>
              <a:rPr dirty="0" err="1"/>
              <a:t>considerarse</a:t>
            </a:r>
            <a:r>
              <a:rPr dirty="0"/>
              <a:t> </a:t>
            </a:r>
            <a:r>
              <a:rPr dirty="0" err="1"/>
              <a:t>los</a:t>
            </a:r>
            <a:r>
              <a:rPr dirty="0"/>
              <a:t> </a:t>
            </a:r>
            <a:r>
              <a:rPr dirty="0" err="1"/>
              <a:t>siguientes</a:t>
            </a:r>
            <a:r>
              <a:rPr dirty="0"/>
              <a:t> </a:t>
            </a:r>
            <a:r>
              <a:rPr dirty="0" err="1"/>
              <a:t>aspectos</a:t>
            </a:r>
            <a:r>
              <a:rPr dirty="0"/>
              <a:t>: </a:t>
            </a:r>
          </a:p>
          <a:p>
            <a:pPr marL="226313" indent="-226313" defTabSz="905255">
              <a:spcBef>
                <a:spcPts val="900"/>
              </a:spcBef>
              <a:defRPr sz="2376">
                <a:latin typeface="Arial"/>
                <a:ea typeface="Arial"/>
                <a:cs typeface="Arial"/>
                <a:sym typeface="Arial"/>
              </a:defRPr>
            </a:pPr>
            <a:r>
              <a:rPr dirty="0"/>
              <a:t>la </a:t>
            </a:r>
            <a:r>
              <a:rPr dirty="0" err="1"/>
              <a:t>capacidad</a:t>
            </a:r>
            <a:r>
              <a:rPr dirty="0"/>
              <a:t> de </a:t>
            </a:r>
            <a:r>
              <a:rPr dirty="0" err="1"/>
              <a:t>toma</a:t>
            </a:r>
            <a:r>
              <a:rPr dirty="0"/>
              <a:t> de </a:t>
            </a:r>
            <a:r>
              <a:rPr dirty="0" err="1"/>
              <a:t>decisión</a:t>
            </a:r>
            <a:r>
              <a:rPr dirty="0"/>
              <a:t> del </a:t>
            </a:r>
            <a:r>
              <a:rPr dirty="0" err="1"/>
              <a:t>usuario</a:t>
            </a:r>
            <a:r>
              <a:rPr dirty="0"/>
              <a:t>, </a:t>
            </a:r>
          </a:p>
          <a:p>
            <a:pPr marL="226313" indent="-226313" defTabSz="905255">
              <a:spcBef>
                <a:spcPts val="900"/>
              </a:spcBef>
              <a:defRPr sz="2376">
                <a:latin typeface="Arial"/>
                <a:ea typeface="Arial"/>
                <a:cs typeface="Arial"/>
                <a:sym typeface="Arial"/>
              </a:defRPr>
            </a:pPr>
            <a:r>
              <a:rPr dirty="0"/>
              <a:t>el </a:t>
            </a:r>
            <a:r>
              <a:rPr dirty="0" err="1"/>
              <a:t>consentimiento</a:t>
            </a:r>
            <a:r>
              <a:rPr dirty="0"/>
              <a:t> y </a:t>
            </a:r>
            <a:r>
              <a:rPr dirty="0" err="1"/>
              <a:t>asentimiento</a:t>
            </a:r>
            <a:r>
              <a:rPr dirty="0"/>
              <a:t> </a:t>
            </a:r>
            <a:r>
              <a:rPr dirty="0" err="1"/>
              <a:t>informado</a:t>
            </a:r>
            <a:r>
              <a:rPr dirty="0"/>
              <a:t>, </a:t>
            </a:r>
          </a:p>
          <a:p>
            <a:pPr marL="226313" indent="-226313" defTabSz="905255">
              <a:spcBef>
                <a:spcPts val="900"/>
              </a:spcBef>
              <a:defRPr sz="2376">
                <a:latin typeface="Arial"/>
                <a:ea typeface="Arial"/>
                <a:cs typeface="Arial"/>
                <a:sym typeface="Arial"/>
              </a:defRPr>
            </a:pPr>
            <a:r>
              <a:rPr dirty="0"/>
              <a:t>la </a:t>
            </a:r>
            <a:r>
              <a:rPr dirty="0" err="1"/>
              <a:t>planificación</a:t>
            </a:r>
            <a:r>
              <a:rPr dirty="0"/>
              <a:t> de las </a:t>
            </a:r>
            <a:r>
              <a:rPr dirty="0" err="1"/>
              <a:t>voluntades</a:t>
            </a:r>
            <a:r>
              <a:rPr dirty="0"/>
              <a:t> </a:t>
            </a:r>
            <a:r>
              <a:rPr dirty="0" err="1"/>
              <a:t>anticipadas</a:t>
            </a:r>
            <a:r>
              <a:rPr dirty="0"/>
              <a:t>, </a:t>
            </a:r>
          </a:p>
          <a:p>
            <a:pPr marL="226313" indent="-226313" defTabSz="905255">
              <a:spcBef>
                <a:spcPts val="900"/>
              </a:spcBef>
              <a:defRPr sz="2376">
                <a:latin typeface="Arial"/>
                <a:ea typeface="Arial"/>
                <a:cs typeface="Arial"/>
                <a:sym typeface="Arial"/>
              </a:defRPr>
            </a:pPr>
            <a:r>
              <a:rPr dirty="0" err="1"/>
              <a:t>dilemas</a:t>
            </a:r>
            <a:r>
              <a:rPr dirty="0"/>
              <a:t> al </a:t>
            </a:r>
            <a:r>
              <a:rPr dirty="0" err="1"/>
              <a:t>comienzo</a:t>
            </a:r>
            <a:r>
              <a:rPr dirty="0"/>
              <a:t> y al final de la </a:t>
            </a:r>
            <a:r>
              <a:rPr dirty="0" err="1"/>
              <a:t>vida</a:t>
            </a:r>
            <a:r>
              <a:rPr dirty="0"/>
              <a:t>, </a:t>
            </a:r>
          </a:p>
          <a:p>
            <a:pPr marL="226313" indent="-226313" defTabSz="905255">
              <a:spcBef>
                <a:spcPts val="900"/>
              </a:spcBef>
              <a:defRPr sz="2376">
                <a:latin typeface="Arial"/>
                <a:ea typeface="Arial"/>
                <a:cs typeface="Arial"/>
                <a:sym typeface="Arial"/>
              </a:defRPr>
            </a:pPr>
            <a:r>
              <a:rPr dirty="0" err="1"/>
              <a:t>manejo</a:t>
            </a:r>
            <a:r>
              <a:rPr dirty="0"/>
              <a:t> de </a:t>
            </a:r>
            <a:r>
              <a:rPr dirty="0" err="1"/>
              <a:t>datos</a:t>
            </a:r>
            <a:r>
              <a:rPr dirty="0"/>
              <a:t> </a:t>
            </a:r>
            <a:r>
              <a:rPr dirty="0" err="1"/>
              <a:t>confidenciales</a:t>
            </a:r>
            <a:r>
              <a:rPr dirty="0"/>
              <a:t>, </a:t>
            </a:r>
          </a:p>
          <a:p>
            <a:pPr marL="226313" indent="-226313" defTabSz="905255">
              <a:spcBef>
                <a:spcPts val="900"/>
              </a:spcBef>
              <a:defRPr sz="2376">
                <a:latin typeface="Arial"/>
                <a:ea typeface="Arial"/>
                <a:cs typeface="Arial"/>
                <a:sym typeface="Arial"/>
              </a:defRPr>
            </a:pPr>
            <a:r>
              <a:rPr dirty="0" err="1"/>
              <a:t>dilemas</a:t>
            </a:r>
            <a:r>
              <a:rPr dirty="0"/>
              <a:t> </a:t>
            </a:r>
            <a:r>
              <a:rPr dirty="0" err="1"/>
              <a:t>relativos</a:t>
            </a:r>
            <a:r>
              <a:rPr dirty="0"/>
              <a:t> a </a:t>
            </a:r>
            <a:r>
              <a:rPr dirty="0" err="1"/>
              <a:t>maternidad</a:t>
            </a:r>
            <a:r>
              <a:rPr dirty="0"/>
              <a:t> y </a:t>
            </a:r>
            <a:r>
              <a:rPr dirty="0" err="1"/>
              <a:t>perinatología</a:t>
            </a:r>
            <a:r>
              <a:rPr dirty="0"/>
              <a:t>, </a:t>
            </a:r>
          </a:p>
          <a:p>
            <a:pPr marL="226313" indent="-226313" defTabSz="905255">
              <a:spcBef>
                <a:spcPts val="900"/>
              </a:spcBef>
              <a:defRPr sz="2376">
                <a:latin typeface="Arial"/>
                <a:ea typeface="Arial"/>
                <a:cs typeface="Arial"/>
                <a:sym typeface="Arial"/>
              </a:defRPr>
            </a:pPr>
            <a:r>
              <a:rPr dirty="0" err="1"/>
              <a:t>diferencias</a:t>
            </a:r>
            <a:r>
              <a:rPr dirty="0"/>
              <a:t> </a:t>
            </a:r>
            <a:r>
              <a:rPr dirty="0" err="1"/>
              <a:t>culturales</a:t>
            </a:r>
            <a:r>
              <a:rPr dirty="0"/>
              <a:t> entre el personal y </a:t>
            </a:r>
            <a:r>
              <a:rPr dirty="0" err="1"/>
              <a:t>los</a:t>
            </a:r>
            <a:r>
              <a:rPr dirty="0"/>
              <a:t> </a:t>
            </a:r>
            <a:r>
              <a:rPr dirty="0" err="1"/>
              <a:t>usuarios</a:t>
            </a:r>
            <a:r>
              <a:rPr dirty="0"/>
              <a:t> de </a:t>
            </a:r>
            <a:r>
              <a:rPr dirty="0" err="1"/>
              <a:t>los</a:t>
            </a:r>
            <a:r>
              <a:rPr dirty="0"/>
              <a:t> </a:t>
            </a:r>
            <a:r>
              <a:rPr dirty="0" err="1"/>
              <a:t>servicios</a:t>
            </a:r>
            <a:r>
              <a:rPr dirty="0"/>
              <a:t> de </a:t>
            </a:r>
            <a:r>
              <a:rPr dirty="0" err="1"/>
              <a:t>salud</a:t>
            </a:r>
            <a:r>
              <a:rPr dirty="0"/>
              <a:t>.</a:t>
            </a:r>
          </a:p>
        </p:txBody>
      </p:sp>
    </p:spTree>
    <p:extLst>
      <p:ext uri="{BB962C8B-B14F-4D97-AF65-F5344CB8AC3E}">
        <p14:creationId xmlns:p14="http://schemas.microsoft.com/office/powerpoint/2010/main" val="2014644152"/>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redondeado"/>
          <p:cNvSpPr/>
          <p:nvPr/>
        </p:nvSpPr>
        <p:spPr bwMode="auto">
          <a:xfrm>
            <a:off x="1113539" y="2961661"/>
            <a:ext cx="7058025" cy="1379773"/>
          </a:xfrm>
          <a:prstGeom prst="roundRect">
            <a:avLst/>
          </a:prstGeom>
          <a:ln>
            <a:headEnd type="none" w="med" len="med"/>
            <a:tailEnd type="none" w="med" len="med"/>
          </a:ln>
          <a:extLst/>
        </p:spPr>
        <p:style>
          <a:lnRef idx="1">
            <a:schemeClr val="dk1"/>
          </a:lnRef>
          <a:fillRef idx="2">
            <a:schemeClr val="dk1"/>
          </a:fillRef>
          <a:effectRef idx="1">
            <a:schemeClr val="dk1"/>
          </a:effectRef>
          <a:fontRef idx="minor">
            <a:schemeClr val="dk1"/>
          </a:fontRef>
        </p:style>
        <p:txBody>
          <a:bodyPr/>
          <a:lstStyle/>
          <a:p>
            <a:pPr algn="ctr">
              <a:buFont typeface="Times New Roman" pitchFamily="16" charset="0"/>
              <a:buNone/>
              <a:defRPr/>
            </a:pPr>
            <a:r>
              <a:rPr lang="es-MX" sz="4800" i="1" dirty="0" smtClean="0"/>
              <a:t> </a:t>
            </a:r>
            <a:r>
              <a:rPr lang="es-MX" sz="2400" i="1" dirty="0" smtClean="0">
                <a:latin typeface="Soberana Sans" panose="02000000000000000000" pitchFamily="50" charset="0"/>
              </a:rPr>
              <a:t>Breve historia y justificación de la ética en la investigación con seres humanos</a:t>
            </a:r>
            <a:endParaRPr lang="es-MX" sz="2400" dirty="0">
              <a:latin typeface="Soberana Sans" panose="02000000000000000000" pitchFamily="50" charset="0"/>
            </a:endParaRPr>
          </a:p>
        </p:txBody>
      </p:sp>
    </p:spTree>
    <p:extLst>
      <p:ext uri="{BB962C8B-B14F-4D97-AF65-F5344CB8AC3E}">
        <p14:creationId xmlns:p14="http://schemas.microsoft.com/office/powerpoint/2010/main" val="1388619874"/>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404128" y="1382422"/>
            <a:ext cx="7886700" cy="588267"/>
          </a:xfrm>
        </p:spPr>
        <p:txBody>
          <a:bodyPr>
            <a:normAutofit/>
          </a:bodyPr>
          <a:lstStyle/>
          <a:p>
            <a:pPr algn="ctr" eaLnBrk="1" hangingPunct="1"/>
            <a:r>
              <a:rPr lang="es-CO" altLang="es-MX" sz="2800" dirty="0" smtClean="0">
                <a:latin typeface="Arial" charset="0"/>
                <a:ea typeface="Arial" charset="0"/>
                <a:cs typeface="Arial" charset="0"/>
              </a:rPr>
              <a:t>Interrogantes éticas</a:t>
            </a:r>
            <a:endParaRPr lang="en-US" altLang="es-MX" sz="2800" dirty="0" smtClean="0">
              <a:latin typeface="Arial" charset="0"/>
              <a:ea typeface="Arial" charset="0"/>
              <a:cs typeface="Arial" charset="0"/>
            </a:endParaRPr>
          </a:p>
        </p:txBody>
      </p:sp>
      <p:sp>
        <p:nvSpPr>
          <p:cNvPr id="96259" name="Rectangle 3"/>
          <p:cNvSpPr>
            <a:spLocks noGrp="1" noChangeArrowheads="1"/>
          </p:cNvSpPr>
          <p:nvPr>
            <p:ph type="body" idx="1"/>
          </p:nvPr>
        </p:nvSpPr>
        <p:spPr>
          <a:xfrm>
            <a:off x="404128" y="2253932"/>
            <a:ext cx="7818759" cy="3752730"/>
          </a:xfrm>
        </p:spPr>
        <p:txBody>
          <a:bodyPr>
            <a:normAutofit lnSpcReduction="10000"/>
          </a:bodyPr>
          <a:lstStyle/>
          <a:p>
            <a:pPr algn="just" eaLnBrk="1" hangingPunct="1"/>
            <a:r>
              <a:rPr lang="es-CO" altLang="es-MX" sz="2400" dirty="0" smtClean="0">
                <a:latin typeface="Arial"/>
                <a:cs typeface="Arial"/>
              </a:rPr>
              <a:t>¿Por qué una buena investigación científica no es suficiente?</a:t>
            </a:r>
            <a:endParaRPr lang="en-US" altLang="es-MX" sz="2400" dirty="0" smtClean="0">
              <a:latin typeface="Arial"/>
              <a:cs typeface="Arial"/>
            </a:endParaRPr>
          </a:p>
          <a:p>
            <a:pPr algn="just" eaLnBrk="1" hangingPunct="1"/>
            <a:r>
              <a:rPr lang="es-CO" altLang="es-MX" sz="2400" dirty="0" smtClean="0">
                <a:latin typeface="Arial"/>
                <a:cs typeface="Arial"/>
              </a:rPr>
              <a:t>¿Por qué debo pensar en los otros y las futuras generaciones?</a:t>
            </a:r>
          </a:p>
          <a:p>
            <a:pPr algn="just" eaLnBrk="1" hangingPunct="1"/>
            <a:r>
              <a:rPr lang="es-CO" altLang="es-MX" sz="2400" dirty="0" smtClean="0">
                <a:latin typeface="Arial"/>
                <a:cs typeface="Arial"/>
              </a:rPr>
              <a:t>¿Por qué tener consideraciones con el medio ambiente?</a:t>
            </a:r>
            <a:endParaRPr lang="en-US" altLang="es-MX" sz="2400" dirty="0" smtClean="0">
              <a:latin typeface="Arial"/>
              <a:cs typeface="Arial"/>
            </a:endParaRPr>
          </a:p>
          <a:p>
            <a:pPr algn="just" eaLnBrk="1" hangingPunct="1"/>
            <a:r>
              <a:rPr lang="es-CO" altLang="es-MX" sz="2400" dirty="0" smtClean="0">
                <a:latin typeface="Arial"/>
                <a:cs typeface="Arial"/>
              </a:rPr>
              <a:t>¿Todos los sujetos en la investigación se someten a riesgo por el bien de otros?</a:t>
            </a:r>
          </a:p>
          <a:p>
            <a:pPr algn="just" eaLnBrk="1" hangingPunct="1"/>
            <a:r>
              <a:rPr lang="es-CO" altLang="es-MX" sz="2400" dirty="0" smtClean="0">
                <a:latin typeface="Arial"/>
                <a:cs typeface="Arial"/>
              </a:rPr>
              <a:t>¿Se busca reducir el riesgo contribuyendo al bien social? </a:t>
            </a:r>
          </a:p>
          <a:p>
            <a:pPr eaLnBrk="1" hangingPunct="1"/>
            <a:endParaRPr lang="en-US" altLang="es-MX" sz="2000" dirty="0" smtClean="0">
              <a:latin typeface="Arial"/>
              <a:cs typeface="Arial"/>
            </a:endParaRPr>
          </a:p>
          <a:p>
            <a:pPr eaLnBrk="1" hangingPunct="1"/>
            <a:endParaRPr lang="en-US" altLang="es-MX" sz="2000" dirty="0" smtClean="0">
              <a:latin typeface="Arial"/>
              <a:cs typeface="Arial"/>
            </a:endParaRPr>
          </a:p>
          <a:p>
            <a:pPr eaLnBrk="1" hangingPunct="1">
              <a:buFont typeface="Wingdings" panose="05000000000000000000" pitchFamily="2" charset="2"/>
              <a:buNone/>
            </a:pPr>
            <a:endParaRPr lang="en-US" altLang="es-MX" sz="2000" dirty="0" smtClean="0">
              <a:latin typeface="Arial"/>
              <a:cs typeface="Arial"/>
            </a:endParaRPr>
          </a:p>
        </p:txBody>
      </p:sp>
    </p:spTree>
    <p:extLst>
      <p:ext uri="{BB962C8B-B14F-4D97-AF65-F5344CB8AC3E}">
        <p14:creationId xmlns:p14="http://schemas.microsoft.com/office/powerpoint/2010/main" val="13974055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96258">
                                            <p:txEl>
                                              <p:charRg st="4294967295" end="4294967295"/>
                                            </p:txEl>
                                          </p:spTgt>
                                        </p:tgtEl>
                                        <p:attrNameLst>
                                          <p:attrName>style.visibility</p:attrName>
                                        </p:attrNameLst>
                                      </p:cBhvr>
                                      <p:to>
                                        <p:strVal val="visible"/>
                                      </p:to>
                                    </p:set>
                                    <p:anim calcmode="lin" valueType="num">
                                      <p:cBhvr additive="base">
                                        <p:cTn id="7" dur="500" fill="hold">
                                          <p:stCondLst>
                                            <p:cond delay="0"/>
                                          </p:stCondLst>
                                        </p:cTn>
                                        <p:tgtEl>
                                          <p:spTgt spid="96258">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stCondLst>
                                            <p:cond delay="0"/>
                                          </p:stCondLst>
                                        </p:cTn>
                                        <p:tgtEl>
                                          <p:spTgt spid="96258">
                                            <p:txEl>
                                              <p:charRg st="4294967295" end="4294967295"/>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p:cNvSpPr>
            <a:spLocks noGrp="1"/>
          </p:cNvSpPr>
          <p:nvPr>
            <p:ph idx="1"/>
          </p:nvPr>
        </p:nvSpPr>
        <p:spPr>
          <a:xfrm>
            <a:off x="690996" y="3775533"/>
            <a:ext cx="7886700" cy="2147285"/>
          </a:xfrm>
        </p:spPr>
        <p:txBody>
          <a:bodyPr/>
          <a:lstStyle/>
          <a:p>
            <a:pPr marL="0" indent="0" algn="just">
              <a:lnSpc>
                <a:spcPct val="80000"/>
              </a:lnSpc>
              <a:buNone/>
            </a:pPr>
            <a:endParaRPr lang="es-ES" sz="2400" dirty="0" smtClean="0">
              <a:latin typeface="Arial" charset="0"/>
              <a:ea typeface="Arial" charset="0"/>
              <a:cs typeface="Arial" charset="0"/>
            </a:endParaRPr>
          </a:p>
          <a:p>
            <a:pPr algn="just">
              <a:lnSpc>
                <a:spcPct val="80000"/>
              </a:lnSpc>
            </a:pPr>
            <a:r>
              <a:rPr lang="es-ES" sz="2400" dirty="0" smtClean="0">
                <a:latin typeface="Arial" charset="0"/>
                <a:ea typeface="Arial" charset="0"/>
                <a:cs typeface="Arial" charset="0"/>
              </a:rPr>
              <a:t>1776</a:t>
            </a:r>
          </a:p>
          <a:p>
            <a:pPr marL="0" indent="0" algn="just">
              <a:lnSpc>
                <a:spcPct val="80000"/>
              </a:lnSpc>
              <a:buNone/>
            </a:pPr>
            <a:r>
              <a:rPr lang="es-ES" sz="2400" dirty="0" smtClean="0">
                <a:latin typeface="Arial" charset="0"/>
                <a:ea typeface="Arial" charset="0"/>
                <a:cs typeface="Arial" charset="0"/>
              </a:rPr>
              <a:t>Experimentación en niños. Edward </a:t>
            </a:r>
            <a:r>
              <a:rPr lang="es-ES" sz="2400" dirty="0" err="1" smtClean="0">
                <a:latin typeface="Arial" charset="0"/>
                <a:ea typeface="Arial" charset="0"/>
                <a:cs typeface="Arial" charset="0"/>
              </a:rPr>
              <a:t>Jenner</a:t>
            </a:r>
            <a:r>
              <a:rPr lang="es-ES" sz="2400" dirty="0" smtClean="0">
                <a:latin typeface="Arial" charset="0"/>
                <a:ea typeface="Arial" charset="0"/>
                <a:cs typeface="Arial" charset="0"/>
              </a:rPr>
              <a:t> inoculó en un niño de 8 años el virus de la viruela para comprobar la efectividad de su vacuna contra esta patología.</a:t>
            </a:r>
            <a:endParaRPr lang="es-ES" sz="2400" dirty="0">
              <a:latin typeface="Arial" charset="0"/>
              <a:ea typeface="Arial" charset="0"/>
              <a:cs typeface="Arial" charset="0"/>
            </a:endParaRPr>
          </a:p>
        </p:txBody>
      </p:sp>
      <p:sp>
        <p:nvSpPr>
          <p:cNvPr id="5" name="Rectangle 2"/>
          <p:cNvSpPr>
            <a:spLocks noChangeArrowheads="1"/>
          </p:cNvSpPr>
          <p:nvPr/>
        </p:nvSpPr>
        <p:spPr bwMode="auto">
          <a:xfrm>
            <a:off x="0" y="1113232"/>
            <a:ext cx="9144000" cy="941387"/>
          </a:xfrm>
          <a:prstGeom prst="rect">
            <a:avLst/>
          </a:prstGeom>
          <a:noFill/>
          <a:ln w="9525">
            <a:noFill/>
            <a:miter lim="800000"/>
            <a:headEnd/>
            <a:tailEnd/>
          </a:ln>
        </p:spPr>
        <p:txBody>
          <a:bodyPr anchor="ctr"/>
          <a:lstStyle/>
          <a:p>
            <a:pPr lvl="1" algn="ctr">
              <a:defRPr/>
            </a:pPr>
            <a:r>
              <a:rPr lang="es-ES" sz="2800" b="1" dirty="0">
                <a:latin typeface="Arial" charset="0"/>
                <a:ea typeface="Arial" charset="0"/>
                <a:cs typeface="Arial" charset="0"/>
              </a:rPr>
              <a:t>Investigaciones siglo XVIII</a:t>
            </a:r>
          </a:p>
        </p:txBody>
      </p:sp>
      <p:sp>
        <p:nvSpPr>
          <p:cNvPr id="2" name="Rectángulo 1"/>
          <p:cNvSpPr/>
          <p:nvPr/>
        </p:nvSpPr>
        <p:spPr>
          <a:xfrm>
            <a:off x="690996" y="2595470"/>
            <a:ext cx="7886700" cy="978729"/>
          </a:xfrm>
          <a:prstGeom prst="rect">
            <a:avLst/>
          </a:prstGeom>
        </p:spPr>
        <p:txBody>
          <a:bodyPr wrap="square">
            <a:spAutoFit/>
          </a:bodyPr>
          <a:lstStyle/>
          <a:p>
            <a:pPr marL="342900" indent="-342900" algn="just">
              <a:lnSpc>
                <a:spcPct val="80000"/>
              </a:lnSpc>
              <a:buFont typeface="Arial" panose="020B0604020202020204" pitchFamily="34" charset="0"/>
              <a:buChar char="•"/>
            </a:pPr>
            <a:r>
              <a:rPr lang="es-ES" sz="2400" dirty="0">
                <a:latin typeface="Arial" charset="0"/>
                <a:ea typeface="Arial" charset="0"/>
                <a:cs typeface="Arial" charset="0"/>
              </a:rPr>
              <a:t>1721</a:t>
            </a:r>
          </a:p>
          <a:p>
            <a:pPr algn="just">
              <a:lnSpc>
                <a:spcPct val="80000"/>
              </a:lnSpc>
            </a:pPr>
            <a:r>
              <a:rPr lang="es-ES" sz="2400" dirty="0">
                <a:latin typeface="Arial" charset="0"/>
                <a:ea typeface="Arial" charset="0"/>
                <a:cs typeface="Arial" charset="0"/>
              </a:rPr>
              <a:t>Prisioneros ingleses condenados en la Prisión </a:t>
            </a:r>
            <a:r>
              <a:rPr lang="es-ES" sz="2400" dirty="0" err="1">
                <a:latin typeface="Arial" charset="0"/>
                <a:ea typeface="Arial" charset="0"/>
                <a:cs typeface="Arial" charset="0"/>
              </a:rPr>
              <a:t>Newgate</a:t>
            </a:r>
            <a:r>
              <a:rPr lang="es-ES" sz="2400" dirty="0">
                <a:latin typeface="Arial" charset="0"/>
                <a:ea typeface="Arial" charset="0"/>
                <a:cs typeface="Arial" charset="0"/>
              </a:rPr>
              <a:t> se les ofreció perdón si participaban en inoculaciones.</a:t>
            </a:r>
          </a:p>
        </p:txBody>
      </p:sp>
    </p:spTree>
    <p:extLst>
      <p:ext uri="{BB962C8B-B14F-4D97-AF65-F5344CB8AC3E}">
        <p14:creationId xmlns:p14="http://schemas.microsoft.com/office/powerpoint/2010/main" val="2797801422"/>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70257" y="2667070"/>
            <a:ext cx="8232508" cy="3071578"/>
          </a:xfrm>
        </p:spPr>
        <p:txBody>
          <a:bodyPr>
            <a:normAutofit/>
          </a:bodyPr>
          <a:lstStyle/>
          <a:p>
            <a:pPr algn="just">
              <a:buFont typeface="Arial" charset="0"/>
              <a:buChar char="•"/>
            </a:pPr>
            <a:r>
              <a:rPr lang="es-ES" sz="2400" dirty="0" smtClean="0">
                <a:latin typeface="Arial" charset="0"/>
                <a:ea typeface="Arial" charset="0"/>
                <a:cs typeface="Arial" charset="0"/>
              </a:rPr>
              <a:t>1898 </a:t>
            </a:r>
          </a:p>
          <a:p>
            <a:pPr marL="0" indent="0" algn="just">
              <a:buNone/>
            </a:pPr>
            <a:r>
              <a:rPr lang="es-ES" sz="2400" dirty="0" smtClean="0">
                <a:latin typeface="Arial" charset="0"/>
                <a:ea typeface="Arial" charset="0"/>
                <a:cs typeface="Arial" charset="0"/>
              </a:rPr>
              <a:t>En Alemania prusiana, el Dr. Albert </a:t>
            </a:r>
            <a:r>
              <a:rPr lang="es-ES" sz="2400" dirty="0" err="1">
                <a:latin typeface="Arial" charset="0"/>
                <a:ea typeface="Arial" charset="0"/>
                <a:cs typeface="Arial" charset="0"/>
              </a:rPr>
              <a:t>Neisser</a:t>
            </a:r>
            <a:r>
              <a:rPr lang="es-ES" sz="2400" dirty="0">
                <a:latin typeface="Arial" charset="0"/>
                <a:ea typeface="Arial" charset="0"/>
                <a:cs typeface="Arial" charset="0"/>
              </a:rPr>
              <a:t> reclutó personas no portadoras de la </a:t>
            </a:r>
            <a:r>
              <a:rPr lang="es-ES" sz="2400" dirty="0" smtClean="0">
                <a:latin typeface="Arial" charset="0"/>
                <a:ea typeface="Arial" charset="0"/>
                <a:cs typeface="Arial" charset="0"/>
              </a:rPr>
              <a:t>sífilis, </a:t>
            </a:r>
            <a:r>
              <a:rPr lang="es-ES" sz="2400" dirty="0">
                <a:latin typeface="Arial" charset="0"/>
                <a:ea typeface="Arial" charset="0"/>
                <a:cs typeface="Arial" charset="0"/>
              </a:rPr>
              <a:t>en su mayoría trabajadoras del comercio </a:t>
            </a:r>
            <a:r>
              <a:rPr lang="es-ES" sz="2400" dirty="0" smtClean="0">
                <a:latin typeface="Arial" charset="0"/>
                <a:ea typeface="Arial" charset="0"/>
                <a:cs typeface="Arial" charset="0"/>
              </a:rPr>
              <a:t>sexual, </a:t>
            </a:r>
            <a:r>
              <a:rPr lang="es-ES" sz="2400" dirty="0">
                <a:latin typeface="Arial" charset="0"/>
                <a:ea typeface="Arial" charset="0"/>
                <a:cs typeface="Arial" charset="0"/>
              </a:rPr>
              <a:t>para </a:t>
            </a:r>
            <a:r>
              <a:rPr lang="es-ES" sz="2400" dirty="0" smtClean="0">
                <a:latin typeface="Arial" charset="0"/>
                <a:ea typeface="Arial" charset="0"/>
                <a:cs typeface="Arial" charset="0"/>
              </a:rPr>
              <a:t>un estudio sobre  </a:t>
            </a:r>
            <a:r>
              <a:rPr lang="es-ES" sz="2400" dirty="0">
                <a:latin typeface="Arial" charset="0"/>
                <a:ea typeface="Arial" charset="0"/>
                <a:cs typeface="Arial" charset="0"/>
              </a:rPr>
              <a:t>un método de prevención de esta </a:t>
            </a:r>
            <a:r>
              <a:rPr lang="es-ES" sz="2400" dirty="0" smtClean="0">
                <a:latin typeface="Arial" charset="0"/>
                <a:ea typeface="Arial" charset="0"/>
                <a:cs typeface="Arial" charset="0"/>
              </a:rPr>
              <a:t>enfermedad. </a:t>
            </a:r>
            <a:r>
              <a:rPr lang="es-ES" sz="2400" dirty="0">
                <a:latin typeface="Arial" charset="0"/>
                <a:ea typeface="Arial" charset="0"/>
                <a:cs typeface="Arial" charset="0"/>
              </a:rPr>
              <a:t>En </a:t>
            </a:r>
            <a:r>
              <a:rPr lang="es-ES" sz="2400" dirty="0" smtClean="0">
                <a:latin typeface="Arial" charset="0"/>
                <a:ea typeface="Arial" charset="0"/>
                <a:cs typeface="Arial" charset="0"/>
              </a:rPr>
              <a:t>el estudio los participantes recibieron inyecciones de </a:t>
            </a:r>
            <a:r>
              <a:rPr lang="es-ES" sz="2400" dirty="0">
                <a:latin typeface="Arial" charset="0"/>
                <a:ea typeface="Arial" charset="0"/>
                <a:cs typeface="Arial" charset="0"/>
              </a:rPr>
              <a:t>células de suero de pacientes con </a:t>
            </a:r>
            <a:r>
              <a:rPr lang="es-ES" sz="2400" dirty="0" smtClean="0">
                <a:latin typeface="Arial" charset="0"/>
                <a:ea typeface="Arial" charset="0"/>
                <a:cs typeface="Arial" charset="0"/>
              </a:rPr>
              <a:t>sífilis sin su consentimiento.</a:t>
            </a:r>
            <a:endParaRPr lang="es-ES" sz="2400" dirty="0">
              <a:latin typeface="Arial" charset="0"/>
              <a:ea typeface="Arial" charset="0"/>
              <a:cs typeface="Arial" charset="0"/>
            </a:endParaRPr>
          </a:p>
        </p:txBody>
      </p:sp>
      <p:sp>
        <p:nvSpPr>
          <p:cNvPr id="6" name="Rectangle 2"/>
          <p:cNvSpPr>
            <a:spLocks noChangeArrowheads="1"/>
          </p:cNvSpPr>
          <p:nvPr/>
        </p:nvSpPr>
        <p:spPr bwMode="auto">
          <a:xfrm>
            <a:off x="-112667" y="1447456"/>
            <a:ext cx="9144000" cy="941387"/>
          </a:xfrm>
          <a:prstGeom prst="rect">
            <a:avLst/>
          </a:prstGeom>
          <a:noFill/>
          <a:ln w="9525">
            <a:noFill/>
            <a:miter lim="800000"/>
            <a:headEnd/>
            <a:tailEnd/>
          </a:ln>
        </p:spPr>
        <p:txBody>
          <a:bodyPr anchor="ctr"/>
          <a:lstStyle/>
          <a:p>
            <a:pPr lvl="1" algn="ctr"/>
            <a:r>
              <a:rPr lang="es-ES" sz="2800" b="1" dirty="0">
                <a:latin typeface="Arial" charset="0"/>
                <a:ea typeface="Arial" charset="0"/>
                <a:cs typeface="Arial" charset="0"/>
              </a:rPr>
              <a:t>Investigación siglo XIX</a:t>
            </a:r>
          </a:p>
        </p:txBody>
      </p:sp>
    </p:spTree>
    <p:extLst>
      <p:ext uri="{BB962C8B-B14F-4D97-AF65-F5344CB8AC3E}">
        <p14:creationId xmlns:p14="http://schemas.microsoft.com/office/powerpoint/2010/main" val="1459823789"/>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0" y="1011037"/>
            <a:ext cx="9144000" cy="941387"/>
          </a:xfrm>
          <a:prstGeom prst="rect">
            <a:avLst/>
          </a:prstGeom>
          <a:noFill/>
          <a:ln w="9525">
            <a:noFill/>
            <a:miter lim="800000"/>
            <a:headEnd/>
            <a:tailEnd/>
          </a:ln>
        </p:spPr>
        <p:txBody>
          <a:bodyPr anchor="ctr"/>
          <a:lstStyle/>
          <a:p>
            <a:pPr lvl="1" algn="ctr"/>
            <a:r>
              <a:rPr lang="es-ES" sz="2800" b="1" dirty="0">
                <a:latin typeface="Arial" charset="0"/>
                <a:ea typeface="Arial" charset="0"/>
                <a:cs typeface="Arial" charset="0"/>
              </a:rPr>
              <a:t>Investigación siglo </a:t>
            </a:r>
            <a:r>
              <a:rPr lang="es-ES" sz="2800" b="1" dirty="0" smtClean="0">
                <a:latin typeface="Arial" charset="0"/>
                <a:ea typeface="Arial" charset="0"/>
                <a:cs typeface="Arial" charset="0"/>
              </a:rPr>
              <a:t>XX</a:t>
            </a:r>
            <a:endParaRPr lang="es-ES" sz="2800" b="1" dirty="0">
              <a:latin typeface="Arial" charset="0"/>
              <a:ea typeface="Arial" charset="0"/>
              <a:cs typeface="Arial" charset="0"/>
            </a:endParaRPr>
          </a:p>
        </p:txBody>
      </p:sp>
      <p:sp>
        <p:nvSpPr>
          <p:cNvPr id="7" name="1 Título"/>
          <p:cNvSpPr txBox="1">
            <a:spLocks/>
          </p:cNvSpPr>
          <p:nvPr/>
        </p:nvSpPr>
        <p:spPr>
          <a:xfrm>
            <a:off x="155863" y="1488080"/>
            <a:ext cx="9144000" cy="928688"/>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1" indent="-342900" algn="ctr"/>
            <a:r>
              <a:rPr lang="es-PE" sz="2800" b="1" dirty="0">
                <a:latin typeface="Arial" charset="0"/>
                <a:ea typeface="Arial" charset="0"/>
                <a:cs typeface="Arial" charset="0"/>
              </a:rPr>
              <a:t>La experimentación humana sin fundamento</a:t>
            </a:r>
            <a:r>
              <a:rPr lang="es-ES" sz="2800" b="1" dirty="0">
                <a:latin typeface="Arial" charset="0"/>
                <a:ea typeface="Arial" charset="0"/>
                <a:cs typeface="Arial" charset="0"/>
              </a:rPr>
              <a:t> </a:t>
            </a:r>
          </a:p>
        </p:txBody>
      </p:sp>
      <p:sp>
        <p:nvSpPr>
          <p:cNvPr id="8" name="8 CuadroTexto"/>
          <p:cNvSpPr txBox="1">
            <a:spLocks noChangeArrowheads="1"/>
          </p:cNvSpPr>
          <p:nvPr/>
        </p:nvSpPr>
        <p:spPr bwMode="auto">
          <a:xfrm>
            <a:off x="431800" y="3321947"/>
            <a:ext cx="8280400" cy="1421928"/>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just" eaLnBrk="1" hangingPunct="1">
              <a:lnSpc>
                <a:spcPct val="90000"/>
              </a:lnSpc>
            </a:pPr>
            <a:r>
              <a:rPr lang="es-PE" sz="2400" dirty="0" smtClean="0">
                <a:ea typeface="Arial" charset="0"/>
                <a:cs typeface="Arial" charset="0"/>
              </a:rPr>
              <a:t>A lo largo del siglo pasado encontramos numerosos casos de experimentación científica </a:t>
            </a:r>
            <a:r>
              <a:rPr lang="es-PE" sz="2400" dirty="0">
                <a:ea typeface="Arial" charset="0"/>
                <a:cs typeface="Arial" charset="0"/>
              </a:rPr>
              <a:t>en </a:t>
            </a:r>
            <a:r>
              <a:rPr lang="es-PE" sz="2400" dirty="0" smtClean="0">
                <a:ea typeface="Arial" charset="0"/>
                <a:cs typeface="Arial" charset="0"/>
              </a:rPr>
              <a:t>prisioneros y </a:t>
            </a:r>
            <a:r>
              <a:rPr lang="es-PE" sz="2400" dirty="0">
                <a:ea typeface="Arial" charset="0"/>
                <a:cs typeface="Arial" charset="0"/>
              </a:rPr>
              <a:t>minorías (gitanos, homosexuales, débiles mentales</a:t>
            </a:r>
            <a:r>
              <a:rPr lang="es-PE" sz="2400" dirty="0" smtClean="0">
                <a:ea typeface="Arial" charset="0"/>
                <a:cs typeface="Arial" charset="0"/>
              </a:rPr>
              <a:t>), que empleaban torturas </a:t>
            </a:r>
            <a:r>
              <a:rPr lang="es-PE" sz="2400" dirty="0">
                <a:ea typeface="Arial" charset="0"/>
                <a:cs typeface="Arial" charset="0"/>
              </a:rPr>
              <a:t>insensatas y científicamente </a:t>
            </a:r>
            <a:r>
              <a:rPr lang="es-PE" sz="2400" dirty="0" smtClean="0">
                <a:ea typeface="Arial" charset="0"/>
                <a:cs typeface="Arial" charset="0"/>
              </a:rPr>
              <a:t>inútiles.</a:t>
            </a:r>
            <a:endParaRPr lang="es-ES" sz="2400" dirty="0">
              <a:ea typeface="Arial" charset="0"/>
              <a:cs typeface="Arial" charset="0"/>
            </a:endParaRPr>
          </a:p>
        </p:txBody>
      </p:sp>
    </p:spTree>
    <p:extLst>
      <p:ext uri="{BB962C8B-B14F-4D97-AF65-F5344CB8AC3E}">
        <p14:creationId xmlns:p14="http://schemas.microsoft.com/office/powerpoint/2010/main" val="2071274438"/>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contenido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3946" y="1225450"/>
            <a:ext cx="2286000" cy="1752600"/>
          </a:xfrm>
        </p:spPr>
      </p:pic>
      <p:pic>
        <p:nvPicPr>
          <p:cNvPr id="6" name="Imagen 5"/>
          <p:cNvPicPr>
            <a:picLocks noChangeAspect="1"/>
          </p:cNvPicPr>
          <p:nvPr/>
        </p:nvPicPr>
        <p:blipFill>
          <a:blip r:embed="rId3"/>
          <a:stretch>
            <a:fillRect/>
          </a:stretch>
        </p:blipFill>
        <p:spPr>
          <a:xfrm>
            <a:off x="831481" y="4133258"/>
            <a:ext cx="1848901" cy="1760475"/>
          </a:xfrm>
          <a:prstGeom prst="rect">
            <a:avLst/>
          </a:prstGeom>
        </p:spPr>
      </p:pic>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8427" y="2129831"/>
            <a:ext cx="4393643" cy="2379900"/>
          </a:xfrm>
          <a:prstGeom prst="rect">
            <a:avLst/>
          </a:prstGeom>
        </p:spPr>
      </p:pic>
      <p:pic>
        <p:nvPicPr>
          <p:cNvPr id="10" name="Picture 7" descr="school_kids_1950s">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77198" y="1142305"/>
            <a:ext cx="1873250" cy="150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Imagen 10"/>
          <p:cNvPicPr>
            <a:picLocks noChangeAspect="1"/>
          </p:cNvPicPr>
          <p:nvPr/>
        </p:nvPicPr>
        <p:blipFill>
          <a:blip r:embed="rId7"/>
          <a:stretch>
            <a:fillRect/>
          </a:stretch>
        </p:blipFill>
        <p:spPr>
          <a:xfrm>
            <a:off x="6277296" y="4133764"/>
            <a:ext cx="2064850" cy="1491896"/>
          </a:xfrm>
          <a:prstGeom prst="rect">
            <a:avLst/>
          </a:prstGeom>
        </p:spPr>
      </p:pic>
    </p:spTree>
    <p:extLst>
      <p:ext uri="{BB962C8B-B14F-4D97-AF65-F5344CB8AC3E}">
        <p14:creationId xmlns:p14="http://schemas.microsoft.com/office/powerpoint/2010/main" val="1417200040"/>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 Box 2"/>
          <p:cNvSpPr txBox="1">
            <a:spLocks noChangeArrowheads="1"/>
          </p:cNvSpPr>
          <p:nvPr/>
        </p:nvSpPr>
        <p:spPr bwMode="auto">
          <a:xfrm>
            <a:off x="3927763" y="2218828"/>
            <a:ext cx="4996236" cy="42473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eaLnBrk="0" hangingPunct="0">
              <a:defRPr kumimoji="1"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9pPr>
          </a:lstStyle>
          <a:p>
            <a:pPr algn="just" eaLnBrk="1" hangingPunct="1">
              <a:spcBef>
                <a:spcPct val="50000"/>
              </a:spcBef>
            </a:pPr>
            <a:r>
              <a:rPr kumimoji="0" lang="es-ES" altLang="es-MX" sz="2000" dirty="0">
                <a:latin typeface="Arial" charset="0"/>
                <a:ea typeface="Arial" charset="0"/>
                <a:cs typeface="Arial" charset="0"/>
              </a:rPr>
              <a:t>Bajo el régimen nazi,  se cometieron atroces crímenes y se sacrificaron miles de personas en aras de </a:t>
            </a:r>
            <a:r>
              <a:rPr kumimoji="0" lang="es-ES" altLang="es-MX" sz="2000" dirty="0" smtClean="0">
                <a:latin typeface="Arial" charset="0"/>
                <a:ea typeface="Arial" charset="0"/>
                <a:cs typeface="Arial" charset="0"/>
              </a:rPr>
              <a:t>la </a:t>
            </a:r>
            <a:r>
              <a:rPr kumimoji="0" lang="es-ES" altLang="es-MX" sz="2000" dirty="0">
                <a:latin typeface="Arial" charset="0"/>
                <a:ea typeface="Arial" charset="0"/>
                <a:cs typeface="Arial" charset="0"/>
              </a:rPr>
              <a:t>investigación </a:t>
            </a:r>
            <a:r>
              <a:rPr kumimoji="0" lang="es-ES" altLang="es-MX" sz="2000" dirty="0" smtClean="0">
                <a:latin typeface="Arial" charset="0"/>
                <a:ea typeface="Arial" charset="0"/>
                <a:cs typeface="Arial" charset="0"/>
              </a:rPr>
              <a:t>científica</a:t>
            </a:r>
            <a:r>
              <a:rPr kumimoji="0" lang="es-ES" altLang="es-MX" sz="2000" dirty="0">
                <a:latin typeface="Arial" charset="0"/>
                <a:ea typeface="Arial" charset="0"/>
                <a:cs typeface="Arial" charset="0"/>
              </a:rPr>
              <a:t>. </a:t>
            </a:r>
          </a:p>
          <a:p>
            <a:pPr marL="285750" indent="-285750" algn="just" eaLnBrk="1" hangingPunct="1">
              <a:spcBef>
                <a:spcPct val="50000"/>
              </a:spcBef>
              <a:buFont typeface="Wingdings" panose="05000000000000000000" pitchFamily="2" charset="2"/>
              <a:buChar char="§"/>
            </a:pPr>
            <a:r>
              <a:rPr kumimoji="0" lang="es-ES" altLang="es-MX" sz="2000" dirty="0">
                <a:latin typeface="Arial" charset="0"/>
                <a:ea typeface="Arial" charset="0"/>
                <a:cs typeface="Arial" charset="0"/>
              </a:rPr>
              <a:t>Se usaron enfermos </a:t>
            </a:r>
            <a:r>
              <a:rPr kumimoji="0" lang="es-ES" altLang="es-MX" sz="2000" dirty="0" smtClean="0">
                <a:latin typeface="Arial" charset="0"/>
                <a:ea typeface="Arial" charset="0"/>
                <a:cs typeface="Arial" charset="0"/>
              </a:rPr>
              <a:t>mentales</a:t>
            </a:r>
          </a:p>
          <a:p>
            <a:pPr marL="285750" indent="-285750" algn="just" eaLnBrk="1" hangingPunct="1">
              <a:spcBef>
                <a:spcPct val="50000"/>
              </a:spcBef>
              <a:buFont typeface="Wingdings" panose="05000000000000000000" pitchFamily="2" charset="2"/>
              <a:buChar char="§"/>
            </a:pPr>
            <a:r>
              <a:rPr kumimoji="0" lang="es-ES" altLang="es-MX" sz="2000" dirty="0" smtClean="0">
                <a:latin typeface="Arial" charset="0"/>
                <a:ea typeface="Arial" charset="0"/>
                <a:cs typeface="Arial" charset="0"/>
              </a:rPr>
              <a:t>Niños deformes </a:t>
            </a:r>
          </a:p>
          <a:p>
            <a:pPr marL="285750" indent="-285750" algn="just" eaLnBrk="1" hangingPunct="1">
              <a:spcBef>
                <a:spcPct val="50000"/>
              </a:spcBef>
              <a:buFont typeface="Wingdings" panose="05000000000000000000" pitchFamily="2" charset="2"/>
              <a:buChar char="§"/>
            </a:pPr>
            <a:r>
              <a:rPr kumimoji="0" lang="es-ES" altLang="es-MX" sz="2000" dirty="0">
                <a:latin typeface="Arial" charset="0"/>
                <a:ea typeface="Arial" charset="0"/>
                <a:cs typeface="Arial" charset="0"/>
              </a:rPr>
              <a:t>S</a:t>
            </a:r>
            <a:r>
              <a:rPr kumimoji="0" lang="es-ES" altLang="es-MX" sz="2000" dirty="0" smtClean="0">
                <a:latin typeface="Arial" charset="0"/>
                <a:ea typeface="Arial" charset="0"/>
                <a:cs typeface="Arial" charset="0"/>
              </a:rPr>
              <a:t>e </a:t>
            </a:r>
            <a:r>
              <a:rPr kumimoji="0" lang="es-ES" altLang="es-MX" sz="2000" dirty="0">
                <a:latin typeface="Arial" charset="0"/>
                <a:ea typeface="Arial" charset="0"/>
                <a:cs typeface="Arial" charset="0"/>
              </a:rPr>
              <a:t>hicieron esterilizaciones en </a:t>
            </a:r>
            <a:r>
              <a:rPr kumimoji="0" lang="es-ES" altLang="es-MX" sz="2000" dirty="0" smtClean="0">
                <a:latin typeface="Arial" charset="0"/>
                <a:ea typeface="Arial" charset="0"/>
                <a:cs typeface="Arial" charset="0"/>
              </a:rPr>
              <a:t>masa</a:t>
            </a:r>
            <a:endParaRPr kumimoji="0" lang="es-ES" altLang="es-MX" sz="2000" dirty="0">
              <a:latin typeface="Arial" charset="0"/>
              <a:ea typeface="Arial" charset="0"/>
              <a:cs typeface="Arial" charset="0"/>
            </a:endParaRPr>
          </a:p>
          <a:p>
            <a:pPr marL="285750" indent="-285750" algn="just" eaLnBrk="1" hangingPunct="1">
              <a:spcBef>
                <a:spcPct val="50000"/>
              </a:spcBef>
              <a:buFont typeface="Wingdings" panose="05000000000000000000" pitchFamily="2" charset="2"/>
              <a:buChar char="§"/>
            </a:pPr>
            <a:r>
              <a:rPr kumimoji="0" lang="es-ES" altLang="es-MX" sz="2000" dirty="0" smtClean="0">
                <a:latin typeface="Arial" charset="0"/>
                <a:ea typeface="Arial" charset="0"/>
                <a:cs typeface="Arial" charset="0"/>
              </a:rPr>
              <a:t>Se </a:t>
            </a:r>
            <a:r>
              <a:rPr kumimoji="0" lang="es-ES" altLang="es-MX" sz="2000" dirty="0">
                <a:latin typeface="Arial" charset="0"/>
                <a:ea typeface="Arial" charset="0"/>
                <a:cs typeface="Arial" charset="0"/>
              </a:rPr>
              <a:t>inyectó suero en los ojos de niños para observar los cambios de </a:t>
            </a:r>
            <a:r>
              <a:rPr kumimoji="0" lang="es-ES" altLang="es-MX" sz="2000" dirty="0" smtClean="0">
                <a:latin typeface="Arial" charset="0"/>
                <a:ea typeface="Arial" charset="0"/>
                <a:cs typeface="Arial" charset="0"/>
              </a:rPr>
              <a:t>color</a:t>
            </a:r>
            <a:endParaRPr kumimoji="0" lang="es-ES" altLang="es-MX" sz="2000" dirty="0">
              <a:latin typeface="Arial" charset="0"/>
              <a:ea typeface="Arial" charset="0"/>
              <a:cs typeface="Arial" charset="0"/>
            </a:endParaRPr>
          </a:p>
          <a:p>
            <a:pPr marL="285750" indent="-285750" algn="just" eaLnBrk="1" hangingPunct="1">
              <a:spcBef>
                <a:spcPct val="50000"/>
              </a:spcBef>
              <a:buFont typeface="Wingdings" panose="05000000000000000000" pitchFamily="2" charset="2"/>
              <a:buChar char="§"/>
            </a:pPr>
            <a:r>
              <a:rPr kumimoji="0" lang="es-ES" altLang="es-MX" sz="2000" dirty="0" smtClean="0">
                <a:latin typeface="Arial" charset="0"/>
                <a:ea typeface="Arial" charset="0"/>
                <a:cs typeface="Arial" charset="0"/>
              </a:rPr>
              <a:t>Se </a:t>
            </a:r>
            <a:r>
              <a:rPr kumimoji="0" lang="es-ES" altLang="es-MX" sz="2000" dirty="0">
                <a:latin typeface="Arial" charset="0"/>
                <a:ea typeface="Arial" charset="0"/>
                <a:cs typeface="Arial" charset="0"/>
              </a:rPr>
              <a:t>unieron mellizos para ver si se comportaban como siameses</a:t>
            </a:r>
          </a:p>
        </p:txBody>
      </p:sp>
      <p:pic>
        <p:nvPicPr>
          <p:cNvPr id="59396" name="Picture 3" descr="Diapositiva5"/>
          <p:cNvPicPr>
            <a:picLocks noChangeAspect="1" noChangeArrowheads="1"/>
          </p:cNvPicPr>
          <p:nvPr/>
        </p:nvPicPr>
        <p:blipFill>
          <a:blip r:embed="rId2">
            <a:grayscl/>
            <a:extLst>
              <a:ext uri="{28A0092B-C50C-407E-A947-70E740481C1C}">
                <a14:useLocalDpi xmlns:a14="http://schemas.microsoft.com/office/drawing/2010/main" val="0"/>
              </a:ext>
            </a:extLst>
          </a:blip>
          <a:srcRect b="6163"/>
          <a:stretch>
            <a:fillRect/>
          </a:stretch>
        </p:blipFill>
        <p:spPr bwMode="auto">
          <a:xfrm>
            <a:off x="343622" y="2590801"/>
            <a:ext cx="3409737" cy="26877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572" name="Text Box 4"/>
          <p:cNvSpPr txBox="1">
            <a:spLocks noChangeArrowheads="1"/>
          </p:cNvSpPr>
          <p:nvPr/>
        </p:nvSpPr>
        <p:spPr bwMode="auto">
          <a:xfrm>
            <a:off x="1150937" y="1553599"/>
            <a:ext cx="6335712"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457200" indent="-457200" eaLnBrk="0" hangingPunct="0">
              <a:defRPr kumimoji="1"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20000"/>
              </a:spcBef>
              <a:buFont typeface="Monotype Sorts" charset="2"/>
              <a:buNone/>
            </a:pPr>
            <a:r>
              <a:rPr kumimoji="0" lang="es-ES_tradnl" altLang="es-MX" sz="2800" b="1" dirty="0">
                <a:latin typeface="Arial" charset="0"/>
                <a:ea typeface="Arial" charset="0"/>
                <a:cs typeface="Arial" charset="0"/>
              </a:rPr>
              <a:t>Experimentos Nazis  (1930 – 1945)</a:t>
            </a:r>
          </a:p>
        </p:txBody>
      </p:sp>
      <p:sp>
        <p:nvSpPr>
          <p:cNvPr id="109573" name="Rectangle 5"/>
          <p:cNvSpPr>
            <a:spLocks noChangeArrowheads="1"/>
          </p:cNvSpPr>
          <p:nvPr/>
        </p:nvSpPr>
        <p:spPr bwMode="auto">
          <a:xfrm>
            <a:off x="1906587" y="888371"/>
            <a:ext cx="4824413"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kumimoji="1"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9pPr>
          </a:lstStyle>
          <a:p>
            <a:pPr algn="ctr" eaLnBrk="1" hangingPunct="1"/>
            <a:r>
              <a:rPr kumimoji="0" lang="es-ES_tradnl" altLang="es-MX" sz="2800" b="1" dirty="0" smtClean="0">
                <a:effectLst>
                  <a:outerShdw blurRad="38100" dist="38100" dir="2700000" algn="tl">
                    <a:srgbClr val="FFFFFF"/>
                  </a:outerShdw>
                </a:effectLst>
                <a:latin typeface="Arial" charset="0"/>
                <a:ea typeface="Arial" charset="0"/>
                <a:cs typeface="Arial" charset="0"/>
              </a:rPr>
              <a:t>Segunda Guerra Mundial</a:t>
            </a:r>
            <a:endParaRPr kumimoji="0" lang="es-MX" altLang="es-MX" sz="2800" b="1" dirty="0">
              <a:effectLst>
                <a:outerShdw blurRad="38100" dist="38100" dir="2700000" algn="tl">
                  <a:srgbClr val="FFFFFF"/>
                </a:outerShdw>
              </a:effectLst>
              <a:latin typeface="Arial" charset="0"/>
              <a:ea typeface="Arial" charset="0"/>
              <a:cs typeface="Arial" charset="0"/>
            </a:endParaRPr>
          </a:p>
        </p:txBody>
      </p:sp>
    </p:spTree>
    <p:extLst>
      <p:ext uri="{BB962C8B-B14F-4D97-AF65-F5344CB8AC3E}">
        <p14:creationId xmlns:p14="http://schemas.microsoft.com/office/powerpoint/2010/main" val="2069708762"/>
      </p:ext>
    </p:extLst>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17 Título"/>
          <p:cNvSpPr>
            <a:spLocks noGrp="1"/>
          </p:cNvSpPr>
          <p:nvPr>
            <p:ph type="ctrTitle"/>
          </p:nvPr>
        </p:nvSpPr>
        <p:spPr>
          <a:xfrm>
            <a:off x="422275" y="1371600"/>
            <a:ext cx="8229600" cy="1828800"/>
          </a:xfrm>
        </p:spPr>
        <p:txBody>
          <a:bodyPr/>
          <a:lstStyle/>
          <a:p>
            <a:pPr eaLnBrk="1" hangingPunct="1"/>
            <a:endParaRPr lang="es-MX" altLang="es-MX" smtClean="0"/>
          </a:p>
        </p:txBody>
      </p:sp>
      <p:sp>
        <p:nvSpPr>
          <p:cNvPr id="29699" name="18 Subtítulo"/>
          <p:cNvSpPr>
            <a:spLocks noGrp="1"/>
          </p:cNvSpPr>
          <p:nvPr>
            <p:ph type="subTitle" idx="1"/>
          </p:nvPr>
        </p:nvSpPr>
        <p:spPr>
          <a:xfrm>
            <a:off x="1371600" y="3332163"/>
            <a:ext cx="6400800" cy="1752600"/>
          </a:xfrm>
        </p:spPr>
        <p:txBody>
          <a:bodyPr/>
          <a:lstStyle/>
          <a:p>
            <a:pPr eaLnBrk="1" hangingPunct="1"/>
            <a:endParaRPr lang="es-MX" altLang="es-MX" smtClean="0"/>
          </a:p>
        </p:txBody>
      </p:sp>
      <p:pic>
        <p:nvPicPr>
          <p:cNvPr id="29700" name="Picture 2" descr="C:\Users\aperezdaza\Desktop\CURSO DE DPI\TRIBUNALES DE GUERRA\Nuremberg\Holocaus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8100" y="4714875"/>
            <a:ext cx="2292350" cy="214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701" name="Picture 5" descr="Archivo:AuschwitzCampEntrance.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135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702" name="Picture 7" descr="Archivo:Auschwitz-2.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714875"/>
            <a:ext cx="2214563" cy="214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703" name="Picture 11" descr="Archivo:Judenstern JMW.jp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53425" y="0"/>
            <a:ext cx="790575" cy="71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704" name="Picture 13" descr="Archivo:Slave laborers at Buchenwald.jp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408863" y="4714875"/>
            <a:ext cx="1735137" cy="214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705" name="Picture 15" descr="Women and children on the Birkenau arrival platform known as the &quot;ramp&quot;. The Jews were removed from the deportation trains onto the ramp where they faced a selection process- some were sent immediately to their deaths, while others were sent to slave labo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1357313"/>
            <a:ext cx="2203450" cy="171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706" name="Picture 17" descr="Women and children on the Birkenau arrival platform known as the &quot;ramp&quot;. The Jews were removed from the deportation trains onto the ramp where they faced a selection process- some were sent immediately to their deaths, while others were sent to slave labo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14563" y="1357313"/>
            <a:ext cx="2247900" cy="171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707" name="Picture 21" descr="Jews undergoing the selection process on the Birkenau arrival platform known as the &quot;ramp&quot;. The people in the background are on their way to Crematorium II, whose building is just visible on the top center of the photo."/>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43688" y="1357313"/>
            <a:ext cx="2500312" cy="171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708" name="Picture 19" descr="Pictured here are Jews who just arrived at the camp, but have not yet undergone the selection process. On the left side, towards the bottom, it is possible to see some of the belongings that the Jews brought with them. The belongings remained on the platform until after the Jews had undergone selection and were sent either to be gassed or to slave labor. The belongings were then transferred to warehouses in a section of the camp known as “Canada.” "/>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429125" y="1357313"/>
            <a:ext cx="2252663" cy="171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709" name="Picture 23" descr="Jews undergoing selection on the ramp. Visible in the background is the famous entrance to the camp. Some veteran inmates are helping the new comers."/>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0" y="3071813"/>
            <a:ext cx="2214563" cy="1677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710" name="Picture 24"/>
          <p:cNvPicPr>
            <a:picLocks noChangeAspect="1" noChangeArrowheads="1"/>
          </p:cNvPicPr>
          <p:nvPr/>
        </p:nvPicPr>
        <p:blipFill>
          <a:blip r:embed="rId16">
            <a:extLst>
              <a:ext uri="{28A0092B-C50C-407E-A947-70E740481C1C}">
                <a14:useLocalDpi xmlns:a14="http://schemas.microsoft.com/office/drawing/2010/main" val="0"/>
              </a:ext>
            </a:extLst>
          </a:blip>
          <a:srcRect l="33984" t="19775" r="32031" b="29688"/>
          <a:stretch>
            <a:fillRect/>
          </a:stretch>
        </p:blipFill>
        <p:spPr bwMode="auto">
          <a:xfrm>
            <a:off x="2214563" y="3071813"/>
            <a:ext cx="1428750" cy="170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711" name="Picture 26" descr="Men fit for work after the delousing process. The disinfection of those not selected for the gas chambers, and the shaving of their heads was all part of the &quot;registration&quot; process at the camp. After they finished, they were given the striped prison uniforms."/>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643313" y="3071813"/>
            <a:ext cx="2357437"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712" name="Picture 28" descr="Women fit for work after the delousing process. The disinfection of those not selected for the gas chambers, and the shaving of their heads, was all part of the &quot;registration&quot; process at the camp. After they finished, they were given the prison uniforms seen in the picture. "/>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000750" y="3071813"/>
            <a:ext cx="2357438" cy="169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713" name="Picture 30" descr="Sorting out the personal belongings of the recent arrivals at Auschwitz in a special section of the camp known as &quot;Canada&quot;. Veteran inmates worked in this section under the constant supervision of their SS guards."/>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143875" y="3071813"/>
            <a:ext cx="1000125" cy="171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714" name="Picture 2" descr="http://www.claseshistoria.com/fascismos/imagenes/%2Bcrematorio.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214563" y="4714875"/>
            <a:ext cx="2895600" cy="214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81170629"/>
      </p:ext>
    </p:extLst>
  </p:cSld>
  <p:clrMapOvr>
    <a:masterClrMapping/>
  </p:clrMapOvr>
  <p:transition advClick="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Shape 202"/>
          <p:cNvSpPr>
            <a:spLocks noGrp="1"/>
          </p:cNvSpPr>
          <p:nvPr>
            <p:ph type="body" idx="1"/>
          </p:nvPr>
        </p:nvSpPr>
        <p:spPr>
          <a:xfrm>
            <a:off x="240314" y="1860838"/>
            <a:ext cx="8636000" cy="4147756"/>
          </a:xfrm>
          <a:prstGeom prst="rect">
            <a:avLst/>
          </a:prstGeom>
        </p:spPr>
        <p:txBody>
          <a:bodyPr>
            <a:noAutofit/>
          </a:bodyPr>
          <a:lstStyle/>
          <a:p>
            <a:pPr algn="just">
              <a:lnSpc>
                <a:spcPct val="81000"/>
              </a:lnSpc>
              <a:buFont typeface="Wingdings" panose="05000000000000000000" pitchFamily="2" charset="2"/>
              <a:buChar char="§"/>
              <a:defRPr sz="2000">
                <a:latin typeface="Arial"/>
                <a:ea typeface="Arial"/>
                <a:cs typeface="Arial"/>
                <a:sym typeface="Arial"/>
              </a:defRPr>
            </a:pPr>
            <a:r>
              <a:rPr lang="es-MX" sz="2400" dirty="0" smtClean="0"/>
              <a:t>El debate a</a:t>
            </a:r>
            <a:r>
              <a:rPr sz="2400" dirty="0" err="1" smtClean="0"/>
              <a:t>ctual</a:t>
            </a:r>
            <a:r>
              <a:rPr sz="2400" dirty="0" smtClean="0"/>
              <a:t> </a:t>
            </a:r>
            <a:r>
              <a:rPr sz="2400" dirty="0" err="1"/>
              <a:t>acerca</a:t>
            </a:r>
            <a:r>
              <a:rPr sz="2400" dirty="0"/>
              <a:t> de la </a:t>
            </a:r>
            <a:r>
              <a:rPr sz="2400" b="1" cap="small" dirty="0" err="1">
                <a:solidFill>
                  <a:schemeClr val="tx1"/>
                </a:solidFill>
              </a:rPr>
              <a:t>relación</a:t>
            </a:r>
            <a:r>
              <a:rPr sz="2400" b="1" cap="small" dirty="0">
                <a:solidFill>
                  <a:schemeClr val="tx1"/>
                </a:solidFill>
              </a:rPr>
              <a:t> </a:t>
            </a:r>
            <a:r>
              <a:rPr sz="2400" b="1" cap="small" dirty="0" err="1">
                <a:solidFill>
                  <a:schemeClr val="tx1"/>
                </a:solidFill>
              </a:rPr>
              <a:t>ética</a:t>
            </a:r>
            <a:r>
              <a:rPr sz="2400" b="1" cap="small" dirty="0">
                <a:solidFill>
                  <a:schemeClr val="tx1"/>
                </a:solidFill>
              </a:rPr>
              <a:t>, </a:t>
            </a:r>
            <a:r>
              <a:rPr sz="2400" b="1" cap="small" dirty="0" err="1">
                <a:solidFill>
                  <a:schemeClr val="tx1"/>
                </a:solidFill>
              </a:rPr>
              <a:t>ciencia</a:t>
            </a:r>
            <a:r>
              <a:rPr sz="2400" b="1" cap="small" dirty="0">
                <a:solidFill>
                  <a:schemeClr val="tx1"/>
                </a:solidFill>
              </a:rPr>
              <a:t> y </a:t>
            </a:r>
            <a:r>
              <a:rPr sz="2400" b="1" cap="small" dirty="0" err="1">
                <a:solidFill>
                  <a:schemeClr val="tx1"/>
                </a:solidFill>
              </a:rPr>
              <a:t>tecnología</a:t>
            </a:r>
            <a:r>
              <a:rPr sz="2400" dirty="0">
                <a:solidFill>
                  <a:schemeClr val="tx1"/>
                </a:solidFill>
              </a:rPr>
              <a:t>, parte del </a:t>
            </a:r>
            <a:r>
              <a:rPr sz="2400" dirty="0" err="1">
                <a:solidFill>
                  <a:schemeClr val="tx1"/>
                </a:solidFill>
              </a:rPr>
              <a:t>supuesto</a:t>
            </a:r>
            <a:r>
              <a:rPr sz="2400" dirty="0">
                <a:solidFill>
                  <a:schemeClr val="tx1"/>
                </a:solidFill>
              </a:rPr>
              <a:t> de que la </a:t>
            </a:r>
            <a:r>
              <a:rPr sz="2400" dirty="0" err="1">
                <a:solidFill>
                  <a:schemeClr val="tx1"/>
                </a:solidFill>
              </a:rPr>
              <a:t>ética</a:t>
            </a:r>
            <a:r>
              <a:rPr sz="2400" dirty="0">
                <a:solidFill>
                  <a:schemeClr val="tx1"/>
                </a:solidFill>
              </a:rPr>
              <a:t> </a:t>
            </a:r>
            <a:r>
              <a:rPr sz="2400" dirty="0" err="1">
                <a:solidFill>
                  <a:schemeClr val="tx1"/>
                </a:solidFill>
              </a:rPr>
              <a:t>debe</a:t>
            </a:r>
            <a:r>
              <a:rPr sz="2400" dirty="0">
                <a:solidFill>
                  <a:schemeClr val="tx1"/>
                </a:solidFill>
              </a:rPr>
              <a:t> </a:t>
            </a:r>
            <a:r>
              <a:rPr sz="2400" dirty="0" err="1">
                <a:solidFill>
                  <a:schemeClr val="tx1"/>
                </a:solidFill>
              </a:rPr>
              <a:t>guiar</a:t>
            </a:r>
            <a:r>
              <a:rPr sz="2400" dirty="0">
                <a:solidFill>
                  <a:schemeClr val="tx1"/>
                </a:solidFill>
              </a:rPr>
              <a:t> a la </a:t>
            </a:r>
            <a:r>
              <a:rPr sz="2400" dirty="0" err="1">
                <a:solidFill>
                  <a:schemeClr val="tx1"/>
                </a:solidFill>
              </a:rPr>
              <a:t>ciencia</a:t>
            </a:r>
            <a:r>
              <a:rPr sz="2400" dirty="0">
                <a:solidFill>
                  <a:schemeClr val="tx1"/>
                </a:solidFill>
              </a:rPr>
              <a:t> y a la </a:t>
            </a:r>
            <a:r>
              <a:rPr sz="2400" dirty="0" err="1">
                <a:solidFill>
                  <a:schemeClr val="tx1"/>
                </a:solidFill>
              </a:rPr>
              <a:t>tecnología</a:t>
            </a:r>
            <a:r>
              <a:rPr sz="2400" dirty="0">
                <a:solidFill>
                  <a:schemeClr val="tx1"/>
                </a:solidFill>
              </a:rPr>
              <a:t> </a:t>
            </a:r>
            <a:r>
              <a:rPr sz="2400" dirty="0" err="1">
                <a:solidFill>
                  <a:schemeClr val="tx1"/>
                </a:solidFill>
              </a:rPr>
              <a:t>en</a:t>
            </a:r>
            <a:r>
              <a:rPr sz="2400" dirty="0">
                <a:solidFill>
                  <a:schemeClr val="tx1"/>
                </a:solidFill>
              </a:rPr>
              <a:t> </a:t>
            </a:r>
            <a:r>
              <a:rPr sz="2400" dirty="0" err="1">
                <a:solidFill>
                  <a:schemeClr val="tx1"/>
                </a:solidFill>
              </a:rPr>
              <a:t>su</a:t>
            </a:r>
            <a:r>
              <a:rPr sz="2400" dirty="0">
                <a:solidFill>
                  <a:schemeClr val="tx1"/>
                </a:solidFill>
              </a:rPr>
              <a:t> </a:t>
            </a:r>
            <a:r>
              <a:rPr sz="2400" dirty="0" err="1">
                <a:solidFill>
                  <a:schemeClr val="tx1"/>
                </a:solidFill>
              </a:rPr>
              <a:t>capacidad</a:t>
            </a:r>
            <a:r>
              <a:rPr sz="2400" dirty="0">
                <a:solidFill>
                  <a:schemeClr val="tx1"/>
                </a:solidFill>
              </a:rPr>
              <a:t> de </a:t>
            </a:r>
            <a:r>
              <a:rPr sz="2400" dirty="0" err="1">
                <a:solidFill>
                  <a:schemeClr val="tx1"/>
                </a:solidFill>
              </a:rPr>
              <a:t>servir</a:t>
            </a:r>
            <a:r>
              <a:rPr sz="2400" dirty="0">
                <a:solidFill>
                  <a:schemeClr val="tx1"/>
                </a:solidFill>
              </a:rPr>
              <a:t> al </a:t>
            </a:r>
            <a:r>
              <a:rPr sz="2400" dirty="0" err="1">
                <a:solidFill>
                  <a:schemeClr val="tx1"/>
                </a:solidFill>
              </a:rPr>
              <a:t>desarrollo</a:t>
            </a:r>
            <a:r>
              <a:rPr sz="2400" dirty="0">
                <a:solidFill>
                  <a:schemeClr val="tx1"/>
                </a:solidFill>
              </a:rPr>
              <a:t> del </a:t>
            </a:r>
            <a:r>
              <a:rPr sz="2400" dirty="0" err="1">
                <a:solidFill>
                  <a:schemeClr val="tx1"/>
                </a:solidFill>
              </a:rPr>
              <a:t>ser</a:t>
            </a:r>
            <a:r>
              <a:rPr sz="2400" dirty="0">
                <a:solidFill>
                  <a:schemeClr val="tx1"/>
                </a:solidFill>
              </a:rPr>
              <a:t> </a:t>
            </a:r>
            <a:r>
              <a:rPr sz="2400" dirty="0" err="1" smtClean="0">
                <a:solidFill>
                  <a:schemeClr val="tx1"/>
                </a:solidFill>
              </a:rPr>
              <a:t>humano</a:t>
            </a:r>
            <a:r>
              <a:rPr sz="2400" dirty="0" smtClean="0">
                <a:solidFill>
                  <a:schemeClr val="tx1"/>
                </a:solidFill>
              </a:rPr>
              <a:t> </a:t>
            </a:r>
            <a:endParaRPr sz="2400" dirty="0">
              <a:solidFill>
                <a:schemeClr val="tx1"/>
              </a:solidFill>
            </a:endParaRPr>
          </a:p>
          <a:p>
            <a:pPr marL="0" indent="0" algn="just">
              <a:lnSpc>
                <a:spcPct val="81000"/>
              </a:lnSpc>
              <a:buSzTx/>
              <a:buNone/>
              <a:defRPr sz="2000">
                <a:latin typeface="Arial"/>
                <a:ea typeface="Arial"/>
                <a:cs typeface="Arial"/>
                <a:sym typeface="Arial"/>
              </a:defRPr>
            </a:pPr>
            <a:endParaRPr sz="2400" dirty="0">
              <a:solidFill>
                <a:schemeClr val="tx1"/>
              </a:solidFill>
            </a:endParaRPr>
          </a:p>
          <a:p>
            <a:pPr algn="just">
              <a:lnSpc>
                <a:spcPct val="81000"/>
              </a:lnSpc>
              <a:buFont typeface="Wingdings" panose="05000000000000000000" pitchFamily="2" charset="2"/>
              <a:buChar char="§"/>
              <a:defRPr sz="2000">
                <a:latin typeface="Arial"/>
                <a:ea typeface="Arial"/>
                <a:cs typeface="Arial"/>
                <a:sym typeface="Arial"/>
              </a:defRPr>
            </a:pPr>
            <a:r>
              <a:rPr sz="2400" dirty="0">
                <a:solidFill>
                  <a:schemeClr val="tx1"/>
                </a:solidFill>
              </a:rPr>
              <a:t>Se </a:t>
            </a:r>
            <a:r>
              <a:rPr sz="2400" dirty="0" err="1">
                <a:solidFill>
                  <a:schemeClr val="tx1"/>
                </a:solidFill>
              </a:rPr>
              <a:t>reconoce</a:t>
            </a:r>
            <a:r>
              <a:rPr sz="2400" dirty="0">
                <a:solidFill>
                  <a:schemeClr val="tx1"/>
                </a:solidFill>
              </a:rPr>
              <a:t> que la </a:t>
            </a:r>
            <a:r>
              <a:rPr sz="2400" dirty="0" err="1">
                <a:solidFill>
                  <a:schemeClr val="tx1"/>
                </a:solidFill>
              </a:rPr>
              <a:t>ciencia</a:t>
            </a:r>
            <a:r>
              <a:rPr sz="2400" dirty="0">
                <a:solidFill>
                  <a:schemeClr val="tx1"/>
                </a:solidFill>
              </a:rPr>
              <a:t> y el </a:t>
            </a:r>
            <a:r>
              <a:rPr sz="2400" dirty="0" err="1">
                <a:solidFill>
                  <a:schemeClr val="tx1"/>
                </a:solidFill>
              </a:rPr>
              <a:t>desarrollo</a:t>
            </a:r>
            <a:r>
              <a:rPr sz="2400" dirty="0">
                <a:solidFill>
                  <a:schemeClr val="tx1"/>
                </a:solidFill>
              </a:rPr>
              <a:t> </a:t>
            </a:r>
            <a:r>
              <a:rPr sz="2400" dirty="0" err="1">
                <a:solidFill>
                  <a:schemeClr val="tx1"/>
                </a:solidFill>
              </a:rPr>
              <a:t>tecnológico</a:t>
            </a:r>
            <a:r>
              <a:rPr sz="2400" dirty="0">
                <a:solidFill>
                  <a:schemeClr val="tx1"/>
                </a:solidFill>
              </a:rPr>
              <a:t> </a:t>
            </a:r>
            <a:r>
              <a:rPr sz="2400" dirty="0" err="1">
                <a:solidFill>
                  <a:schemeClr val="tx1"/>
                </a:solidFill>
              </a:rPr>
              <a:t>brindan</a:t>
            </a:r>
            <a:r>
              <a:rPr sz="2400" dirty="0">
                <a:solidFill>
                  <a:schemeClr val="tx1"/>
                </a:solidFill>
              </a:rPr>
              <a:t> </a:t>
            </a:r>
            <a:r>
              <a:rPr sz="2400" dirty="0" err="1">
                <a:solidFill>
                  <a:schemeClr val="tx1"/>
                </a:solidFill>
              </a:rPr>
              <a:t>los</a:t>
            </a:r>
            <a:r>
              <a:rPr sz="2400" dirty="0">
                <a:solidFill>
                  <a:schemeClr val="tx1"/>
                </a:solidFill>
              </a:rPr>
              <a:t> </a:t>
            </a:r>
            <a:r>
              <a:rPr sz="2400" dirty="0" err="1">
                <a:solidFill>
                  <a:schemeClr val="tx1"/>
                </a:solidFill>
              </a:rPr>
              <a:t>medios</a:t>
            </a:r>
            <a:r>
              <a:rPr sz="2400" dirty="0">
                <a:solidFill>
                  <a:schemeClr val="tx1"/>
                </a:solidFill>
              </a:rPr>
              <a:t> y el </a:t>
            </a:r>
            <a:r>
              <a:rPr sz="2400" dirty="0" err="1">
                <a:solidFill>
                  <a:schemeClr val="tx1"/>
                </a:solidFill>
              </a:rPr>
              <a:t>conocimiento</a:t>
            </a:r>
            <a:r>
              <a:rPr sz="2400" dirty="0">
                <a:solidFill>
                  <a:schemeClr val="tx1"/>
                </a:solidFill>
              </a:rPr>
              <a:t> para </a:t>
            </a:r>
            <a:r>
              <a:rPr sz="2400" dirty="0" err="1">
                <a:solidFill>
                  <a:schemeClr val="tx1"/>
                </a:solidFill>
              </a:rPr>
              <a:t>construir</a:t>
            </a:r>
            <a:r>
              <a:rPr sz="2400" dirty="0">
                <a:solidFill>
                  <a:schemeClr val="tx1"/>
                </a:solidFill>
              </a:rPr>
              <a:t> </a:t>
            </a:r>
            <a:r>
              <a:rPr sz="2400" dirty="0" err="1">
                <a:solidFill>
                  <a:schemeClr val="tx1"/>
                </a:solidFill>
              </a:rPr>
              <a:t>grandes</a:t>
            </a:r>
            <a:r>
              <a:rPr sz="2400" dirty="0">
                <a:solidFill>
                  <a:schemeClr val="tx1"/>
                </a:solidFill>
              </a:rPr>
              <a:t> </a:t>
            </a:r>
            <a:r>
              <a:rPr sz="2400" dirty="0" err="1">
                <a:solidFill>
                  <a:schemeClr val="tx1"/>
                </a:solidFill>
              </a:rPr>
              <a:t>sistemas</a:t>
            </a:r>
            <a:r>
              <a:rPr sz="2400" dirty="0">
                <a:solidFill>
                  <a:schemeClr val="tx1"/>
                </a:solidFill>
              </a:rPr>
              <a:t> y </a:t>
            </a:r>
            <a:r>
              <a:rPr sz="2400" dirty="0" err="1">
                <a:solidFill>
                  <a:schemeClr val="tx1"/>
                </a:solidFill>
              </a:rPr>
              <a:t>beneficios</a:t>
            </a:r>
            <a:r>
              <a:rPr sz="2400" dirty="0">
                <a:solidFill>
                  <a:schemeClr val="tx1"/>
                </a:solidFill>
              </a:rPr>
              <a:t> </a:t>
            </a:r>
            <a:r>
              <a:rPr sz="2400" dirty="0" err="1">
                <a:solidFill>
                  <a:schemeClr val="tx1"/>
                </a:solidFill>
              </a:rPr>
              <a:t>sociales</a:t>
            </a:r>
            <a:r>
              <a:rPr sz="2400" dirty="0">
                <a:solidFill>
                  <a:schemeClr val="tx1"/>
                </a:solidFill>
              </a:rPr>
              <a:t>, </a:t>
            </a:r>
            <a:r>
              <a:rPr sz="2400" dirty="0" err="1">
                <a:solidFill>
                  <a:schemeClr val="tx1"/>
                </a:solidFill>
              </a:rPr>
              <a:t>pero</a:t>
            </a:r>
            <a:r>
              <a:rPr sz="2400" dirty="0">
                <a:solidFill>
                  <a:schemeClr val="tx1"/>
                </a:solidFill>
              </a:rPr>
              <a:t> </a:t>
            </a:r>
            <a:r>
              <a:rPr sz="2400" dirty="0" err="1">
                <a:solidFill>
                  <a:schemeClr val="tx1"/>
                </a:solidFill>
              </a:rPr>
              <a:t>es</a:t>
            </a:r>
            <a:r>
              <a:rPr sz="2400" dirty="0">
                <a:solidFill>
                  <a:schemeClr val="tx1"/>
                </a:solidFill>
              </a:rPr>
              <a:t> </a:t>
            </a:r>
            <a:r>
              <a:rPr sz="2400" b="1" cap="small" dirty="0">
                <a:solidFill>
                  <a:schemeClr val="tx1"/>
                </a:solidFill>
              </a:rPr>
              <a:t>la </a:t>
            </a:r>
            <a:r>
              <a:rPr sz="2400" b="1" cap="small" dirty="0" err="1">
                <a:solidFill>
                  <a:schemeClr val="tx1"/>
                </a:solidFill>
              </a:rPr>
              <a:t>ética</a:t>
            </a:r>
            <a:r>
              <a:rPr sz="2400" b="1" cap="small" dirty="0">
                <a:solidFill>
                  <a:schemeClr val="tx1"/>
                </a:solidFill>
              </a:rPr>
              <a:t> la que </a:t>
            </a:r>
            <a:r>
              <a:rPr sz="2400" b="1" cap="small" dirty="0" err="1">
                <a:solidFill>
                  <a:schemeClr val="tx1"/>
                </a:solidFill>
              </a:rPr>
              <a:t>juzgará</a:t>
            </a:r>
            <a:r>
              <a:rPr sz="2400" b="1" cap="small" dirty="0">
                <a:solidFill>
                  <a:schemeClr val="tx1"/>
                </a:solidFill>
              </a:rPr>
              <a:t> </a:t>
            </a:r>
            <a:r>
              <a:rPr sz="2400" b="1" cap="small" dirty="0" err="1">
                <a:solidFill>
                  <a:schemeClr val="tx1"/>
                </a:solidFill>
              </a:rPr>
              <a:t>si</a:t>
            </a:r>
            <a:r>
              <a:rPr sz="2400" b="1" cap="small" dirty="0">
                <a:solidFill>
                  <a:schemeClr val="tx1"/>
                </a:solidFill>
              </a:rPr>
              <a:t> se </a:t>
            </a:r>
            <a:r>
              <a:rPr sz="2400" b="1" cap="small" dirty="0" err="1">
                <a:solidFill>
                  <a:schemeClr val="tx1"/>
                </a:solidFill>
              </a:rPr>
              <a:t>justifica</a:t>
            </a:r>
            <a:r>
              <a:rPr sz="2400" b="1" cap="small" dirty="0">
                <a:solidFill>
                  <a:schemeClr val="tx1"/>
                </a:solidFill>
              </a:rPr>
              <a:t> </a:t>
            </a:r>
            <a:r>
              <a:rPr sz="2400" b="1" cap="small" dirty="0" err="1">
                <a:solidFill>
                  <a:schemeClr val="tx1"/>
                </a:solidFill>
              </a:rPr>
              <a:t>su</a:t>
            </a:r>
            <a:r>
              <a:rPr sz="2400" b="1" cap="small" dirty="0">
                <a:solidFill>
                  <a:schemeClr val="tx1"/>
                </a:solidFill>
              </a:rPr>
              <a:t> </a:t>
            </a:r>
            <a:r>
              <a:rPr sz="2400" b="1" cap="small" dirty="0" err="1">
                <a:solidFill>
                  <a:schemeClr val="tx1"/>
                </a:solidFill>
              </a:rPr>
              <a:t>aplicación</a:t>
            </a:r>
            <a:r>
              <a:rPr sz="2400" b="1" cap="small" dirty="0">
                <a:solidFill>
                  <a:schemeClr val="tx1"/>
                </a:solidFill>
              </a:rPr>
              <a:t> o </a:t>
            </a:r>
            <a:r>
              <a:rPr sz="2400" b="1" cap="small" dirty="0" err="1" smtClean="0">
                <a:solidFill>
                  <a:schemeClr val="tx1"/>
                </a:solidFill>
              </a:rPr>
              <a:t>desarticulación</a:t>
            </a:r>
            <a:endParaRPr sz="2400" dirty="0">
              <a:solidFill>
                <a:schemeClr val="tx1"/>
              </a:solidFill>
            </a:endParaRPr>
          </a:p>
          <a:p>
            <a:pPr algn="just">
              <a:lnSpc>
                <a:spcPct val="81000"/>
              </a:lnSpc>
              <a:buSzTx/>
              <a:buFont typeface="Wingdings" panose="05000000000000000000" pitchFamily="2" charset="2"/>
              <a:buChar char="§"/>
              <a:defRPr sz="2000">
                <a:latin typeface="Arial"/>
                <a:ea typeface="Arial"/>
                <a:cs typeface="Arial"/>
                <a:sym typeface="Arial"/>
              </a:defRPr>
            </a:pPr>
            <a:endParaRPr sz="2400" dirty="0">
              <a:solidFill>
                <a:schemeClr val="tx1"/>
              </a:solidFill>
            </a:endParaRPr>
          </a:p>
          <a:p>
            <a:pPr algn="just">
              <a:lnSpc>
                <a:spcPct val="81000"/>
              </a:lnSpc>
              <a:buFont typeface="Wingdings" panose="05000000000000000000" pitchFamily="2" charset="2"/>
              <a:buChar char="§"/>
              <a:defRPr sz="2000">
                <a:latin typeface="Arial"/>
                <a:ea typeface="Arial"/>
                <a:cs typeface="Arial"/>
                <a:sym typeface="Arial"/>
              </a:defRPr>
            </a:pPr>
            <a:r>
              <a:rPr sz="2400" dirty="0">
                <a:solidFill>
                  <a:schemeClr val="tx1"/>
                </a:solidFill>
              </a:rPr>
              <a:t>La  </a:t>
            </a:r>
            <a:r>
              <a:rPr sz="2400" dirty="0" err="1">
                <a:solidFill>
                  <a:schemeClr val="tx1"/>
                </a:solidFill>
              </a:rPr>
              <a:t>ciencia</a:t>
            </a:r>
            <a:r>
              <a:rPr sz="2400" dirty="0">
                <a:solidFill>
                  <a:schemeClr val="tx1"/>
                </a:solidFill>
              </a:rPr>
              <a:t> y la </a:t>
            </a:r>
            <a:r>
              <a:rPr sz="2400" dirty="0" err="1">
                <a:solidFill>
                  <a:schemeClr val="tx1"/>
                </a:solidFill>
              </a:rPr>
              <a:t>tecnología</a:t>
            </a:r>
            <a:r>
              <a:rPr sz="2400" dirty="0">
                <a:solidFill>
                  <a:schemeClr val="tx1"/>
                </a:solidFill>
              </a:rPr>
              <a:t> no son </a:t>
            </a:r>
            <a:r>
              <a:rPr sz="2400" dirty="0" err="1">
                <a:solidFill>
                  <a:schemeClr val="tx1"/>
                </a:solidFill>
              </a:rPr>
              <a:t>éticamente</a:t>
            </a:r>
            <a:r>
              <a:rPr sz="2400" dirty="0">
                <a:solidFill>
                  <a:schemeClr val="tx1"/>
                </a:solidFill>
              </a:rPr>
              <a:t> </a:t>
            </a:r>
            <a:r>
              <a:rPr sz="2400" dirty="0" err="1">
                <a:solidFill>
                  <a:schemeClr val="tx1"/>
                </a:solidFill>
              </a:rPr>
              <a:t>neutras</a:t>
            </a:r>
            <a:r>
              <a:rPr sz="2400" dirty="0">
                <a:solidFill>
                  <a:schemeClr val="tx1"/>
                </a:solidFill>
              </a:rPr>
              <a:t>, </a:t>
            </a:r>
            <a:r>
              <a:rPr sz="2400" dirty="0" err="1">
                <a:solidFill>
                  <a:schemeClr val="tx1"/>
                </a:solidFill>
              </a:rPr>
              <a:t>ni</a:t>
            </a:r>
            <a:r>
              <a:rPr sz="2400" dirty="0">
                <a:solidFill>
                  <a:schemeClr val="tx1"/>
                </a:solidFill>
              </a:rPr>
              <a:t> </a:t>
            </a:r>
            <a:r>
              <a:rPr sz="2400" dirty="0" err="1">
                <a:solidFill>
                  <a:schemeClr val="tx1"/>
                </a:solidFill>
              </a:rPr>
              <a:t>en</a:t>
            </a:r>
            <a:r>
              <a:rPr sz="2400" dirty="0">
                <a:solidFill>
                  <a:schemeClr val="tx1"/>
                </a:solidFill>
              </a:rPr>
              <a:t> </a:t>
            </a:r>
            <a:r>
              <a:rPr sz="2400" dirty="0" err="1">
                <a:solidFill>
                  <a:schemeClr val="tx1"/>
                </a:solidFill>
              </a:rPr>
              <a:t>los</a:t>
            </a:r>
            <a:r>
              <a:rPr sz="2400" dirty="0">
                <a:solidFill>
                  <a:schemeClr val="tx1"/>
                </a:solidFill>
              </a:rPr>
              <a:t> </a:t>
            </a:r>
            <a:r>
              <a:rPr sz="2400" dirty="0" err="1">
                <a:solidFill>
                  <a:schemeClr val="tx1"/>
                </a:solidFill>
              </a:rPr>
              <a:t>usos</a:t>
            </a:r>
            <a:r>
              <a:rPr sz="2400" dirty="0">
                <a:solidFill>
                  <a:schemeClr val="tx1"/>
                </a:solidFill>
              </a:rPr>
              <a:t> que se le </a:t>
            </a:r>
            <a:r>
              <a:rPr sz="2400" dirty="0" err="1">
                <a:solidFill>
                  <a:schemeClr val="tx1"/>
                </a:solidFill>
              </a:rPr>
              <a:t>pueda</a:t>
            </a:r>
            <a:r>
              <a:rPr sz="2400" dirty="0">
                <a:solidFill>
                  <a:schemeClr val="tx1"/>
                </a:solidFill>
              </a:rPr>
              <a:t> </a:t>
            </a:r>
            <a:r>
              <a:rPr sz="2400" dirty="0" err="1">
                <a:solidFill>
                  <a:schemeClr val="tx1"/>
                </a:solidFill>
              </a:rPr>
              <a:t>dar</a:t>
            </a:r>
            <a:r>
              <a:rPr sz="2400" dirty="0">
                <a:solidFill>
                  <a:schemeClr val="tx1"/>
                </a:solidFill>
              </a:rPr>
              <a:t>, </a:t>
            </a:r>
            <a:r>
              <a:rPr sz="2400" dirty="0" err="1">
                <a:solidFill>
                  <a:schemeClr val="tx1"/>
                </a:solidFill>
              </a:rPr>
              <a:t>ni</a:t>
            </a:r>
            <a:r>
              <a:rPr sz="2400" dirty="0">
                <a:solidFill>
                  <a:schemeClr val="tx1"/>
                </a:solidFill>
              </a:rPr>
              <a:t> </a:t>
            </a:r>
            <a:r>
              <a:rPr sz="2400" dirty="0" err="1">
                <a:solidFill>
                  <a:schemeClr val="tx1"/>
                </a:solidFill>
              </a:rPr>
              <a:t>en</a:t>
            </a:r>
            <a:r>
              <a:rPr sz="2400" dirty="0">
                <a:solidFill>
                  <a:schemeClr val="tx1"/>
                </a:solidFill>
              </a:rPr>
              <a:t> </a:t>
            </a:r>
            <a:r>
              <a:rPr sz="2400" dirty="0" err="1">
                <a:solidFill>
                  <a:schemeClr val="tx1"/>
                </a:solidFill>
              </a:rPr>
              <a:t>los</a:t>
            </a:r>
            <a:r>
              <a:rPr sz="2400" dirty="0">
                <a:solidFill>
                  <a:schemeClr val="tx1"/>
                </a:solidFill>
              </a:rPr>
              <a:t> </a:t>
            </a:r>
            <a:r>
              <a:rPr sz="2400" dirty="0" err="1">
                <a:solidFill>
                  <a:schemeClr val="tx1"/>
                </a:solidFill>
              </a:rPr>
              <a:t>medios</a:t>
            </a:r>
            <a:r>
              <a:rPr sz="2400" dirty="0">
                <a:solidFill>
                  <a:schemeClr val="tx1"/>
                </a:solidFill>
              </a:rPr>
              <a:t> que </a:t>
            </a:r>
            <a:r>
              <a:rPr sz="2400" dirty="0" err="1">
                <a:solidFill>
                  <a:schemeClr val="tx1"/>
                </a:solidFill>
              </a:rPr>
              <a:t>utiliza</a:t>
            </a:r>
            <a:r>
              <a:rPr sz="2400" dirty="0">
                <a:solidFill>
                  <a:schemeClr val="tx1"/>
                </a:solidFill>
              </a:rPr>
              <a:t> para </a:t>
            </a:r>
            <a:r>
              <a:rPr sz="2400" dirty="0" err="1">
                <a:solidFill>
                  <a:schemeClr val="tx1"/>
                </a:solidFill>
              </a:rPr>
              <a:t>alcanzar</a:t>
            </a:r>
            <a:r>
              <a:rPr sz="2400" dirty="0">
                <a:solidFill>
                  <a:schemeClr val="tx1"/>
                </a:solidFill>
              </a:rPr>
              <a:t> </a:t>
            </a:r>
            <a:r>
              <a:rPr sz="2400" dirty="0" err="1">
                <a:solidFill>
                  <a:schemeClr val="tx1"/>
                </a:solidFill>
              </a:rPr>
              <a:t>sus</a:t>
            </a:r>
            <a:r>
              <a:rPr sz="2400" dirty="0">
                <a:solidFill>
                  <a:schemeClr val="tx1"/>
                </a:solidFill>
              </a:rPr>
              <a:t> fines, </a:t>
            </a:r>
            <a:r>
              <a:rPr sz="2400" dirty="0" err="1">
                <a:solidFill>
                  <a:schemeClr val="tx1"/>
                </a:solidFill>
              </a:rPr>
              <a:t>como</a:t>
            </a:r>
            <a:r>
              <a:rPr sz="2400" dirty="0">
                <a:solidFill>
                  <a:schemeClr val="tx1"/>
                </a:solidFill>
              </a:rPr>
              <a:t> la </a:t>
            </a:r>
            <a:r>
              <a:rPr sz="2400" dirty="0" err="1" smtClean="0">
                <a:solidFill>
                  <a:schemeClr val="tx1"/>
                </a:solidFill>
              </a:rPr>
              <a:t>experimentación</a:t>
            </a:r>
            <a:endParaRPr sz="2400" dirty="0">
              <a:solidFill>
                <a:schemeClr val="tx1"/>
              </a:solidFill>
            </a:endParaRPr>
          </a:p>
        </p:txBody>
      </p:sp>
      <p:sp>
        <p:nvSpPr>
          <p:cNvPr id="8" name="Shape 130"/>
          <p:cNvSpPr/>
          <p:nvPr/>
        </p:nvSpPr>
        <p:spPr>
          <a:xfrm>
            <a:off x="427638" y="1114950"/>
            <a:ext cx="8261351" cy="48620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p>
            <a:pPr lvl="1" indent="0" algn="ctr">
              <a:defRPr sz="2800" b="1" cap="small">
                <a:latin typeface="Arial"/>
                <a:ea typeface="Arial"/>
                <a:cs typeface="Arial"/>
                <a:sym typeface="Arial"/>
              </a:defRPr>
            </a:pPr>
            <a:r>
              <a:rPr dirty="0"/>
              <a:t>Marco conceptual</a:t>
            </a:r>
          </a:p>
        </p:txBody>
      </p:sp>
    </p:spTree>
    <p:extLst>
      <p:ext uri="{BB962C8B-B14F-4D97-AF65-F5344CB8AC3E}">
        <p14:creationId xmlns:p14="http://schemas.microsoft.com/office/powerpoint/2010/main" val="3269396717"/>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u731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6485" y="1216065"/>
            <a:ext cx="3146425" cy="2447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a:xfrm>
            <a:off x="732983" y="1072381"/>
            <a:ext cx="5184775" cy="477054"/>
          </a:xfrm>
          <a:prstGeom prst="rect">
            <a:avLst/>
          </a:prstGeom>
        </p:spPr>
        <p:txBody>
          <a:bodyPr lIns="0" rIns="0" bIns="0" anchor="ct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s-ES" sz="2800" b="1" dirty="0">
                <a:ea typeface="Arial" charset="0"/>
                <a:cs typeface="Arial" charset="0"/>
              </a:rPr>
              <a:t>Juicio a los médicos</a:t>
            </a:r>
          </a:p>
        </p:txBody>
      </p:sp>
      <p:sp>
        <p:nvSpPr>
          <p:cNvPr id="7" name="11 Rectángulo"/>
          <p:cNvSpPr>
            <a:spLocks noChangeArrowheads="1"/>
          </p:cNvSpPr>
          <p:nvPr/>
        </p:nvSpPr>
        <p:spPr bwMode="auto">
          <a:xfrm>
            <a:off x="514485" y="1724998"/>
            <a:ext cx="4572000" cy="1938992"/>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285750" indent="-285750">
              <a:buFont typeface="Wingdings" panose="05000000000000000000" pitchFamily="2" charset="2"/>
              <a:buChar char="§"/>
            </a:pPr>
            <a:r>
              <a:rPr lang="es-ES" sz="2400" dirty="0">
                <a:latin typeface="Arial" charset="0"/>
                <a:ea typeface="Arial" charset="0"/>
                <a:cs typeface="Arial" charset="0"/>
              </a:rPr>
              <a:t>Tribunal jueces aliados 9/12/46 - 20/08/47</a:t>
            </a:r>
          </a:p>
          <a:p>
            <a:pPr marL="285750" indent="-285750">
              <a:buFont typeface="Wingdings" panose="05000000000000000000" pitchFamily="2" charset="2"/>
              <a:buChar char="§"/>
            </a:pPr>
            <a:r>
              <a:rPr lang="es-ES" sz="2400" dirty="0">
                <a:latin typeface="Arial" charset="0"/>
                <a:ea typeface="Arial" charset="0"/>
                <a:cs typeface="Arial" charset="0"/>
              </a:rPr>
              <a:t>23 médicos </a:t>
            </a:r>
            <a:r>
              <a:rPr lang="es-ES" sz="2400" dirty="0" smtClean="0">
                <a:latin typeface="Arial" charset="0"/>
                <a:ea typeface="Arial" charset="0"/>
                <a:cs typeface="Arial" charset="0"/>
              </a:rPr>
              <a:t>condenados</a:t>
            </a:r>
          </a:p>
          <a:p>
            <a:pPr marL="285750" indent="-285750">
              <a:buFont typeface="Wingdings" panose="05000000000000000000" pitchFamily="2" charset="2"/>
              <a:buChar char="§"/>
            </a:pPr>
            <a:r>
              <a:rPr lang="es-ES" sz="2400" dirty="0" smtClean="0">
                <a:latin typeface="Arial" charset="0"/>
                <a:ea typeface="Arial" charset="0"/>
                <a:cs typeface="Arial" charset="0"/>
              </a:rPr>
              <a:t>Crímenes </a:t>
            </a:r>
            <a:r>
              <a:rPr lang="es-ES" sz="2400" dirty="0">
                <a:latin typeface="Arial" charset="0"/>
                <a:ea typeface="Arial" charset="0"/>
                <a:cs typeface="Arial" charset="0"/>
              </a:rPr>
              <a:t>de </a:t>
            </a:r>
            <a:r>
              <a:rPr lang="es-ES" sz="2400" dirty="0" smtClean="0">
                <a:latin typeface="Arial" charset="0"/>
                <a:ea typeface="Arial" charset="0"/>
                <a:cs typeface="Arial" charset="0"/>
              </a:rPr>
              <a:t>guerra</a:t>
            </a:r>
          </a:p>
          <a:p>
            <a:pPr marL="285750" indent="-285750">
              <a:buFont typeface="Wingdings" panose="05000000000000000000" pitchFamily="2" charset="2"/>
              <a:buChar char="§"/>
            </a:pPr>
            <a:r>
              <a:rPr lang="es-ES" sz="2400" dirty="0" smtClean="0">
                <a:latin typeface="Arial" charset="0"/>
                <a:ea typeface="Arial" charset="0"/>
                <a:cs typeface="Arial" charset="0"/>
              </a:rPr>
              <a:t>Contra </a:t>
            </a:r>
            <a:r>
              <a:rPr lang="es-ES" sz="2400" dirty="0">
                <a:latin typeface="Arial" charset="0"/>
                <a:ea typeface="Arial" charset="0"/>
                <a:cs typeface="Arial" charset="0"/>
              </a:rPr>
              <a:t>la humanidad</a:t>
            </a:r>
          </a:p>
        </p:txBody>
      </p:sp>
      <p:sp>
        <p:nvSpPr>
          <p:cNvPr id="8" name="14 Rectángulo"/>
          <p:cNvSpPr/>
          <p:nvPr/>
        </p:nvSpPr>
        <p:spPr>
          <a:xfrm>
            <a:off x="404492" y="3953854"/>
            <a:ext cx="8109681" cy="480131"/>
          </a:xfrm>
          <a:prstGeom prst="rect">
            <a:avLst/>
          </a:prstGeom>
          <a:noFill/>
        </p:spPr>
        <p:txBody>
          <a:bodyPr wrap="square">
            <a:spAutoFit/>
          </a:bodyPr>
          <a:lstStyle/>
          <a:p>
            <a:pPr>
              <a:lnSpc>
                <a:spcPct val="90000"/>
              </a:lnSpc>
            </a:pPr>
            <a:r>
              <a:rPr lang="es-ES" sz="2800" b="1" dirty="0" smtClean="0">
                <a:latin typeface="Arial" charset="0"/>
                <a:ea typeface="Arial" charset="0"/>
                <a:cs typeface="Arial" charset="0"/>
              </a:rPr>
              <a:t>Japoneses </a:t>
            </a:r>
            <a:r>
              <a:rPr lang="es-ES" sz="2800" b="1" dirty="0">
                <a:latin typeface="Arial" charset="0"/>
                <a:ea typeface="Arial" charset="0"/>
                <a:cs typeface="Arial" charset="0"/>
              </a:rPr>
              <a:t>en Manchuria </a:t>
            </a:r>
            <a:r>
              <a:rPr lang="es-ES" sz="2800" b="1" dirty="0" smtClean="0">
                <a:latin typeface="Arial" charset="0"/>
                <a:ea typeface="Arial" charset="0"/>
                <a:cs typeface="Arial" charset="0"/>
              </a:rPr>
              <a:t>“Escuadrón 731”</a:t>
            </a:r>
            <a:endParaRPr lang="en-US" sz="2800" b="1" dirty="0">
              <a:latin typeface="Arial Narrow" charset="0"/>
            </a:endParaRPr>
          </a:p>
        </p:txBody>
      </p:sp>
      <p:sp>
        <p:nvSpPr>
          <p:cNvPr id="2" name="Rectángulo 1"/>
          <p:cNvSpPr/>
          <p:nvPr/>
        </p:nvSpPr>
        <p:spPr>
          <a:xfrm>
            <a:off x="301337" y="4514966"/>
            <a:ext cx="8593281" cy="1569660"/>
          </a:xfrm>
          <a:prstGeom prst="rect">
            <a:avLst/>
          </a:prstGeom>
        </p:spPr>
        <p:txBody>
          <a:bodyPr wrap="square">
            <a:spAutoFit/>
          </a:bodyPr>
          <a:lstStyle/>
          <a:p>
            <a:pPr algn="just"/>
            <a:r>
              <a:rPr lang="es-MX" sz="2400" dirty="0" smtClean="0">
                <a:latin typeface="Arial" panose="020B0604020202020204" pitchFamily="34" charset="0"/>
              </a:rPr>
              <a:t>Unidad encubierta </a:t>
            </a:r>
            <a:r>
              <a:rPr lang="es-MX" sz="2400" dirty="0">
                <a:latin typeface="Arial" panose="020B0604020202020204" pitchFamily="34" charset="0"/>
              </a:rPr>
              <a:t>de investigación y desarrollo de armas biológicas del Ejército Imperial Japonés, que llevó a cabo </a:t>
            </a:r>
            <a:r>
              <a:rPr lang="es-MX" sz="2400" dirty="0" smtClean="0">
                <a:latin typeface="Arial" panose="020B0604020202020204" pitchFamily="34" charset="0"/>
              </a:rPr>
              <a:t>experimentos letales con sujetos humanos </a:t>
            </a:r>
            <a:r>
              <a:rPr lang="es-MX" sz="2400" dirty="0">
                <a:latin typeface="Arial" panose="020B0604020202020204" pitchFamily="34" charset="0"/>
              </a:rPr>
              <a:t>durante la </a:t>
            </a:r>
            <a:r>
              <a:rPr lang="es-MX" sz="2400" dirty="0" smtClean="0">
                <a:latin typeface="Arial" panose="020B0604020202020204" pitchFamily="34" charset="0"/>
              </a:rPr>
              <a:t>Segunda </a:t>
            </a:r>
            <a:r>
              <a:rPr lang="es-MX" sz="2400" dirty="0">
                <a:latin typeface="Arial" panose="020B0604020202020204" pitchFamily="34" charset="0"/>
              </a:rPr>
              <a:t>Guerra Mundial</a:t>
            </a:r>
            <a:r>
              <a:rPr lang="es-MX" sz="2400" dirty="0" smtClean="0">
                <a:latin typeface="Arial" panose="020B0604020202020204" pitchFamily="34" charset="0"/>
              </a:rPr>
              <a:t>.</a:t>
            </a:r>
            <a:endParaRPr lang="es-MX" sz="2400" dirty="0">
              <a:latin typeface="Arial" panose="020B0604020202020204" pitchFamily="34" charset="0"/>
            </a:endParaRPr>
          </a:p>
        </p:txBody>
      </p:sp>
    </p:spTree>
    <p:extLst>
      <p:ext uri="{BB962C8B-B14F-4D97-AF65-F5344CB8AC3E}">
        <p14:creationId xmlns:p14="http://schemas.microsoft.com/office/powerpoint/2010/main" val="2146500566"/>
      </p:ext>
    </p:extLst>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4 Rectángulo"/>
          <p:cNvSpPr>
            <a:spLocks noChangeArrowheads="1"/>
          </p:cNvSpPr>
          <p:nvPr/>
        </p:nvSpPr>
        <p:spPr bwMode="auto">
          <a:xfrm>
            <a:off x="250031" y="2256175"/>
            <a:ext cx="8643937" cy="9787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a:lnSpc>
                <a:spcPct val="80000"/>
              </a:lnSpc>
              <a:buFont typeface="Wingdings" charset="0"/>
              <a:buChar char="§"/>
            </a:pPr>
            <a:r>
              <a:rPr lang="es-ES" sz="2400" dirty="0" smtClean="0">
                <a:latin typeface="Arial" charset="0"/>
                <a:ea typeface="Arial" charset="0"/>
                <a:cs typeface="Arial" charset="0"/>
              </a:rPr>
              <a:t>1932-1972  </a:t>
            </a:r>
            <a:r>
              <a:rPr lang="es-ES" sz="2400" dirty="0" err="1">
                <a:latin typeface="Arial" charset="0"/>
                <a:ea typeface="Arial" charset="0"/>
                <a:cs typeface="Arial" charset="0"/>
              </a:rPr>
              <a:t>Tuskegee</a:t>
            </a:r>
            <a:r>
              <a:rPr lang="es-ES" sz="2400" dirty="0">
                <a:latin typeface="Arial" charset="0"/>
                <a:ea typeface="Arial" charset="0"/>
                <a:cs typeface="Arial" charset="0"/>
              </a:rPr>
              <a:t> (Alabama) U.S </a:t>
            </a:r>
            <a:r>
              <a:rPr lang="es-ES" sz="2400" dirty="0" err="1">
                <a:latin typeface="Arial" charset="0"/>
                <a:ea typeface="Arial" charset="0"/>
                <a:cs typeface="Arial" charset="0"/>
              </a:rPr>
              <a:t>Public</a:t>
            </a:r>
            <a:r>
              <a:rPr lang="es-ES" sz="2400" dirty="0">
                <a:latin typeface="Arial" charset="0"/>
                <a:ea typeface="Arial" charset="0"/>
                <a:cs typeface="Arial" charset="0"/>
              </a:rPr>
              <a:t> </a:t>
            </a:r>
            <a:r>
              <a:rPr lang="es-ES" sz="2400" dirty="0" err="1">
                <a:latin typeface="Arial" charset="0"/>
                <a:ea typeface="Arial" charset="0"/>
                <a:cs typeface="Arial" charset="0"/>
              </a:rPr>
              <a:t>Health</a:t>
            </a:r>
            <a:r>
              <a:rPr lang="es-ES" sz="2400" dirty="0">
                <a:latin typeface="Arial" charset="0"/>
                <a:ea typeface="Arial" charset="0"/>
                <a:cs typeface="Arial" charset="0"/>
              </a:rPr>
              <a:t> </a:t>
            </a:r>
            <a:r>
              <a:rPr lang="es-ES" sz="2400" dirty="0" err="1">
                <a:latin typeface="Arial" charset="0"/>
                <a:ea typeface="Arial" charset="0"/>
                <a:cs typeface="Arial" charset="0"/>
              </a:rPr>
              <a:t>Service</a:t>
            </a:r>
            <a:endParaRPr lang="es-ES" sz="2400" dirty="0">
              <a:latin typeface="Arial" charset="0"/>
              <a:ea typeface="Arial" charset="0"/>
              <a:cs typeface="Arial" charset="0"/>
            </a:endParaRPr>
          </a:p>
          <a:p>
            <a:pPr algn="just">
              <a:lnSpc>
                <a:spcPct val="80000"/>
              </a:lnSpc>
              <a:buFont typeface="Wingdings" charset="0"/>
              <a:buChar char="§"/>
            </a:pPr>
            <a:r>
              <a:rPr lang="es-ES" sz="2400" dirty="0">
                <a:latin typeface="Arial" charset="0"/>
                <a:ea typeface="Arial" charset="0"/>
                <a:cs typeface="Arial" charset="0"/>
              </a:rPr>
              <a:t>1956  </a:t>
            </a:r>
            <a:r>
              <a:rPr lang="es-ES" sz="2400" dirty="0" err="1">
                <a:latin typeface="Arial" charset="0"/>
                <a:ea typeface="Arial" charset="0"/>
                <a:cs typeface="Arial" charset="0"/>
              </a:rPr>
              <a:t>Willowbrok</a:t>
            </a:r>
            <a:r>
              <a:rPr lang="es-ES" sz="2400" dirty="0">
                <a:latin typeface="Arial" charset="0"/>
                <a:ea typeface="Arial" charset="0"/>
                <a:cs typeface="Arial" charset="0"/>
              </a:rPr>
              <a:t> </a:t>
            </a:r>
            <a:r>
              <a:rPr lang="es-ES" sz="2400" dirty="0" err="1">
                <a:latin typeface="Arial" charset="0"/>
                <a:ea typeface="Arial" charset="0"/>
                <a:cs typeface="Arial" charset="0"/>
              </a:rPr>
              <a:t>State</a:t>
            </a:r>
            <a:r>
              <a:rPr lang="es-ES" sz="2400" dirty="0">
                <a:latin typeface="Arial" charset="0"/>
                <a:ea typeface="Arial" charset="0"/>
                <a:cs typeface="Arial" charset="0"/>
              </a:rPr>
              <a:t> </a:t>
            </a:r>
            <a:r>
              <a:rPr lang="es-ES" sz="2400" dirty="0" err="1">
                <a:latin typeface="Arial" charset="0"/>
                <a:ea typeface="Arial" charset="0"/>
                <a:cs typeface="Arial" charset="0"/>
              </a:rPr>
              <a:t>School</a:t>
            </a:r>
            <a:r>
              <a:rPr lang="es-ES" sz="2400" dirty="0">
                <a:latin typeface="Arial" charset="0"/>
                <a:ea typeface="Arial" charset="0"/>
                <a:cs typeface="Arial" charset="0"/>
              </a:rPr>
              <a:t> (New York)</a:t>
            </a:r>
          </a:p>
          <a:p>
            <a:pPr algn="just">
              <a:lnSpc>
                <a:spcPct val="80000"/>
              </a:lnSpc>
              <a:buFont typeface="Wingdings" charset="0"/>
              <a:buChar char="§"/>
            </a:pPr>
            <a:r>
              <a:rPr lang="es-ES" sz="2400" dirty="0">
                <a:latin typeface="Arial" charset="0"/>
                <a:ea typeface="Arial" charset="0"/>
                <a:cs typeface="Arial" charset="0"/>
              </a:rPr>
              <a:t>1963  Hospital Judío de Enfermedades Crónicas (Brooklyn</a:t>
            </a:r>
            <a:r>
              <a:rPr lang="es-ES" sz="2400" dirty="0" smtClean="0">
                <a:latin typeface="Arial" charset="0"/>
                <a:ea typeface="Arial" charset="0"/>
                <a:cs typeface="Arial" charset="0"/>
              </a:rPr>
              <a:t>)</a:t>
            </a:r>
            <a:endParaRPr lang="es-ES" sz="2400" dirty="0">
              <a:latin typeface="Arial" charset="0"/>
              <a:ea typeface="Arial" charset="0"/>
              <a:cs typeface="Arial" charset="0"/>
            </a:endParaRPr>
          </a:p>
        </p:txBody>
      </p:sp>
      <p:sp>
        <p:nvSpPr>
          <p:cNvPr id="4" name="Rectangle 2"/>
          <p:cNvSpPr>
            <a:spLocks noChangeArrowheads="1"/>
          </p:cNvSpPr>
          <p:nvPr/>
        </p:nvSpPr>
        <p:spPr bwMode="auto">
          <a:xfrm>
            <a:off x="0" y="1113232"/>
            <a:ext cx="9144000" cy="941387"/>
          </a:xfrm>
          <a:prstGeom prst="rect">
            <a:avLst/>
          </a:prstGeom>
          <a:noFill/>
          <a:ln w="9525">
            <a:noFill/>
            <a:miter lim="800000"/>
            <a:headEnd/>
            <a:tailEnd/>
          </a:ln>
        </p:spPr>
        <p:txBody>
          <a:bodyPr anchor="ctr"/>
          <a:lstStyle/>
          <a:p>
            <a:pPr lvl="1" algn="ctr"/>
            <a:r>
              <a:rPr lang="es-ES" sz="2800" b="1" dirty="0">
                <a:latin typeface="Arial" charset="0"/>
                <a:ea typeface="Arial" charset="0"/>
                <a:cs typeface="Arial" charset="0"/>
              </a:rPr>
              <a:t>Experimentación en EEUU en la post guerra</a:t>
            </a:r>
          </a:p>
        </p:txBody>
      </p:sp>
      <p:pic>
        <p:nvPicPr>
          <p:cNvPr id="5" name="Picture 7" descr="pic3"/>
          <p:cNvPicPr>
            <a:picLocks noChangeAspect="1" noChangeArrowheads="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285750" y="4286250"/>
            <a:ext cx="2505075" cy="179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8" descr="pic1"/>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3571875" y="4286250"/>
            <a:ext cx="1395413" cy="185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9" descr="tuskegee"/>
          <p:cNvPicPr>
            <a:picLocks noChangeAspect="1" noChangeArrowheads="1"/>
          </p:cNvPicPr>
          <p:nvPr/>
        </p:nvPicPr>
        <p:blipFill>
          <a:blip r:embed="rId4">
            <a:lum contrast="6000"/>
            <a:extLst>
              <a:ext uri="{28A0092B-C50C-407E-A947-70E740481C1C}">
                <a14:useLocalDpi xmlns:a14="http://schemas.microsoft.com/office/drawing/2010/main" val="0"/>
              </a:ext>
            </a:extLst>
          </a:blip>
          <a:srcRect/>
          <a:stretch>
            <a:fillRect/>
          </a:stretch>
        </p:blipFill>
        <p:spPr bwMode="auto">
          <a:xfrm>
            <a:off x="5682083" y="4283132"/>
            <a:ext cx="2736850" cy="1871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1345396"/>
      </p:ext>
    </p:extLst>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1113231"/>
            <a:ext cx="9144000" cy="941387"/>
          </a:xfrm>
          <a:prstGeom prst="rect">
            <a:avLst/>
          </a:prstGeom>
          <a:noFill/>
          <a:ln w="9525">
            <a:noFill/>
            <a:miter lim="800000"/>
            <a:headEnd/>
            <a:tailEnd/>
          </a:ln>
        </p:spPr>
        <p:txBody>
          <a:bodyPr anchor="ctr"/>
          <a:lstStyle/>
          <a:p>
            <a:pPr lvl="1" algn="ctr"/>
            <a:r>
              <a:rPr lang="es-ES" sz="2800" b="1" dirty="0">
                <a:latin typeface="Arial" charset="0"/>
                <a:ea typeface="Arial" charset="0"/>
                <a:cs typeface="Arial" charset="0"/>
              </a:rPr>
              <a:t>Experimentación en países en desarrollo</a:t>
            </a:r>
          </a:p>
        </p:txBody>
      </p:sp>
      <p:sp>
        <p:nvSpPr>
          <p:cNvPr id="4" name="4 Rectángulo"/>
          <p:cNvSpPr>
            <a:spLocks noChangeArrowheads="1"/>
          </p:cNvSpPr>
          <p:nvPr/>
        </p:nvSpPr>
        <p:spPr bwMode="auto">
          <a:xfrm>
            <a:off x="250031" y="2342413"/>
            <a:ext cx="8643937" cy="42042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342900" indent="-342900" algn="just">
              <a:buFont typeface="Wingdings" panose="05000000000000000000" pitchFamily="2" charset="2"/>
              <a:buChar char="§"/>
            </a:pPr>
            <a:r>
              <a:rPr lang="es-ES" sz="2400" dirty="0" smtClean="0">
                <a:latin typeface="Arial" charset="0"/>
                <a:ea typeface="Arial" charset="0"/>
                <a:cs typeface="Arial" charset="0"/>
              </a:rPr>
              <a:t>1997-1998  </a:t>
            </a:r>
            <a:r>
              <a:rPr lang="es-ES" sz="2400" dirty="0">
                <a:latin typeface="Arial" charset="0"/>
                <a:ea typeface="Arial" charset="0"/>
                <a:cs typeface="Arial" charset="0"/>
              </a:rPr>
              <a:t>Experimentación con </a:t>
            </a:r>
            <a:r>
              <a:rPr lang="es-ES" sz="2400" dirty="0" smtClean="0">
                <a:latin typeface="Arial" charset="0"/>
                <a:ea typeface="Arial" charset="0"/>
                <a:cs typeface="Arial" charset="0"/>
              </a:rPr>
              <a:t> placebo-AZT </a:t>
            </a:r>
            <a:r>
              <a:rPr lang="es-ES" sz="2400" dirty="0">
                <a:latin typeface="Arial" charset="0"/>
                <a:ea typeface="Arial" charset="0"/>
                <a:cs typeface="Arial" charset="0"/>
              </a:rPr>
              <a:t>en </a:t>
            </a:r>
            <a:r>
              <a:rPr lang="es-ES" sz="2400" dirty="0" smtClean="0">
                <a:latin typeface="Arial" charset="0"/>
                <a:ea typeface="Arial" charset="0"/>
                <a:cs typeface="Arial" charset="0"/>
              </a:rPr>
              <a:t>África.</a:t>
            </a:r>
          </a:p>
          <a:p>
            <a:pPr marL="342900" indent="-342900" algn="just">
              <a:buFont typeface="Wingdings" panose="05000000000000000000" pitchFamily="2" charset="2"/>
              <a:buChar char="§"/>
            </a:pPr>
            <a:endParaRPr lang="es-ES" sz="2400" dirty="0">
              <a:latin typeface="Arial" charset="0"/>
              <a:ea typeface="Arial" charset="0"/>
              <a:cs typeface="Arial" charset="0"/>
            </a:endParaRPr>
          </a:p>
          <a:p>
            <a:pPr marL="342900" indent="-342900" algn="just">
              <a:buFont typeface="Wingdings" panose="05000000000000000000" pitchFamily="2" charset="2"/>
              <a:buChar char="§"/>
            </a:pPr>
            <a:r>
              <a:rPr lang="es-ES" sz="2400" dirty="0">
                <a:latin typeface="Arial" charset="0"/>
                <a:ea typeface="Arial" charset="0"/>
                <a:cs typeface="Arial" charset="0"/>
              </a:rPr>
              <a:t>2001  Propuesta de estudio con </a:t>
            </a:r>
            <a:r>
              <a:rPr lang="es-ES" sz="2400" dirty="0" err="1">
                <a:latin typeface="Arial" charset="0"/>
                <a:ea typeface="Arial" charset="0"/>
                <a:cs typeface="Arial" charset="0"/>
              </a:rPr>
              <a:t>surfaxín</a:t>
            </a:r>
            <a:r>
              <a:rPr lang="es-ES" sz="2400" dirty="0">
                <a:latin typeface="Arial" charset="0"/>
                <a:ea typeface="Arial" charset="0"/>
                <a:cs typeface="Arial" charset="0"/>
              </a:rPr>
              <a:t> contra  </a:t>
            </a:r>
            <a:r>
              <a:rPr lang="es-ES" sz="2400" dirty="0" smtClean="0">
                <a:latin typeface="Arial" charset="0"/>
                <a:ea typeface="Arial" charset="0"/>
                <a:cs typeface="Arial" charset="0"/>
              </a:rPr>
              <a:t>placebo </a:t>
            </a:r>
            <a:r>
              <a:rPr lang="es-ES" sz="2400" dirty="0">
                <a:latin typeface="Arial" charset="0"/>
                <a:ea typeface="Arial" charset="0"/>
                <a:cs typeface="Arial" charset="0"/>
              </a:rPr>
              <a:t>en Perú, </a:t>
            </a:r>
            <a:r>
              <a:rPr lang="es-ES" sz="2400" dirty="0" smtClean="0">
                <a:latin typeface="Arial" charset="0"/>
                <a:ea typeface="Arial" charset="0"/>
                <a:cs typeface="Arial" charset="0"/>
              </a:rPr>
              <a:t>Bolivia</a:t>
            </a:r>
            <a:r>
              <a:rPr lang="es-ES" sz="2400" dirty="0">
                <a:latin typeface="Arial" charset="0"/>
                <a:ea typeface="Arial" charset="0"/>
                <a:cs typeface="Arial" charset="0"/>
              </a:rPr>
              <a:t>, México y </a:t>
            </a:r>
            <a:r>
              <a:rPr lang="es-ES" sz="2400" dirty="0" smtClean="0">
                <a:latin typeface="Arial" charset="0"/>
                <a:ea typeface="Arial" charset="0"/>
                <a:cs typeface="Arial" charset="0"/>
              </a:rPr>
              <a:t>Ecuador.</a:t>
            </a:r>
          </a:p>
          <a:p>
            <a:pPr algn="just"/>
            <a:endParaRPr lang="es-ES" sz="2400" dirty="0">
              <a:latin typeface="Arial" charset="0"/>
              <a:ea typeface="Arial" charset="0"/>
              <a:cs typeface="Arial" charset="0"/>
            </a:endParaRPr>
          </a:p>
          <a:p>
            <a:pPr marL="342900" indent="-342900" algn="just">
              <a:buFont typeface="Wingdings" panose="05000000000000000000" pitchFamily="2" charset="2"/>
              <a:buChar char="§"/>
            </a:pPr>
            <a:r>
              <a:rPr lang="es-ES" sz="2400" dirty="0">
                <a:latin typeface="Arial" charset="0"/>
                <a:ea typeface="Arial" charset="0"/>
                <a:cs typeface="Arial" charset="0"/>
              </a:rPr>
              <a:t>El caso Guatemala: el reclutamiento de prisioneros, en instituciones militares y pacientes psiquiátricos. Entre 1946-48 utilizaron a mujeres infectadas quienes practicaban el comercio sexual en las prisiones, como fuente de contagio.</a:t>
            </a:r>
          </a:p>
          <a:p>
            <a:pPr>
              <a:lnSpc>
                <a:spcPct val="80000"/>
              </a:lnSpc>
            </a:pPr>
            <a:endParaRPr lang="es-ES" sz="3600" dirty="0"/>
          </a:p>
          <a:p>
            <a:pPr>
              <a:lnSpc>
                <a:spcPct val="80000"/>
              </a:lnSpc>
            </a:pPr>
            <a:r>
              <a:rPr lang="es-ES" sz="2800" dirty="0"/>
              <a:t>	</a:t>
            </a:r>
          </a:p>
        </p:txBody>
      </p:sp>
    </p:spTree>
    <p:extLst>
      <p:ext uri="{BB962C8B-B14F-4D97-AF65-F5344CB8AC3E}">
        <p14:creationId xmlns:p14="http://schemas.microsoft.com/office/powerpoint/2010/main" val="3239473857"/>
      </p:ext>
    </p:extLst>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a:xfrm>
            <a:off x="1619249" y="1232866"/>
            <a:ext cx="6096000" cy="504022"/>
          </a:xfrm>
        </p:spPr>
        <p:txBody>
          <a:bodyPr>
            <a:normAutofit/>
          </a:bodyPr>
          <a:lstStyle/>
          <a:p>
            <a:pPr algn="ctr" eaLnBrk="1" hangingPunct="1">
              <a:defRPr/>
            </a:pPr>
            <a:r>
              <a:rPr lang="es-ES" sz="2800" dirty="0" smtClean="0">
                <a:latin typeface="Arial" charset="0"/>
                <a:ea typeface="Arial" charset="0"/>
                <a:cs typeface="Arial" charset="0"/>
              </a:rPr>
              <a:t>PREMISAS </a:t>
            </a:r>
          </a:p>
        </p:txBody>
      </p:sp>
      <p:sp>
        <p:nvSpPr>
          <p:cNvPr id="198659" name="Rectangle 3"/>
          <p:cNvSpPr>
            <a:spLocks noGrp="1" noChangeArrowheads="1"/>
          </p:cNvSpPr>
          <p:nvPr>
            <p:ph type="body" idx="1"/>
          </p:nvPr>
        </p:nvSpPr>
        <p:spPr>
          <a:xfrm>
            <a:off x="395287" y="1736888"/>
            <a:ext cx="8543925" cy="4458959"/>
          </a:xfrm>
        </p:spPr>
        <p:txBody>
          <a:bodyPr>
            <a:noAutofit/>
          </a:bodyPr>
          <a:lstStyle/>
          <a:p>
            <a:pPr algn="just" eaLnBrk="1" hangingPunct="1">
              <a:lnSpc>
                <a:spcPct val="100000"/>
              </a:lnSpc>
            </a:pPr>
            <a:r>
              <a:rPr lang="es-ES" altLang="es-MX" sz="2000" dirty="0" smtClean="0">
                <a:latin typeface="Arial" charset="0"/>
                <a:ea typeface="Arial" charset="0"/>
                <a:cs typeface="Arial" charset="0"/>
              </a:rPr>
              <a:t>No hay tecnología valorativamente neutra. Ella se produce siempre en un contexto en el que funciona un determinado sistema de valores. </a:t>
            </a:r>
          </a:p>
          <a:p>
            <a:pPr algn="just" eaLnBrk="1" hangingPunct="1">
              <a:lnSpc>
                <a:spcPct val="100000"/>
              </a:lnSpc>
            </a:pPr>
            <a:r>
              <a:rPr lang="es-ES" altLang="es-MX" sz="2000" dirty="0" smtClean="0">
                <a:latin typeface="Arial" charset="0"/>
                <a:ea typeface="Arial" charset="0"/>
                <a:cs typeface="Arial" charset="0"/>
              </a:rPr>
              <a:t>Dichos valores pueden ser de muy distinto tipo: meramente cognitivos, éticos, políticos, económicos y religiosos, para citar sólo algunos entre los más importantes. </a:t>
            </a:r>
          </a:p>
          <a:p>
            <a:pPr algn="just">
              <a:lnSpc>
                <a:spcPct val="100000"/>
              </a:lnSpc>
            </a:pPr>
            <a:r>
              <a:rPr lang="es-MX" altLang="es-MX" sz="2000" dirty="0">
                <a:latin typeface="Arial" charset="0"/>
                <a:ea typeface="Arial" charset="0"/>
                <a:cs typeface="Arial" charset="0"/>
              </a:rPr>
              <a:t>El </a:t>
            </a:r>
            <a:r>
              <a:rPr lang="es-MX" altLang="es-MX" sz="2000" cap="small" dirty="0">
                <a:latin typeface="Arial" charset="0"/>
                <a:ea typeface="Arial" charset="0"/>
                <a:cs typeface="Arial" charset="0"/>
              </a:rPr>
              <a:t>objetivo principal de la investigación clínica </a:t>
            </a:r>
            <a:r>
              <a:rPr lang="es-MX" altLang="es-MX" sz="2000" dirty="0">
                <a:latin typeface="Arial" charset="0"/>
                <a:ea typeface="Arial" charset="0"/>
                <a:cs typeface="Arial" charset="0"/>
              </a:rPr>
              <a:t>es generar conocimiento </a:t>
            </a:r>
            <a:r>
              <a:rPr lang="es-MX" altLang="es-MX" sz="2000" dirty="0" smtClean="0">
                <a:latin typeface="Arial" charset="0"/>
                <a:ea typeface="Arial" charset="0"/>
                <a:cs typeface="Arial" charset="0"/>
              </a:rPr>
              <a:t>generalizable, que </a:t>
            </a:r>
            <a:r>
              <a:rPr lang="es-MX" altLang="es-MX" sz="2000" dirty="0">
                <a:latin typeface="Arial" charset="0"/>
                <a:ea typeface="Arial" charset="0"/>
                <a:cs typeface="Arial" charset="0"/>
              </a:rPr>
              <a:t>sirva para mejorar la salud y el bienestar y/o aumentar la comprensión de la </a:t>
            </a:r>
            <a:r>
              <a:rPr lang="es-MX" altLang="es-MX" sz="2000" dirty="0" smtClean="0">
                <a:latin typeface="Arial" charset="0"/>
                <a:ea typeface="Arial" charset="0"/>
                <a:cs typeface="Arial" charset="0"/>
              </a:rPr>
              <a:t>biología humana</a:t>
            </a:r>
            <a:r>
              <a:rPr lang="es-MX" altLang="es-MX" sz="2000" dirty="0">
                <a:latin typeface="Arial" charset="0"/>
                <a:ea typeface="Arial" charset="0"/>
                <a:cs typeface="Arial" charset="0"/>
              </a:rPr>
              <a:t>; los sujetos que participan son sólo un medio para asegurar tal </a:t>
            </a:r>
            <a:r>
              <a:rPr lang="es-MX" altLang="es-MX" sz="2000" dirty="0" smtClean="0">
                <a:latin typeface="Arial" charset="0"/>
                <a:ea typeface="Arial" charset="0"/>
                <a:cs typeface="Arial" charset="0"/>
              </a:rPr>
              <a:t>conocimiento.</a:t>
            </a:r>
          </a:p>
          <a:p>
            <a:pPr algn="just">
              <a:lnSpc>
                <a:spcPct val="100000"/>
              </a:lnSpc>
            </a:pPr>
            <a:r>
              <a:rPr lang="es-MX" altLang="es-MX" sz="2000" dirty="0">
                <a:latin typeface="Arial" charset="0"/>
                <a:ea typeface="Arial" charset="0"/>
                <a:cs typeface="Arial" charset="0"/>
              </a:rPr>
              <a:t>En consecuencia, en toda investigación clínica existe el potencial de </a:t>
            </a:r>
            <a:r>
              <a:rPr lang="es-MX" altLang="es-MX" sz="2000" dirty="0" smtClean="0">
                <a:latin typeface="Arial" charset="0"/>
                <a:ea typeface="Arial" charset="0"/>
                <a:cs typeface="Arial" charset="0"/>
              </a:rPr>
              <a:t>explotación, </a:t>
            </a:r>
            <a:r>
              <a:rPr lang="es-MX" altLang="es-MX" sz="2000" dirty="0">
                <a:latin typeface="Arial" charset="0"/>
                <a:ea typeface="Arial" charset="0"/>
                <a:cs typeface="Arial" charset="0"/>
              </a:rPr>
              <a:t>al colocar </a:t>
            </a:r>
            <a:r>
              <a:rPr lang="es-MX" altLang="es-MX" sz="2000" dirty="0" smtClean="0">
                <a:latin typeface="Arial" charset="0"/>
                <a:ea typeface="Arial" charset="0"/>
                <a:cs typeface="Arial" charset="0"/>
              </a:rPr>
              <a:t>a los </a:t>
            </a:r>
            <a:r>
              <a:rPr lang="es-MX" altLang="es-MX" sz="2000" dirty="0">
                <a:latin typeface="Arial" charset="0"/>
                <a:ea typeface="Arial" charset="0"/>
                <a:cs typeface="Arial" charset="0"/>
              </a:rPr>
              <a:t>sujetos de la investigación en una situación de riesgo </a:t>
            </a:r>
            <a:r>
              <a:rPr lang="es-MX" altLang="es-MX" sz="2000" dirty="0" smtClean="0">
                <a:latin typeface="Arial" charset="0"/>
                <a:ea typeface="Arial" charset="0"/>
                <a:cs typeface="Arial" charset="0"/>
              </a:rPr>
              <a:t>en </a:t>
            </a:r>
            <a:r>
              <a:rPr lang="es-MX" altLang="es-MX" sz="2000" dirty="0">
                <a:latin typeface="Arial" charset="0"/>
                <a:ea typeface="Arial" charset="0"/>
                <a:cs typeface="Arial" charset="0"/>
              </a:rPr>
              <a:t>aras </a:t>
            </a:r>
            <a:r>
              <a:rPr lang="es-MX" altLang="es-MX" sz="2000" dirty="0" smtClean="0">
                <a:latin typeface="Arial" charset="0"/>
                <a:ea typeface="Arial" charset="0"/>
                <a:cs typeface="Arial" charset="0"/>
              </a:rPr>
              <a:t>del bien </a:t>
            </a:r>
            <a:r>
              <a:rPr lang="es-MX" altLang="es-MX" sz="2000" dirty="0">
                <a:latin typeface="Arial" charset="0"/>
                <a:ea typeface="Arial" charset="0"/>
                <a:cs typeface="Arial" charset="0"/>
              </a:rPr>
              <a:t>de otros. </a:t>
            </a:r>
            <a:endParaRPr lang="es-MX" altLang="es-MX" sz="2000" dirty="0" smtClean="0">
              <a:latin typeface="Arial" charset="0"/>
              <a:ea typeface="Arial" charset="0"/>
              <a:cs typeface="Arial" charset="0"/>
            </a:endParaRPr>
          </a:p>
          <a:p>
            <a:pPr algn="just">
              <a:lnSpc>
                <a:spcPct val="100000"/>
              </a:lnSpc>
            </a:pPr>
            <a:endParaRPr lang="es-ES" altLang="es-MX" sz="1800" dirty="0" smtClean="0">
              <a:latin typeface="Soberana Sans" panose="02000000000000000000" pitchFamily="50" charset="0"/>
            </a:endParaRPr>
          </a:p>
        </p:txBody>
      </p:sp>
    </p:spTree>
    <p:extLst>
      <p:ext uri="{BB962C8B-B14F-4D97-AF65-F5344CB8AC3E}">
        <p14:creationId xmlns:p14="http://schemas.microsoft.com/office/powerpoint/2010/main" val="1677193309"/>
      </p:ext>
    </p:extLst>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7" name="Rectangle 3"/>
          <p:cNvSpPr>
            <a:spLocks noGrp="1" noChangeArrowheads="1"/>
          </p:cNvSpPr>
          <p:nvPr>
            <p:ph type="body" idx="1"/>
          </p:nvPr>
        </p:nvSpPr>
        <p:spPr>
          <a:xfrm>
            <a:off x="407193" y="1736888"/>
            <a:ext cx="8520112" cy="4678404"/>
          </a:xfrm>
        </p:spPr>
        <p:txBody>
          <a:bodyPr>
            <a:noAutofit/>
          </a:bodyPr>
          <a:lstStyle/>
          <a:p>
            <a:pPr algn="just">
              <a:lnSpc>
                <a:spcPct val="120000"/>
              </a:lnSpc>
            </a:pPr>
            <a:r>
              <a:rPr lang="es-MX" altLang="es-MX" sz="2000" dirty="0" smtClean="0">
                <a:latin typeface="Arial" charset="0"/>
                <a:ea typeface="Arial" charset="0"/>
                <a:cs typeface="Arial" charset="0"/>
              </a:rPr>
              <a:t>Los </a:t>
            </a:r>
            <a:r>
              <a:rPr lang="es-MX" altLang="es-MX" sz="2000" dirty="0">
                <a:latin typeface="Arial" charset="0"/>
                <a:ea typeface="Arial" charset="0"/>
                <a:cs typeface="Arial" charset="0"/>
              </a:rPr>
              <a:t>requisitos éticos para la investigación clínica están dirigidos a reducir al mínimo la posibilidad de explotación, con el fin de asegurar que los sujetos de investigación no sean sólo usados, sino tratados con respeto mientras contribuyen </a:t>
            </a:r>
            <a:r>
              <a:rPr lang="es-MX" altLang="es-MX" sz="2000" dirty="0" smtClean="0">
                <a:latin typeface="Arial" charset="0"/>
                <a:ea typeface="Arial" charset="0"/>
                <a:cs typeface="Arial" charset="0"/>
              </a:rPr>
              <a:t>al desarrollo de la ciencia.</a:t>
            </a:r>
            <a:endParaRPr lang="es-CO" altLang="es-MX" sz="2000" dirty="0" smtClean="0">
              <a:latin typeface="Arial" charset="0"/>
              <a:ea typeface="Arial" charset="0"/>
              <a:cs typeface="Arial" charset="0"/>
            </a:endParaRPr>
          </a:p>
          <a:p>
            <a:pPr algn="just" eaLnBrk="1" hangingPunct="1">
              <a:lnSpc>
                <a:spcPct val="120000"/>
              </a:lnSpc>
            </a:pPr>
            <a:r>
              <a:rPr lang="es-CO" altLang="es-MX" sz="2000" dirty="0" smtClean="0">
                <a:latin typeface="Arial" charset="0"/>
                <a:ea typeface="Arial" charset="0"/>
                <a:cs typeface="Arial" charset="0"/>
              </a:rPr>
              <a:t>Ni las pautas internacionales, ni los avances normativos son garantía de una investigación respetuosa y responsable. Son condiciones necesarias, mas no suficientes.</a:t>
            </a:r>
          </a:p>
          <a:p>
            <a:pPr algn="just" eaLnBrk="1" hangingPunct="1">
              <a:lnSpc>
                <a:spcPct val="120000"/>
              </a:lnSpc>
            </a:pPr>
            <a:r>
              <a:rPr lang="es-CO" altLang="es-MX" sz="2000" dirty="0" smtClean="0">
                <a:latin typeface="Arial" charset="0"/>
                <a:ea typeface="Arial" charset="0"/>
                <a:cs typeface="Arial" charset="0"/>
              </a:rPr>
              <a:t>Mientras los investigadores no cuenten con el espacio de reflexión LIBRE, AUTONOMO Y SIN COERCION de los financiadores, las instituciones y el medio nacional sobre su investigación, las repercusiones sociales y su responsabilidad sobre las futuras generaciones serán inciertas.</a:t>
            </a:r>
            <a:endParaRPr lang="en-US" altLang="es-MX" sz="2000" dirty="0" smtClean="0">
              <a:latin typeface="Arial" charset="0"/>
              <a:ea typeface="Arial" charset="0"/>
              <a:cs typeface="Arial" charset="0"/>
            </a:endParaRPr>
          </a:p>
        </p:txBody>
      </p:sp>
      <p:sp>
        <p:nvSpPr>
          <p:cNvPr id="6" name="Rectangle 2"/>
          <p:cNvSpPr>
            <a:spLocks noGrp="1" noChangeArrowheads="1"/>
          </p:cNvSpPr>
          <p:nvPr>
            <p:ph type="title"/>
          </p:nvPr>
        </p:nvSpPr>
        <p:spPr>
          <a:xfrm>
            <a:off x="1619249" y="1232866"/>
            <a:ext cx="6096000" cy="504022"/>
          </a:xfrm>
        </p:spPr>
        <p:txBody>
          <a:bodyPr>
            <a:normAutofit/>
          </a:bodyPr>
          <a:lstStyle/>
          <a:p>
            <a:pPr algn="ctr" eaLnBrk="1" hangingPunct="1">
              <a:defRPr/>
            </a:pPr>
            <a:r>
              <a:rPr lang="es-ES" sz="2800" dirty="0" smtClean="0">
                <a:latin typeface="Arial" charset="0"/>
                <a:ea typeface="Arial" charset="0"/>
                <a:cs typeface="Arial" charset="0"/>
              </a:rPr>
              <a:t>PREMISAS </a:t>
            </a:r>
          </a:p>
        </p:txBody>
      </p:sp>
    </p:spTree>
    <p:extLst>
      <p:ext uri="{BB962C8B-B14F-4D97-AF65-F5344CB8AC3E}">
        <p14:creationId xmlns:p14="http://schemas.microsoft.com/office/powerpoint/2010/main" val="3871508474"/>
      </p:ext>
    </p:extLst>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GB" altLang="es-MX" sz="3200" b="0" smtClean="0">
                <a:solidFill>
                  <a:srgbClr val="FFFFFF"/>
                </a:solidFill>
              </a:rPr>
              <a:t>ÉTICA E INVESTIGACIÓN</a:t>
            </a:r>
            <a:r>
              <a:rPr lang="en-GB" altLang="es-MX" smtClean="0">
                <a:solidFill>
                  <a:srgbClr val="FFFFFF"/>
                </a:solidFill>
              </a:rPr>
              <a:t> </a:t>
            </a:r>
            <a:endParaRPr lang="en-US" altLang="es-MX" smtClean="0">
              <a:solidFill>
                <a:srgbClr val="FFFFFF"/>
              </a:solidFill>
            </a:endParaRPr>
          </a:p>
        </p:txBody>
      </p:sp>
      <p:sp>
        <p:nvSpPr>
          <p:cNvPr id="8195" name="Text Box 3"/>
          <p:cNvSpPr txBox="1">
            <a:spLocks noChangeArrowheads="1"/>
          </p:cNvSpPr>
          <p:nvPr/>
        </p:nvSpPr>
        <p:spPr bwMode="auto">
          <a:xfrm>
            <a:off x="4953000" y="1965325"/>
            <a:ext cx="2514600"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defRPr/>
            </a:pPr>
            <a:r>
              <a:rPr kumimoji="0" lang="en-GB" sz="2000">
                <a:solidFill>
                  <a:srgbClr val="FFFFFF"/>
                </a:solidFill>
                <a:latin typeface="Tahoma" charset="0"/>
                <a:ea typeface="ＭＳ Ｐゴシック" charset="0"/>
              </a:rPr>
              <a:t>Derechos Humanos y Humanidad</a:t>
            </a:r>
            <a:endParaRPr kumimoji="0" lang="en-US" sz="2000">
              <a:solidFill>
                <a:srgbClr val="FFFFFF"/>
              </a:solidFill>
              <a:latin typeface="Tahoma" charset="0"/>
              <a:ea typeface="ＭＳ Ｐゴシック" charset="0"/>
            </a:endParaRPr>
          </a:p>
        </p:txBody>
      </p:sp>
      <p:sp>
        <p:nvSpPr>
          <p:cNvPr id="8196" name="Text Box 4"/>
          <p:cNvSpPr txBox="1">
            <a:spLocks noChangeArrowheads="1"/>
          </p:cNvSpPr>
          <p:nvPr/>
        </p:nvSpPr>
        <p:spPr bwMode="auto">
          <a:xfrm>
            <a:off x="304800" y="4937125"/>
            <a:ext cx="2743200"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kumimoji="1"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9pPr>
          </a:lstStyle>
          <a:p>
            <a:pPr eaLnBrk="1" hangingPunct="1"/>
            <a:r>
              <a:rPr kumimoji="0" lang="en-GB" altLang="es-MX" sz="2000">
                <a:solidFill>
                  <a:srgbClr val="FFFFFF"/>
                </a:solidFill>
                <a:latin typeface="Tahoma" panose="020B0604030504040204" pitchFamily="34" charset="0"/>
              </a:rPr>
              <a:t>Competencia Técnica y científica</a:t>
            </a:r>
            <a:endParaRPr kumimoji="0" lang="en-US" altLang="es-MX" sz="2000">
              <a:solidFill>
                <a:srgbClr val="FFFFFF"/>
              </a:solidFill>
              <a:latin typeface="Tahoma" panose="020B0604030504040204" pitchFamily="34" charset="0"/>
            </a:endParaRPr>
          </a:p>
        </p:txBody>
      </p:sp>
      <p:sp>
        <p:nvSpPr>
          <p:cNvPr id="8197" name="Text Box 5"/>
          <p:cNvSpPr txBox="1">
            <a:spLocks noChangeArrowheads="1"/>
          </p:cNvSpPr>
          <p:nvPr/>
        </p:nvSpPr>
        <p:spPr bwMode="auto">
          <a:xfrm>
            <a:off x="5943600" y="4343400"/>
            <a:ext cx="2895600"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kumimoji="1"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9pPr>
          </a:lstStyle>
          <a:p>
            <a:pPr eaLnBrk="1" hangingPunct="1"/>
            <a:r>
              <a:rPr kumimoji="0" lang="en-GB" altLang="es-MX" sz="2000">
                <a:solidFill>
                  <a:srgbClr val="FFFFFF"/>
                </a:solidFill>
                <a:latin typeface="Tahoma" panose="020B0604030504040204" pitchFamily="34" charset="0"/>
              </a:rPr>
              <a:t>Conducta y diseño ético de la investigación</a:t>
            </a:r>
            <a:endParaRPr kumimoji="0" lang="en-US" altLang="es-MX" sz="2000">
              <a:solidFill>
                <a:srgbClr val="FFFFFF"/>
              </a:solidFill>
              <a:latin typeface="Tahoma" panose="020B0604030504040204" pitchFamily="34" charset="0"/>
            </a:endParaRPr>
          </a:p>
        </p:txBody>
      </p:sp>
      <p:pic>
        <p:nvPicPr>
          <p:cNvPr id="8198" name="Picture 6" descr="Diapositiva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941560"/>
            <a:ext cx="9144000" cy="5916440"/>
          </a:xfrm>
          <a:solidFill>
            <a:schemeClr val="accent1"/>
          </a:solidFill>
        </p:spPr>
      </p:pic>
    </p:spTree>
    <p:extLst>
      <p:ext uri="{BB962C8B-B14F-4D97-AF65-F5344CB8AC3E}">
        <p14:creationId xmlns:p14="http://schemas.microsoft.com/office/powerpoint/2010/main" val="2180145608"/>
      </p:ext>
    </p:extLst>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4 Rectángulo"/>
          <p:cNvSpPr>
            <a:spLocks noChangeArrowheads="1"/>
          </p:cNvSpPr>
          <p:nvPr/>
        </p:nvSpPr>
        <p:spPr bwMode="auto">
          <a:xfrm>
            <a:off x="178516" y="1486685"/>
            <a:ext cx="8643937" cy="45243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1" algn="just" eaLnBrk="1" hangingPunct="1">
              <a:lnSpc>
                <a:spcPct val="80000"/>
              </a:lnSpc>
              <a:buFont typeface="Wingdings" panose="05000000000000000000" pitchFamily="2" charset="2"/>
              <a:buChar char="Ø"/>
            </a:pPr>
            <a:r>
              <a:rPr lang="es-ES_tradnl" altLang="es-MX" sz="2000" dirty="0"/>
              <a:t>Código de </a:t>
            </a:r>
            <a:r>
              <a:rPr lang="es-ES_tradnl" altLang="es-MX" sz="2000" dirty="0" err="1"/>
              <a:t>Nüremberg</a:t>
            </a:r>
            <a:r>
              <a:rPr lang="es-ES_tradnl" altLang="es-MX" sz="2000" dirty="0"/>
              <a:t>. </a:t>
            </a:r>
            <a:r>
              <a:rPr lang="es-ES_tradnl" altLang="es-MX" sz="2000" dirty="0">
                <a:solidFill>
                  <a:srgbClr val="FF0000"/>
                </a:solidFill>
              </a:rPr>
              <a:t>(1947</a:t>
            </a:r>
            <a:r>
              <a:rPr lang="es-ES_tradnl" altLang="es-MX" sz="2000" dirty="0" smtClean="0">
                <a:solidFill>
                  <a:srgbClr val="FF0000"/>
                </a:solidFill>
              </a:rPr>
              <a:t>).</a:t>
            </a:r>
          </a:p>
          <a:p>
            <a:pPr lvl="1" algn="just" eaLnBrk="1" hangingPunct="1">
              <a:lnSpc>
                <a:spcPct val="80000"/>
              </a:lnSpc>
            </a:pPr>
            <a:endParaRPr lang="es-ES_tradnl" altLang="es-MX" sz="2000" dirty="0">
              <a:solidFill>
                <a:srgbClr val="FF0000"/>
              </a:solidFill>
            </a:endParaRPr>
          </a:p>
          <a:p>
            <a:pPr lvl="1" algn="just" eaLnBrk="1" hangingPunct="1">
              <a:lnSpc>
                <a:spcPct val="80000"/>
              </a:lnSpc>
              <a:buFont typeface="Wingdings" panose="05000000000000000000" pitchFamily="2" charset="2"/>
              <a:buChar char="Ø"/>
            </a:pPr>
            <a:r>
              <a:rPr lang="es-ES_tradnl" altLang="es-MX" sz="2000" dirty="0"/>
              <a:t>Declaración Universal de los Derechos Humanos</a:t>
            </a:r>
            <a:r>
              <a:rPr lang="es-ES_tradnl" altLang="es-MX" sz="2000" dirty="0">
                <a:solidFill>
                  <a:srgbClr val="FF0000"/>
                </a:solidFill>
              </a:rPr>
              <a:t>  (1948</a:t>
            </a:r>
            <a:r>
              <a:rPr lang="es-ES_tradnl" altLang="es-MX" sz="2000" dirty="0" smtClean="0">
                <a:solidFill>
                  <a:srgbClr val="FF0000"/>
                </a:solidFill>
              </a:rPr>
              <a:t>)</a:t>
            </a:r>
          </a:p>
          <a:p>
            <a:pPr lvl="1" algn="just" eaLnBrk="1" hangingPunct="1">
              <a:lnSpc>
                <a:spcPct val="80000"/>
              </a:lnSpc>
            </a:pPr>
            <a:endParaRPr lang="es-ES_tradnl" altLang="es-MX" sz="2000" dirty="0">
              <a:solidFill>
                <a:srgbClr val="FF0000"/>
              </a:solidFill>
            </a:endParaRPr>
          </a:p>
          <a:p>
            <a:pPr lvl="1" algn="just" eaLnBrk="1" hangingPunct="1">
              <a:lnSpc>
                <a:spcPct val="80000"/>
              </a:lnSpc>
              <a:buFont typeface="Wingdings" panose="05000000000000000000" pitchFamily="2" charset="2"/>
              <a:buChar char="Ø"/>
            </a:pPr>
            <a:r>
              <a:rPr lang="es-ES_tradnl" altLang="es-MX" sz="2000" dirty="0"/>
              <a:t>Declaración de Helsinki. </a:t>
            </a:r>
            <a:r>
              <a:rPr lang="es-ES_tradnl" altLang="es-MX" sz="2000" dirty="0">
                <a:solidFill>
                  <a:srgbClr val="FF0000"/>
                </a:solidFill>
              </a:rPr>
              <a:t>(1964, 1975,1983, 1989, 1996, 2000, 2002, 2008) – </a:t>
            </a:r>
            <a:r>
              <a:rPr lang="es-ES_tradnl" altLang="es-MX" sz="2000" i="1" dirty="0"/>
              <a:t>Asociación Médica Mundial</a:t>
            </a:r>
            <a:r>
              <a:rPr lang="es-ES_tradnl" altLang="es-MX" sz="2000" dirty="0" smtClean="0">
                <a:solidFill>
                  <a:srgbClr val="99FF66"/>
                </a:solidFill>
              </a:rPr>
              <a:t>.</a:t>
            </a:r>
          </a:p>
          <a:p>
            <a:pPr lvl="1" algn="just" eaLnBrk="1" hangingPunct="1">
              <a:lnSpc>
                <a:spcPct val="80000"/>
              </a:lnSpc>
            </a:pPr>
            <a:endParaRPr lang="es-ES_tradnl" altLang="es-MX" sz="2000" dirty="0">
              <a:solidFill>
                <a:srgbClr val="99FF66"/>
              </a:solidFill>
            </a:endParaRPr>
          </a:p>
          <a:p>
            <a:pPr lvl="1" algn="just" eaLnBrk="1" hangingPunct="1">
              <a:lnSpc>
                <a:spcPct val="80000"/>
              </a:lnSpc>
              <a:buFont typeface="Wingdings" panose="05000000000000000000" pitchFamily="2" charset="2"/>
              <a:buChar char="Ø"/>
            </a:pPr>
            <a:r>
              <a:rPr lang="es-ES_tradnl" altLang="es-MX" sz="2000" dirty="0"/>
              <a:t>Informe Belmont</a:t>
            </a:r>
            <a:r>
              <a:rPr lang="es-ES_tradnl" altLang="es-MX" sz="2000" dirty="0">
                <a:solidFill>
                  <a:srgbClr val="99FF66"/>
                </a:solidFill>
              </a:rPr>
              <a:t> </a:t>
            </a:r>
            <a:r>
              <a:rPr lang="es-ES_tradnl" altLang="es-MX" sz="2000" dirty="0">
                <a:solidFill>
                  <a:srgbClr val="FF0000"/>
                </a:solidFill>
              </a:rPr>
              <a:t>(1979)</a:t>
            </a:r>
          </a:p>
          <a:p>
            <a:pPr lvl="1" algn="just" eaLnBrk="1" hangingPunct="1">
              <a:lnSpc>
                <a:spcPct val="80000"/>
              </a:lnSpc>
              <a:buFont typeface="Wingdings" panose="05000000000000000000" pitchFamily="2" charset="2"/>
              <a:buChar char="Ø"/>
            </a:pPr>
            <a:r>
              <a:rPr lang="es-ES_tradnl" altLang="es-MX" sz="2000" dirty="0"/>
              <a:t>Pautas éticas internacionales para la investigación biomédica en seres humanos</a:t>
            </a:r>
            <a:r>
              <a:rPr lang="es-ES_tradnl" altLang="es-MX" sz="2000" dirty="0">
                <a:solidFill>
                  <a:srgbClr val="FF0000"/>
                </a:solidFill>
              </a:rPr>
              <a:t>. (1982, 2002) </a:t>
            </a:r>
            <a:r>
              <a:rPr lang="es-ES_tradnl" altLang="es-MX" sz="2000" i="1" dirty="0"/>
              <a:t>- Consejo de las Organizaciones Internacionales de las Ciencias Médicas (CIOMS) y la Organización Mundial de la Salud (WHO</a:t>
            </a:r>
            <a:r>
              <a:rPr lang="es-ES_tradnl" altLang="es-MX" sz="2000" i="1" dirty="0" smtClean="0"/>
              <a:t>).</a:t>
            </a:r>
          </a:p>
          <a:p>
            <a:pPr lvl="1" algn="just" eaLnBrk="1" hangingPunct="1">
              <a:lnSpc>
                <a:spcPct val="80000"/>
              </a:lnSpc>
            </a:pPr>
            <a:endParaRPr lang="es-ES_tradnl" altLang="es-MX" sz="2000" i="1" dirty="0"/>
          </a:p>
          <a:p>
            <a:pPr lvl="1" algn="just" eaLnBrk="1" hangingPunct="1">
              <a:lnSpc>
                <a:spcPct val="80000"/>
              </a:lnSpc>
              <a:buFont typeface="Wingdings" panose="05000000000000000000" pitchFamily="2" charset="2"/>
              <a:buChar char="Ø"/>
            </a:pPr>
            <a:r>
              <a:rPr lang="es-ES_tradnl" altLang="es-MX" sz="2000" dirty="0"/>
              <a:t>Guías Operacionales para Comités de Ética que evalúan Investigación Biomédica </a:t>
            </a:r>
            <a:r>
              <a:rPr lang="es-ES_tradnl" altLang="es-MX" sz="2000" i="1" dirty="0"/>
              <a:t>– OMS  Ginebra</a:t>
            </a:r>
            <a:r>
              <a:rPr lang="es-ES_tradnl" altLang="es-MX" sz="2000" dirty="0">
                <a:solidFill>
                  <a:srgbClr val="99FF66"/>
                </a:solidFill>
              </a:rPr>
              <a:t> </a:t>
            </a:r>
            <a:r>
              <a:rPr lang="es-ES_tradnl" altLang="es-MX" sz="2000" dirty="0" smtClean="0">
                <a:solidFill>
                  <a:srgbClr val="FF0000"/>
                </a:solidFill>
              </a:rPr>
              <a:t>2011</a:t>
            </a:r>
          </a:p>
          <a:p>
            <a:pPr lvl="1" algn="just" eaLnBrk="1" hangingPunct="1">
              <a:lnSpc>
                <a:spcPct val="80000"/>
              </a:lnSpc>
            </a:pPr>
            <a:endParaRPr lang="es-ES_tradnl" altLang="es-MX" sz="2000" dirty="0">
              <a:solidFill>
                <a:srgbClr val="99FF66"/>
              </a:solidFill>
            </a:endParaRPr>
          </a:p>
          <a:p>
            <a:pPr lvl="1" algn="just" eaLnBrk="1" hangingPunct="1">
              <a:lnSpc>
                <a:spcPct val="80000"/>
              </a:lnSpc>
              <a:buFont typeface="Wingdings" panose="05000000000000000000" pitchFamily="2" charset="2"/>
              <a:buChar char="Ø"/>
            </a:pPr>
            <a:r>
              <a:rPr lang="es-ES_tradnl" altLang="es-MX" sz="2000" dirty="0"/>
              <a:t>Declaración Universal sobre Bioética y Derechos Humanos </a:t>
            </a:r>
            <a:r>
              <a:rPr lang="es-ES_tradnl" altLang="es-MX" sz="2000" dirty="0">
                <a:solidFill>
                  <a:srgbClr val="FF0000"/>
                </a:solidFill>
              </a:rPr>
              <a:t>(2005).</a:t>
            </a:r>
            <a:r>
              <a:rPr lang="es-ES_tradnl" altLang="es-MX" sz="2000" i="1" dirty="0"/>
              <a:t>UNESCO.</a:t>
            </a:r>
          </a:p>
        </p:txBody>
      </p:sp>
    </p:spTree>
    <p:extLst>
      <p:ext uri="{BB962C8B-B14F-4D97-AF65-F5344CB8AC3E}">
        <p14:creationId xmlns:p14="http://schemas.microsoft.com/office/powerpoint/2010/main" val="3136248965"/>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4 Rectángulo"/>
          <p:cNvSpPr>
            <a:spLocks noChangeArrowheads="1"/>
          </p:cNvSpPr>
          <p:nvPr/>
        </p:nvSpPr>
        <p:spPr bwMode="auto">
          <a:xfrm>
            <a:off x="500063" y="1928813"/>
            <a:ext cx="8643937" cy="387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1" algn="just" eaLnBrk="1" hangingPunct="1">
              <a:lnSpc>
                <a:spcPct val="80000"/>
              </a:lnSpc>
            </a:pPr>
            <a:endParaRPr lang="es-ES_tradnl" altLang="es-MX" sz="2400" i="1"/>
          </a:p>
        </p:txBody>
      </p:sp>
      <p:pic>
        <p:nvPicPr>
          <p:cNvPr id="2150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071563"/>
            <a:ext cx="3805238" cy="5014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pic>
        <p:nvPicPr>
          <p:cNvPr id="2150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1143000"/>
            <a:ext cx="3938587" cy="494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3540286"/>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ChangeArrowheads="1"/>
          </p:cNvSpPr>
          <p:nvPr/>
        </p:nvSpPr>
        <p:spPr bwMode="auto">
          <a:xfrm>
            <a:off x="884255" y="1055077"/>
            <a:ext cx="8259745" cy="954123"/>
          </a:xfrm>
          <a:prstGeom prst="rect">
            <a:avLst/>
          </a:prstGeom>
          <a:solidFill>
            <a:schemeClr val="bg2">
              <a:lumMod val="90000"/>
            </a:schemeClr>
          </a:solidFill>
          <a:ln w="9525">
            <a:noFill/>
            <a:miter lim="800000"/>
            <a:headEnd/>
            <a:tailEnd/>
          </a:ln>
        </p:spPr>
        <p:txBody>
          <a:bodyPr anchor="ctr"/>
          <a:lstStyle/>
          <a:p>
            <a:pPr lvl="1" algn="ctr">
              <a:defRPr/>
            </a:pPr>
            <a:endParaRPr lang="es-ES" sz="3600" b="1" dirty="0">
              <a:solidFill>
                <a:srgbClr val="0070C0"/>
              </a:solidFill>
              <a:latin typeface="+mj-lt"/>
              <a:ea typeface="+mj-ea"/>
              <a:cs typeface="+mj-cs"/>
            </a:endParaRPr>
          </a:p>
          <a:p>
            <a:pPr lvl="1" algn="ctr">
              <a:defRPr/>
            </a:pPr>
            <a:r>
              <a:rPr lang="es-ES" sz="3600" b="1" dirty="0">
                <a:latin typeface="+mj-lt"/>
                <a:ea typeface="+mj-ea"/>
                <a:cs typeface="+mj-cs"/>
              </a:rPr>
              <a:t>Declaración Universal sobre Bioética y Derechos Humanos (2005)</a:t>
            </a:r>
            <a:r>
              <a:rPr lang="es-ES" sz="3600" i="1" dirty="0">
                <a:effectLst>
                  <a:outerShdw blurRad="38100" dist="38100" dir="2700000" algn="tl">
                    <a:srgbClr val="010199"/>
                  </a:outerShdw>
                </a:effectLst>
              </a:rPr>
              <a:t/>
            </a:r>
            <a:br>
              <a:rPr lang="es-ES" sz="3600" i="1" dirty="0">
                <a:effectLst>
                  <a:outerShdw blurRad="38100" dist="38100" dir="2700000" algn="tl">
                    <a:srgbClr val="010199"/>
                  </a:outerShdw>
                </a:effectLst>
              </a:rPr>
            </a:br>
            <a:endParaRPr lang="es-ES" sz="3600" b="1" dirty="0">
              <a:latin typeface="+mj-lt"/>
              <a:ea typeface="+mj-ea"/>
              <a:cs typeface="+mj-cs"/>
            </a:endParaRPr>
          </a:p>
        </p:txBody>
      </p:sp>
      <p:sp>
        <p:nvSpPr>
          <p:cNvPr id="22532" name="4 Rectángulo"/>
          <p:cNvSpPr>
            <a:spLocks noChangeArrowheads="1"/>
          </p:cNvSpPr>
          <p:nvPr/>
        </p:nvSpPr>
        <p:spPr bwMode="auto">
          <a:xfrm>
            <a:off x="500063" y="2159925"/>
            <a:ext cx="8643937" cy="27515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90000"/>
              </a:lnSpc>
            </a:pPr>
            <a:r>
              <a:rPr lang="es-ES" altLang="es-MX" sz="2400" dirty="0"/>
              <a:t>Preámbulo</a:t>
            </a:r>
            <a:r>
              <a:rPr lang="es-ES" altLang="es-MX" sz="2400" dirty="0" smtClean="0"/>
              <a:t>:</a:t>
            </a:r>
          </a:p>
          <a:p>
            <a:pPr algn="just" eaLnBrk="1" hangingPunct="1">
              <a:lnSpc>
                <a:spcPct val="90000"/>
              </a:lnSpc>
            </a:pPr>
            <a:endParaRPr lang="es-ES" altLang="es-MX" sz="2400" dirty="0"/>
          </a:p>
          <a:p>
            <a:pPr algn="just" eaLnBrk="1" hangingPunct="1">
              <a:lnSpc>
                <a:spcPct val="90000"/>
              </a:lnSpc>
            </a:pPr>
            <a:r>
              <a:rPr lang="es-ES" altLang="es-MX" sz="2400" dirty="0"/>
              <a:t>	“reconociendo que los problemas éticos suscitados por los rápidos adelantos de la ciencia y de sus aplicaciones tecnológicas deben examinarse teniendo en cuenta no sólo el respeto debido a la dignidad de la persona humana, sino también el respeto universal y la observancia de los derechos humanos y las libertades fundamentales”</a:t>
            </a:r>
          </a:p>
        </p:txBody>
      </p:sp>
    </p:spTree>
    <p:extLst>
      <p:ext uri="{BB962C8B-B14F-4D97-AF65-F5344CB8AC3E}">
        <p14:creationId xmlns:p14="http://schemas.microsoft.com/office/powerpoint/2010/main" val="1444393028"/>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685800" y="1058917"/>
            <a:ext cx="8269014" cy="846083"/>
          </a:xfrm>
          <a:noFill/>
          <a:ln>
            <a:noFill/>
            <a:miter lim="800000"/>
            <a:headEnd/>
            <a:tailEnd/>
          </a:ln>
        </p:spPr>
        <p:txBody>
          <a:bodyPr>
            <a:noAutofit/>
          </a:bodyPr>
          <a:lstStyle/>
          <a:p>
            <a:pPr algn="ctr"/>
            <a:r>
              <a:rPr lang="es-ES_tradnl" sz="2800" b="1" dirty="0">
                <a:solidFill>
                  <a:schemeClr val="tx1"/>
                </a:solidFill>
                <a:latin typeface="Arial" charset="0"/>
                <a:ea typeface="Arial" charset="0"/>
                <a:cs typeface="Arial" charset="0"/>
              </a:rPr>
              <a:t>REQUISITOS ÉTICOS DE LA </a:t>
            </a:r>
            <a:r>
              <a:rPr lang="es-ES_tradnl" sz="2800" b="1" dirty="0" smtClean="0">
                <a:solidFill>
                  <a:schemeClr val="tx1"/>
                </a:solidFill>
                <a:latin typeface="Arial" charset="0"/>
                <a:ea typeface="Arial" charset="0"/>
                <a:cs typeface="Arial" charset="0"/>
              </a:rPr>
              <a:t>INVESTIGACIÓN CLÍNICA</a:t>
            </a:r>
            <a:endParaRPr lang="es-ES_tradnl" sz="2800" dirty="0">
              <a:solidFill>
                <a:schemeClr val="tx1"/>
              </a:solidFill>
              <a:latin typeface="Arial" charset="0"/>
              <a:ea typeface="Arial" charset="0"/>
              <a:cs typeface="Arial" charset="0"/>
            </a:endParaRPr>
          </a:p>
        </p:txBody>
      </p:sp>
      <p:sp>
        <p:nvSpPr>
          <p:cNvPr id="46083" name="Rectangle 3"/>
          <p:cNvSpPr>
            <a:spLocks noGrp="1" noChangeArrowheads="1"/>
          </p:cNvSpPr>
          <p:nvPr>
            <p:ph type="body" idx="1"/>
          </p:nvPr>
        </p:nvSpPr>
        <p:spPr>
          <a:xfrm>
            <a:off x="157655" y="1905000"/>
            <a:ext cx="8797159" cy="4621924"/>
          </a:xfrm>
          <a:noFill/>
        </p:spPr>
        <p:txBody>
          <a:bodyPr>
            <a:normAutofit lnSpcReduction="10000"/>
          </a:bodyPr>
          <a:lstStyle/>
          <a:p>
            <a:pPr algn="just"/>
            <a:r>
              <a:rPr lang="es-ES_tradnl" sz="2400" b="1" dirty="0">
                <a:latin typeface="Arial" charset="0"/>
                <a:ea typeface="Arial" charset="0"/>
                <a:cs typeface="Arial" charset="0"/>
              </a:rPr>
              <a:t>1. VALOR</a:t>
            </a:r>
          </a:p>
          <a:p>
            <a:pPr algn="just"/>
            <a:r>
              <a:rPr lang="es-ES_tradnl" sz="2400" dirty="0">
                <a:latin typeface="Arial" charset="0"/>
                <a:ea typeface="Arial" charset="0"/>
                <a:cs typeface="Arial" charset="0"/>
              </a:rPr>
              <a:t>Juicio sobre la </a:t>
            </a:r>
            <a:r>
              <a:rPr lang="es-ES_tradnl" sz="2400" b="1" i="1" dirty="0">
                <a:latin typeface="Arial" charset="0"/>
                <a:ea typeface="Arial" charset="0"/>
                <a:cs typeface="Arial" charset="0"/>
              </a:rPr>
              <a:t>importancia social, científica o clínica </a:t>
            </a:r>
            <a:r>
              <a:rPr lang="es-ES_tradnl" sz="2400" dirty="0">
                <a:latin typeface="Arial" charset="0"/>
                <a:ea typeface="Arial" charset="0"/>
                <a:cs typeface="Arial" charset="0"/>
              </a:rPr>
              <a:t>de la </a:t>
            </a:r>
            <a:r>
              <a:rPr lang="es-ES_tradnl" sz="2400" dirty="0" smtClean="0">
                <a:latin typeface="Arial" charset="0"/>
                <a:ea typeface="Arial" charset="0"/>
                <a:cs typeface="Arial" charset="0"/>
              </a:rPr>
              <a:t>investigación.</a:t>
            </a:r>
          </a:p>
          <a:p>
            <a:pPr algn="just"/>
            <a:r>
              <a:rPr lang="es-ES_tradnl" sz="2400" dirty="0" smtClean="0">
                <a:latin typeface="Arial" charset="0"/>
                <a:ea typeface="Arial" charset="0"/>
                <a:cs typeface="Arial" charset="0"/>
              </a:rPr>
              <a:t>Que </a:t>
            </a:r>
            <a:r>
              <a:rPr lang="es-ES_tradnl" sz="2400" dirty="0">
                <a:latin typeface="Arial" charset="0"/>
                <a:ea typeface="Arial" charset="0"/>
                <a:cs typeface="Arial" charset="0"/>
              </a:rPr>
              <a:t>la intervención conduzca a mejoras en la salud, bienestar, generar conocimiento, sea un estudio preliminar para desarrollar una intervención o probar una hipótesis.</a:t>
            </a:r>
          </a:p>
          <a:p>
            <a:pPr algn="just"/>
            <a:r>
              <a:rPr lang="es-ES_tradnl" sz="2400" dirty="0">
                <a:latin typeface="Arial" charset="0"/>
                <a:ea typeface="Arial" charset="0"/>
                <a:cs typeface="Arial" charset="0"/>
              </a:rPr>
              <a:t>Razones: </a:t>
            </a:r>
          </a:p>
          <a:p>
            <a:pPr lvl="3" algn="just"/>
            <a:r>
              <a:rPr lang="es-ES_tradnl" sz="2400" dirty="0" smtClean="0">
                <a:latin typeface="Arial" charset="0"/>
                <a:ea typeface="Arial" charset="0"/>
                <a:cs typeface="Arial" charset="0"/>
              </a:rPr>
              <a:t>Evitar </a:t>
            </a:r>
            <a:r>
              <a:rPr lang="es-ES_tradnl" sz="2400" dirty="0">
                <a:latin typeface="Arial" charset="0"/>
                <a:ea typeface="Arial" charset="0"/>
                <a:cs typeface="Arial" charset="0"/>
              </a:rPr>
              <a:t>la </a:t>
            </a:r>
            <a:r>
              <a:rPr lang="es-ES_tradnl" sz="2400" dirty="0" smtClean="0">
                <a:latin typeface="Arial" charset="0"/>
                <a:ea typeface="Arial" charset="0"/>
                <a:cs typeface="Arial" charset="0"/>
              </a:rPr>
              <a:t>explotación</a:t>
            </a:r>
          </a:p>
          <a:p>
            <a:pPr lvl="3" algn="just"/>
            <a:r>
              <a:rPr lang="es-ES_tradnl" sz="2400" dirty="0">
                <a:latin typeface="Arial" charset="0"/>
                <a:ea typeface="Arial" charset="0"/>
                <a:cs typeface="Arial" charset="0"/>
              </a:rPr>
              <a:t>Uso responsable de recursos limitados</a:t>
            </a:r>
          </a:p>
          <a:p>
            <a:pPr lvl="3" algn="just"/>
            <a:r>
              <a:rPr lang="es-ES_tradnl" sz="2400" dirty="0" smtClean="0">
                <a:latin typeface="Arial" charset="0"/>
                <a:ea typeface="Arial" charset="0"/>
                <a:cs typeface="Arial" charset="0"/>
              </a:rPr>
              <a:t>Imperativo </a:t>
            </a:r>
            <a:r>
              <a:rPr lang="es-ES_tradnl" sz="2400" dirty="0">
                <a:latin typeface="Arial" charset="0"/>
                <a:ea typeface="Arial" charset="0"/>
                <a:cs typeface="Arial" charset="0"/>
              </a:rPr>
              <a:t>de no exponer a los seres humanos a riesgos y daños potenciales a menos que se espere un resultado valioso</a:t>
            </a:r>
            <a:endParaRPr lang="es-ES_tradnl" sz="2400" b="1" dirty="0">
              <a:latin typeface="Arial" charset="0"/>
              <a:ea typeface="Arial" charset="0"/>
              <a:cs typeface="Arial" charset="0"/>
            </a:endParaRPr>
          </a:p>
        </p:txBody>
      </p:sp>
    </p:spTree>
    <p:extLst>
      <p:ext uri="{BB962C8B-B14F-4D97-AF65-F5344CB8AC3E}">
        <p14:creationId xmlns:p14="http://schemas.microsoft.com/office/powerpoint/2010/main" val="1538650282"/>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Shape 214"/>
          <p:cNvSpPr/>
          <p:nvPr/>
        </p:nvSpPr>
        <p:spPr>
          <a:xfrm>
            <a:off x="507394" y="1420736"/>
            <a:ext cx="8148233" cy="378565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just">
              <a:defRPr>
                <a:latin typeface="Arial"/>
                <a:ea typeface="Arial"/>
                <a:cs typeface="Arial"/>
                <a:sym typeface="Arial"/>
              </a:defRPr>
            </a:pPr>
            <a:endParaRPr sz="2400" dirty="0">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
              <a:defRPr sz="2400">
                <a:latin typeface="Arial"/>
                <a:ea typeface="Arial"/>
                <a:cs typeface="Arial"/>
                <a:sym typeface="Arial"/>
              </a:defRPr>
            </a:pPr>
            <a:r>
              <a:rPr sz="2400" dirty="0" err="1">
                <a:latin typeface="Arial" panose="020B0604020202020204" pitchFamily="34" charset="0"/>
                <a:cs typeface="Arial" panose="020B0604020202020204" pitchFamily="34" charset="0"/>
              </a:rPr>
              <a:t>En</a:t>
            </a:r>
            <a:r>
              <a:rPr sz="2400" dirty="0">
                <a:latin typeface="Arial" panose="020B0604020202020204" pitchFamily="34" charset="0"/>
                <a:cs typeface="Arial" panose="020B0604020202020204" pitchFamily="34" charset="0"/>
              </a:rPr>
              <a:t> el </a:t>
            </a:r>
            <a:r>
              <a:rPr sz="2400" dirty="0" err="1">
                <a:latin typeface="Arial" panose="020B0604020202020204" pitchFamily="34" charset="0"/>
                <a:cs typeface="Arial" panose="020B0604020202020204" pitchFamily="34" charset="0"/>
              </a:rPr>
              <a:t>entorno</a:t>
            </a:r>
            <a:r>
              <a:rPr sz="2400" dirty="0">
                <a:latin typeface="Arial" panose="020B0604020202020204" pitchFamily="34" charset="0"/>
                <a:cs typeface="Arial" panose="020B0604020202020204" pitchFamily="34" charset="0"/>
              </a:rPr>
              <a:t> </a:t>
            </a:r>
            <a:r>
              <a:rPr sz="2400" dirty="0" err="1">
                <a:latin typeface="Arial" panose="020B0604020202020204" pitchFamily="34" charset="0"/>
                <a:cs typeface="Arial" panose="020B0604020202020204" pitchFamily="34" charset="0"/>
              </a:rPr>
              <a:t>específico</a:t>
            </a:r>
            <a:r>
              <a:rPr sz="2400" dirty="0">
                <a:latin typeface="Arial" panose="020B0604020202020204" pitchFamily="34" charset="0"/>
                <a:cs typeface="Arial" panose="020B0604020202020204" pitchFamily="34" charset="0"/>
              </a:rPr>
              <a:t> y </a:t>
            </a:r>
            <a:r>
              <a:rPr sz="2400" dirty="0" err="1">
                <a:latin typeface="Arial" panose="020B0604020202020204" pitchFamily="34" charset="0"/>
                <a:cs typeface="Arial" panose="020B0604020202020204" pitchFamily="34" charset="0"/>
              </a:rPr>
              <a:t>cambiante</a:t>
            </a:r>
            <a:r>
              <a:rPr sz="2400" dirty="0">
                <a:latin typeface="Arial" panose="020B0604020202020204" pitchFamily="34" charset="0"/>
                <a:cs typeface="Arial" panose="020B0604020202020204" pitchFamily="34" charset="0"/>
              </a:rPr>
              <a:t> del </a:t>
            </a:r>
            <a:r>
              <a:rPr sz="2400" dirty="0" err="1">
                <a:latin typeface="Arial" panose="020B0604020202020204" pitchFamily="34" charset="0"/>
                <a:cs typeface="Arial" panose="020B0604020202020204" pitchFamily="34" charset="0"/>
              </a:rPr>
              <a:t>ejercicio</a:t>
            </a:r>
            <a:r>
              <a:rPr sz="2400" dirty="0">
                <a:latin typeface="Arial" panose="020B0604020202020204" pitchFamily="34" charset="0"/>
                <a:cs typeface="Arial" panose="020B0604020202020204" pitchFamily="34" charset="0"/>
              </a:rPr>
              <a:t> de la </a:t>
            </a:r>
            <a:r>
              <a:rPr sz="2400" dirty="0" err="1">
                <a:latin typeface="Arial" panose="020B0604020202020204" pitchFamily="34" charset="0"/>
                <a:cs typeface="Arial" panose="020B0604020202020204" pitchFamily="34" charset="0"/>
              </a:rPr>
              <a:t>medicina</a:t>
            </a:r>
            <a:r>
              <a:rPr sz="2400" dirty="0">
                <a:latin typeface="Arial" panose="020B0604020202020204" pitchFamily="34" charset="0"/>
                <a:cs typeface="Arial" panose="020B0604020202020204" pitchFamily="34" charset="0"/>
              </a:rPr>
              <a:t> actual, </a:t>
            </a:r>
            <a:r>
              <a:rPr sz="2400" dirty="0" err="1">
                <a:latin typeface="Arial" panose="020B0604020202020204" pitchFamily="34" charset="0"/>
                <a:cs typeface="Arial" panose="020B0604020202020204" pitchFamily="34" charset="0"/>
              </a:rPr>
              <a:t>muchos</a:t>
            </a:r>
            <a:r>
              <a:rPr sz="2400" dirty="0">
                <a:latin typeface="Arial" panose="020B0604020202020204" pitchFamily="34" charset="0"/>
                <a:cs typeface="Arial" panose="020B0604020202020204" pitchFamily="34" charset="0"/>
              </a:rPr>
              <a:t> </a:t>
            </a:r>
            <a:r>
              <a:rPr sz="2400" dirty="0" err="1">
                <a:latin typeface="Arial" panose="020B0604020202020204" pitchFamily="34" charset="0"/>
                <a:cs typeface="Arial" panose="020B0604020202020204" pitchFamily="34" charset="0"/>
              </a:rPr>
              <a:t>individuos</a:t>
            </a:r>
            <a:r>
              <a:rPr sz="2400" dirty="0">
                <a:latin typeface="Arial" panose="020B0604020202020204" pitchFamily="34" charset="0"/>
                <a:cs typeface="Arial" panose="020B0604020202020204" pitchFamily="34" charset="0"/>
              </a:rPr>
              <a:t>, </a:t>
            </a:r>
            <a:r>
              <a:rPr sz="2400" dirty="0" err="1">
                <a:latin typeface="Arial" panose="020B0604020202020204" pitchFamily="34" charset="0"/>
                <a:cs typeface="Arial" panose="020B0604020202020204" pitchFamily="34" charset="0"/>
              </a:rPr>
              <a:t>grupos</a:t>
            </a:r>
            <a:r>
              <a:rPr sz="2400" dirty="0">
                <a:latin typeface="Arial" panose="020B0604020202020204" pitchFamily="34" charset="0"/>
                <a:cs typeface="Arial" panose="020B0604020202020204" pitchFamily="34" charset="0"/>
              </a:rPr>
              <a:t> e </a:t>
            </a:r>
            <a:r>
              <a:rPr sz="2400" dirty="0" err="1">
                <a:latin typeface="Arial" panose="020B0604020202020204" pitchFamily="34" charset="0"/>
                <a:cs typeface="Arial" panose="020B0604020202020204" pitchFamily="34" charset="0"/>
              </a:rPr>
              <a:t>instituciones</a:t>
            </a:r>
            <a:r>
              <a:rPr sz="2400" dirty="0">
                <a:latin typeface="Arial" panose="020B0604020202020204" pitchFamily="34" charset="0"/>
                <a:cs typeface="Arial" panose="020B0604020202020204" pitchFamily="34" charset="0"/>
              </a:rPr>
              <a:t> </a:t>
            </a:r>
            <a:r>
              <a:rPr sz="2400" dirty="0" err="1">
                <a:latin typeface="Arial" panose="020B0604020202020204" pitchFamily="34" charset="0"/>
                <a:cs typeface="Arial" panose="020B0604020202020204" pitchFamily="34" charset="0"/>
              </a:rPr>
              <a:t>juegan</a:t>
            </a:r>
            <a:r>
              <a:rPr sz="2400" dirty="0">
                <a:latin typeface="Arial" panose="020B0604020202020204" pitchFamily="34" charset="0"/>
                <a:cs typeface="Arial" panose="020B0604020202020204" pitchFamily="34" charset="0"/>
              </a:rPr>
              <a:t> un </a:t>
            </a:r>
            <a:r>
              <a:rPr sz="2400" dirty="0" err="1">
                <a:latin typeface="Arial" panose="020B0604020202020204" pitchFamily="34" charset="0"/>
                <a:cs typeface="Arial" panose="020B0604020202020204" pitchFamily="34" charset="0"/>
              </a:rPr>
              <a:t>rol</a:t>
            </a:r>
            <a:r>
              <a:rPr sz="2400" dirty="0">
                <a:latin typeface="Arial" panose="020B0604020202020204" pitchFamily="34" charset="0"/>
                <a:cs typeface="Arial" panose="020B0604020202020204" pitchFamily="34" charset="0"/>
              </a:rPr>
              <a:t> </a:t>
            </a:r>
            <a:r>
              <a:rPr sz="2400" dirty="0" err="1">
                <a:latin typeface="Arial" panose="020B0604020202020204" pitchFamily="34" charset="0"/>
                <a:cs typeface="Arial" panose="020B0604020202020204" pitchFamily="34" charset="0"/>
              </a:rPr>
              <a:t>en</a:t>
            </a:r>
            <a:r>
              <a:rPr sz="2400" dirty="0">
                <a:latin typeface="Arial" panose="020B0604020202020204" pitchFamily="34" charset="0"/>
                <a:cs typeface="Arial" panose="020B0604020202020204" pitchFamily="34" charset="0"/>
              </a:rPr>
              <a:t> la </a:t>
            </a:r>
            <a:r>
              <a:rPr sz="2400" b="1" dirty="0" err="1">
                <a:latin typeface="Arial" panose="020B0604020202020204" pitchFamily="34" charset="0"/>
                <a:cs typeface="Arial" panose="020B0604020202020204" pitchFamily="34" charset="0"/>
              </a:rPr>
              <a:t>toma</a:t>
            </a:r>
            <a:r>
              <a:rPr sz="2400" b="1" dirty="0">
                <a:latin typeface="Arial" panose="020B0604020202020204" pitchFamily="34" charset="0"/>
                <a:cs typeface="Arial" panose="020B0604020202020204" pitchFamily="34" charset="0"/>
              </a:rPr>
              <a:t> de </a:t>
            </a:r>
            <a:r>
              <a:rPr sz="2400" b="1" dirty="0" err="1">
                <a:latin typeface="Arial" panose="020B0604020202020204" pitchFamily="34" charset="0"/>
                <a:cs typeface="Arial" panose="020B0604020202020204" pitchFamily="34" charset="0"/>
              </a:rPr>
              <a:t>decisiones</a:t>
            </a:r>
            <a:r>
              <a:rPr sz="2400" b="1" dirty="0">
                <a:latin typeface="Arial" panose="020B0604020202020204" pitchFamily="34" charset="0"/>
                <a:cs typeface="Arial" panose="020B0604020202020204" pitchFamily="34" charset="0"/>
              </a:rPr>
              <a:t> </a:t>
            </a:r>
            <a:r>
              <a:rPr sz="2400" b="1" dirty="0" err="1">
                <a:latin typeface="Arial" panose="020B0604020202020204" pitchFamily="34" charset="0"/>
                <a:cs typeface="Arial" panose="020B0604020202020204" pitchFamily="34" charset="0"/>
              </a:rPr>
              <a:t>médicas</a:t>
            </a:r>
            <a:r>
              <a:rPr sz="2400" dirty="0">
                <a:latin typeface="Arial" panose="020B0604020202020204" pitchFamily="34" charset="0"/>
                <a:cs typeface="Arial" panose="020B0604020202020204" pitchFamily="34" charset="0"/>
              </a:rPr>
              <a:t> y se </a:t>
            </a:r>
            <a:r>
              <a:rPr sz="2400" dirty="0" err="1">
                <a:latin typeface="Arial" panose="020B0604020202020204" pitchFamily="34" charset="0"/>
                <a:cs typeface="Arial" panose="020B0604020202020204" pitchFamily="34" charset="0"/>
              </a:rPr>
              <a:t>ven</a:t>
            </a:r>
            <a:r>
              <a:rPr sz="2400" dirty="0">
                <a:latin typeface="Arial" panose="020B0604020202020204" pitchFamily="34" charset="0"/>
                <a:cs typeface="Arial" panose="020B0604020202020204" pitchFamily="34" charset="0"/>
              </a:rPr>
              <a:t> </a:t>
            </a:r>
            <a:r>
              <a:rPr sz="2400" dirty="0" err="1">
                <a:latin typeface="Arial" panose="020B0604020202020204" pitchFamily="34" charset="0"/>
                <a:cs typeface="Arial" panose="020B0604020202020204" pitchFamily="34" charset="0"/>
              </a:rPr>
              <a:t>afectados</a:t>
            </a:r>
            <a:r>
              <a:rPr sz="2400" dirty="0">
                <a:latin typeface="Arial" panose="020B0604020202020204" pitchFamily="34" charset="0"/>
                <a:cs typeface="Arial" panose="020B0604020202020204" pitchFamily="34" charset="0"/>
              </a:rPr>
              <a:t> </a:t>
            </a:r>
            <a:r>
              <a:rPr sz="2400" dirty="0" err="1">
                <a:latin typeface="Arial" panose="020B0604020202020204" pitchFamily="34" charset="0"/>
                <a:cs typeface="Arial" panose="020B0604020202020204" pitchFamily="34" charset="0"/>
              </a:rPr>
              <a:t>por</a:t>
            </a:r>
            <a:r>
              <a:rPr sz="2400" dirty="0">
                <a:latin typeface="Arial" panose="020B0604020202020204" pitchFamily="34" charset="0"/>
                <a:cs typeface="Arial" panose="020B0604020202020204" pitchFamily="34" charset="0"/>
              </a:rPr>
              <a:t> </a:t>
            </a:r>
            <a:r>
              <a:rPr sz="2400" dirty="0" err="1">
                <a:latin typeface="Arial" panose="020B0604020202020204" pitchFamily="34" charset="0"/>
                <a:cs typeface="Arial" panose="020B0604020202020204" pitchFamily="34" charset="0"/>
              </a:rPr>
              <a:t>dichas</a:t>
            </a:r>
            <a:r>
              <a:rPr sz="2400" dirty="0">
                <a:latin typeface="Arial" panose="020B0604020202020204" pitchFamily="34" charset="0"/>
                <a:cs typeface="Arial" panose="020B0604020202020204" pitchFamily="34" charset="0"/>
              </a:rPr>
              <a:t> </a:t>
            </a:r>
            <a:r>
              <a:rPr sz="2400" dirty="0" err="1">
                <a:latin typeface="Arial" panose="020B0604020202020204" pitchFamily="34" charset="0"/>
                <a:cs typeface="Arial" panose="020B0604020202020204" pitchFamily="34" charset="0"/>
              </a:rPr>
              <a:t>decisiones</a:t>
            </a:r>
            <a:r>
              <a:rPr sz="2400" dirty="0">
                <a:latin typeface="Arial" panose="020B0604020202020204" pitchFamily="34" charset="0"/>
                <a:cs typeface="Arial" panose="020B0604020202020204" pitchFamily="34" charset="0"/>
              </a:rPr>
              <a:t>. </a:t>
            </a:r>
          </a:p>
          <a:p>
            <a:pPr marL="342900" indent="-342900" algn="just">
              <a:buFont typeface="Wingdings" panose="05000000000000000000" pitchFamily="2" charset="2"/>
              <a:buChar char="§"/>
              <a:defRPr>
                <a:latin typeface="Soberana Sans"/>
                <a:ea typeface="Soberana Sans"/>
                <a:cs typeface="Soberana Sans"/>
                <a:sym typeface="Soberana Sans"/>
              </a:defRPr>
            </a:pPr>
            <a:endParaRPr sz="2400" dirty="0">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
              <a:defRPr sz="2400">
                <a:latin typeface="Arial"/>
                <a:ea typeface="Arial"/>
                <a:cs typeface="Arial"/>
                <a:sym typeface="Arial"/>
              </a:defRPr>
            </a:pPr>
            <a:r>
              <a:rPr sz="2400" dirty="0">
                <a:latin typeface="Arial" panose="020B0604020202020204" pitchFamily="34" charset="0"/>
                <a:cs typeface="Arial" panose="020B0604020202020204" pitchFamily="34" charset="0"/>
              </a:rPr>
              <a:t>La </a:t>
            </a:r>
            <a:r>
              <a:rPr sz="2400" dirty="0" err="1">
                <a:latin typeface="Arial" panose="020B0604020202020204" pitchFamily="34" charset="0"/>
                <a:cs typeface="Arial" panose="020B0604020202020204" pitchFamily="34" charset="0"/>
              </a:rPr>
              <a:t>tensión</a:t>
            </a:r>
            <a:r>
              <a:rPr sz="2400" dirty="0">
                <a:latin typeface="Arial" panose="020B0604020202020204" pitchFamily="34" charset="0"/>
                <a:cs typeface="Arial" panose="020B0604020202020204" pitchFamily="34" charset="0"/>
              </a:rPr>
              <a:t> y </a:t>
            </a:r>
            <a:r>
              <a:rPr sz="2400" dirty="0" err="1">
                <a:latin typeface="Arial" panose="020B0604020202020204" pitchFamily="34" charset="0"/>
                <a:cs typeface="Arial" panose="020B0604020202020204" pitchFamily="34" charset="0"/>
              </a:rPr>
              <a:t>competencia</a:t>
            </a:r>
            <a:r>
              <a:rPr sz="2400" dirty="0">
                <a:latin typeface="Arial" panose="020B0604020202020204" pitchFamily="34" charset="0"/>
                <a:cs typeface="Arial" panose="020B0604020202020204" pitchFamily="34" charset="0"/>
              </a:rPr>
              <a:t> entre </a:t>
            </a:r>
            <a:r>
              <a:rPr sz="2400" dirty="0" err="1">
                <a:latin typeface="Arial" panose="020B0604020202020204" pitchFamily="34" charset="0"/>
                <a:cs typeface="Arial" panose="020B0604020202020204" pitchFamily="34" charset="0"/>
              </a:rPr>
              <a:t>los</a:t>
            </a:r>
            <a:r>
              <a:rPr sz="2400" dirty="0">
                <a:latin typeface="Arial" panose="020B0604020202020204" pitchFamily="34" charset="0"/>
                <a:cs typeface="Arial" panose="020B0604020202020204" pitchFamily="34" charset="0"/>
              </a:rPr>
              <a:t> </a:t>
            </a:r>
            <a:r>
              <a:rPr sz="2400" dirty="0" err="1">
                <a:latin typeface="Arial" panose="020B0604020202020204" pitchFamily="34" charset="0"/>
                <a:cs typeface="Arial" panose="020B0604020202020204" pitchFamily="34" charset="0"/>
              </a:rPr>
              <a:t>intereses</a:t>
            </a:r>
            <a:r>
              <a:rPr sz="2400" dirty="0">
                <a:latin typeface="Arial" panose="020B0604020202020204" pitchFamily="34" charset="0"/>
                <a:cs typeface="Arial" panose="020B0604020202020204" pitchFamily="34" charset="0"/>
              </a:rPr>
              <a:t> de </a:t>
            </a:r>
            <a:r>
              <a:rPr sz="2400" dirty="0" err="1">
                <a:latin typeface="Arial" panose="020B0604020202020204" pitchFamily="34" charset="0"/>
                <a:cs typeface="Arial" panose="020B0604020202020204" pitchFamily="34" charset="0"/>
              </a:rPr>
              <a:t>los</a:t>
            </a:r>
            <a:r>
              <a:rPr sz="2400" dirty="0">
                <a:latin typeface="Arial" panose="020B0604020202020204" pitchFamily="34" charset="0"/>
                <a:cs typeface="Arial" panose="020B0604020202020204" pitchFamily="34" charset="0"/>
              </a:rPr>
              <a:t> </a:t>
            </a:r>
            <a:r>
              <a:rPr sz="2400" dirty="0" err="1">
                <a:latin typeface="Arial" panose="020B0604020202020204" pitchFamily="34" charset="0"/>
                <a:cs typeface="Arial" panose="020B0604020202020204" pitchFamily="34" charset="0"/>
              </a:rPr>
              <a:t>médicos</a:t>
            </a:r>
            <a:r>
              <a:rPr sz="2400" dirty="0">
                <a:latin typeface="Arial" panose="020B0604020202020204" pitchFamily="34" charset="0"/>
                <a:cs typeface="Arial" panose="020B0604020202020204" pitchFamily="34" charset="0"/>
              </a:rPr>
              <a:t>, </a:t>
            </a:r>
            <a:r>
              <a:rPr sz="2400" dirty="0" err="1">
                <a:latin typeface="Arial" panose="020B0604020202020204" pitchFamily="34" charset="0"/>
                <a:cs typeface="Arial" panose="020B0604020202020204" pitchFamily="34" charset="0"/>
              </a:rPr>
              <a:t>pacientes</a:t>
            </a:r>
            <a:r>
              <a:rPr sz="2400" dirty="0">
                <a:latin typeface="Arial" panose="020B0604020202020204" pitchFamily="34" charset="0"/>
                <a:cs typeface="Arial" panose="020B0604020202020204" pitchFamily="34" charset="0"/>
              </a:rPr>
              <a:t> e </a:t>
            </a:r>
            <a:r>
              <a:rPr sz="2400" dirty="0" err="1">
                <a:latin typeface="Arial" panose="020B0604020202020204" pitchFamily="34" charset="0"/>
                <a:cs typeface="Arial" panose="020B0604020202020204" pitchFamily="34" charset="0"/>
              </a:rPr>
              <a:t>instituciones</a:t>
            </a:r>
            <a:r>
              <a:rPr sz="2400" dirty="0">
                <a:latin typeface="Arial" panose="020B0604020202020204" pitchFamily="34" charset="0"/>
                <a:cs typeface="Arial" panose="020B0604020202020204" pitchFamily="34" charset="0"/>
              </a:rPr>
              <a:t> </a:t>
            </a:r>
            <a:r>
              <a:rPr sz="2400" dirty="0" err="1">
                <a:latin typeface="Arial" panose="020B0604020202020204" pitchFamily="34" charset="0"/>
                <a:cs typeface="Arial" panose="020B0604020202020204" pitchFamily="34" charset="0"/>
              </a:rPr>
              <a:t>por</a:t>
            </a:r>
            <a:r>
              <a:rPr sz="2400" dirty="0">
                <a:latin typeface="Arial" panose="020B0604020202020204" pitchFamily="34" charset="0"/>
                <a:cs typeface="Arial" panose="020B0604020202020204" pitchFamily="34" charset="0"/>
              </a:rPr>
              <a:t> </a:t>
            </a:r>
            <a:r>
              <a:rPr sz="2400" dirty="0" err="1">
                <a:latin typeface="Arial" panose="020B0604020202020204" pitchFamily="34" charset="0"/>
                <a:cs typeface="Arial" panose="020B0604020202020204" pitchFamily="34" charset="0"/>
              </a:rPr>
              <a:t>los</a:t>
            </a:r>
            <a:r>
              <a:rPr sz="2400" dirty="0">
                <a:latin typeface="Arial" panose="020B0604020202020204" pitchFamily="34" charset="0"/>
                <a:cs typeface="Arial" panose="020B0604020202020204" pitchFamily="34" charset="0"/>
              </a:rPr>
              <a:t> </a:t>
            </a:r>
            <a:r>
              <a:rPr sz="2400" dirty="0" err="1">
                <a:latin typeface="Arial" panose="020B0604020202020204" pitchFamily="34" charset="0"/>
                <a:cs typeface="Arial" panose="020B0604020202020204" pitchFamily="34" charset="0"/>
              </a:rPr>
              <a:t>recursos</a:t>
            </a:r>
            <a:r>
              <a:rPr sz="2400" dirty="0">
                <a:latin typeface="Arial" panose="020B0604020202020204" pitchFamily="34" charset="0"/>
                <a:cs typeface="Arial" panose="020B0604020202020204" pitchFamily="34" charset="0"/>
              </a:rPr>
              <a:t> </a:t>
            </a:r>
            <a:r>
              <a:rPr sz="2400" dirty="0" err="1">
                <a:latin typeface="Arial" panose="020B0604020202020204" pitchFamily="34" charset="0"/>
                <a:cs typeface="Arial" panose="020B0604020202020204" pitchFamily="34" charset="0"/>
              </a:rPr>
              <a:t>sociales</a:t>
            </a:r>
            <a:r>
              <a:rPr sz="2400" dirty="0">
                <a:latin typeface="Arial" panose="020B0604020202020204" pitchFamily="34" charset="0"/>
                <a:cs typeface="Arial" panose="020B0604020202020204" pitchFamily="34" charset="0"/>
              </a:rPr>
              <a:t> y de la </a:t>
            </a:r>
            <a:r>
              <a:rPr sz="2400" dirty="0" err="1">
                <a:latin typeface="Arial" panose="020B0604020202020204" pitchFamily="34" charset="0"/>
                <a:cs typeface="Arial" panose="020B0604020202020204" pitchFamily="34" charset="0"/>
              </a:rPr>
              <a:t>atención</a:t>
            </a:r>
            <a:r>
              <a:rPr sz="2400" dirty="0">
                <a:latin typeface="Arial" panose="020B0604020202020204" pitchFamily="34" charset="0"/>
                <a:cs typeface="Arial" panose="020B0604020202020204" pitchFamily="34" charset="0"/>
              </a:rPr>
              <a:t> </a:t>
            </a:r>
            <a:r>
              <a:rPr sz="2400" dirty="0" err="1">
                <a:latin typeface="Arial" panose="020B0604020202020204" pitchFamily="34" charset="0"/>
                <a:cs typeface="Arial" panose="020B0604020202020204" pitchFamily="34" charset="0"/>
              </a:rPr>
              <a:t>médica</a:t>
            </a:r>
            <a:r>
              <a:rPr sz="2400" dirty="0">
                <a:latin typeface="Arial" panose="020B0604020202020204" pitchFamily="34" charset="0"/>
                <a:cs typeface="Arial" panose="020B0604020202020204" pitchFamily="34" charset="0"/>
              </a:rPr>
              <a:t> </a:t>
            </a:r>
            <a:r>
              <a:rPr sz="2400" dirty="0" err="1">
                <a:latin typeface="Arial" panose="020B0604020202020204" pitchFamily="34" charset="0"/>
                <a:cs typeface="Arial" panose="020B0604020202020204" pitchFamily="34" charset="0"/>
              </a:rPr>
              <a:t>inevitablemente</a:t>
            </a:r>
            <a:r>
              <a:rPr sz="2400" dirty="0">
                <a:latin typeface="Arial" panose="020B0604020202020204" pitchFamily="34" charset="0"/>
                <a:cs typeface="Arial" panose="020B0604020202020204" pitchFamily="34" charset="0"/>
              </a:rPr>
              <a:t> </a:t>
            </a:r>
            <a:r>
              <a:rPr sz="2400" dirty="0" err="1">
                <a:latin typeface="Arial" panose="020B0604020202020204" pitchFamily="34" charset="0"/>
                <a:cs typeface="Arial" panose="020B0604020202020204" pitchFamily="34" charset="0"/>
              </a:rPr>
              <a:t>influencian</a:t>
            </a:r>
            <a:r>
              <a:rPr sz="2400" dirty="0">
                <a:latin typeface="Arial" panose="020B0604020202020204" pitchFamily="34" charset="0"/>
                <a:cs typeface="Arial" panose="020B0604020202020204" pitchFamily="34" charset="0"/>
              </a:rPr>
              <a:t> la </a:t>
            </a:r>
            <a:r>
              <a:rPr sz="2400" dirty="0" err="1">
                <a:latin typeface="Arial" panose="020B0604020202020204" pitchFamily="34" charset="0"/>
                <a:cs typeface="Arial" panose="020B0604020202020204" pitchFamily="34" charset="0"/>
              </a:rPr>
              <a:t>relación</a:t>
            </a:r>
            <a:r>
              <a:rPr sz="2400" dirty="0">
                <a:latin typeface="Arial" panose="020B0604020202020204" pitchFamily="34" charset="0"/>
                <a:cs typeface="Arial" panose="020B0604020202020204" pitchFamily="34" charset="0"/>
              </a:rPr>
              <a:t> </a:t>
            </a:r>
            <a:r>
              <a:rPr sz="2400" dirty="0" err="1">
                <a:latin typeface="Arial" panose="020B0604020202020204" pitchFamily="34" charset="0"/>
                <a:cs typeface="Arial" panose="020B0604020202020204" pitchFamily="34" charset="0"/>
              </a:rPr>
              <a:t>médico-paciente</a:t>
            </a:r>
            <a:r>
              <a:rPr sz="2400" dirty="0">
                <a:latin typeface="Arial" panose="020B0604020202020204" pitchFamily="34" charset="0"/>
                <a:cs typeface="Arial" panose="020B0604020202020204" pitchFamily="34" charset="0"/>
              </a:rPr>
              <a:t>.</a:t>
            </a:r>
          </a:p>
        </p:txBody>
      </p:sp>
      <p:sp>
        <p:nvSpPr>
          <p:cNvPr id="3" name="Shape 130"/>
          <p:cNvSpPr/>
          <p:nvPr/>
        </p:nvSpPr>
        <p:spPr>
          <a:xfrm>
            <a:off x="427638" y="1114950"/>
            <a:ext cx="8261351" cy="48620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p>
            <a:pPr lvl="1" indent="0" algn="ctr">
              <a:defRPr sz="2800" b="1" cap="small">
                <a:latin typeface="Arial"/>
                <a:ea typeface="Arial"/>
                <a:cs typeface="Arial"/>
                <a:sym typeface="Arial"/>
              </a:defRPr>
            </a:pPr>
            <a:r>
              <a:rPr dirty="0"/>
              <a:t>Marco conceptual</a:t>
            </a:r>
          </a:p>
        </p:txBody>
      </p:sp>
    </p:spTree>
    <p:extLst>
      <p:ext uri="{BB962C8B-B14F-4D97-AF65-F5344CB8AC3E}">
        <p14:creationId xmlns:p14="http://schemas.microsoft.com/office/powerpoint/2010/main" val="4015771192"/>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522889" y="1045780"/>
            <a:ext cx="8174421" cy="814551"/>
          </a:xfrm>
          <a:noFill/>
          <a:ln>
            <a:noFill/>
            <a:miter lim="800000"/>
            <a:headEnd/>
            <a:tailEnd/>
          </a:ln>
        </p:spPr>
        <p:txBody>
          <a:bodyPr>
            <a:noAutofit/>
          </a:bodyPr>
          <a:lstStyle/>
          <a:p>
            <a:pPr algn="ctr"/>
            <a:r>
              <a:rPr lang="es-ES_tradnl" sz="2800" b="1" dirty="0">
                <a:solidFill>
                  <a:schemeClr val="tx1"/>
                </a:solidFill>
                <a:latin typeface="Arial" charset="0"/>
                <a:ea typeface="Arial" charset="0"/>
                <a:cs typeface="Arial" charset="0"/>
              </a:rPr>
              <a:t>REQUISITOS ÉTICOS DE LA INVESTIGACIÓN CLÍNICA</a:t>
            </a:r>
            <a:endParaRPr lang="es-ES_tradnl" sz="2800" dirty="0">
              <a:solidFill>
                <a:schemeClr val="tx1"/>
              </a:solidFill>
              <a:latin typeface="Arial" charset="0"/>
              <a:ea typeface="Arial" charset="0"/>
              <a:cs typeface="Arial" charset="0"/>
            </a:endParaRPr>
          </a:p>
        </p:txBody>
      </p:sp>
      <p:sp>
        <p:nvSpPr>
          <p:cNvPr id="47107" name="Rectangle 3"/>
          <p:cNvSpPr>
            <a:spLocks noGrp="1" noChangeArrowheads="1"/>
          </p:cNvSpPr>
          <p:nvPr>
            <p:ph type="body" idx="1"/>
          </p:nvPr>
        </p:nvSpPr>
        <p:spPr>
          <a:xfrm>
            <a:off x="236482" y="2299137"/>
            <a:ext cx="8702565" cy="3786352"/>
          </a:xfrm>
          <a:noFill/>
          <a:ln>
            <a:noFill/>
          </a:ln>
        </p:spPr>
        <p:txBody>
          <a:bodyPr>
            <a:normAutofit lnSpcReduction="10000"/>
          </a:bodyPr>
          <a:lstStyle/>
          <a:p>
            <a:pPr marL="0" indent="0" algn="just">
              <a:buNone/>
            </a:pPr>
            <a:r>
              <a:rPr lang="es-ES_tradnl" sz="2400" b="1" dirty="0" smtClean="0">
                <a:latin typeface="Arial" charset="0"/>
                <a:ea typeface="Arial" charset="0"/>
                <a:cs typeface="Arial" charset="0"/>
              </a:rPr>
              <a:t>2</a:t>
            </a:r>
            <a:r>
              <a:rPr lang="es-ES_tradnl" sz="2400" b="1" dirty="0">
                <a:latin typeface="Arial" charset="0"/>
                <a:ea typeface="Arial" charset="0"/>
                <a:cs typeface="Arial" charset="0"/>
              </a:rPr>
              <a:t>. VALIDEZ CIENTÍFICA</a:t>
            </a:r>
          </a:p>
          <a:p>
            <a:pPr algn="just"/>
            <a:r>
              <a:rPr lang="es-ES_tradnl" sz="2400" dirty="0" smtClean="0">
                <a:latin typeface="Arial" charset="0"/>
                <a:ea typeface="Arial" charset="0"/>
                <a:cs typeface="Arial" charset="0"/>
              </a:rPr>
              <a:t>Metodología </a:t>
            </a:r>
            <a:r>
              <a:rPr lang="es-ES_tradnl" sz="2400" dirty="0">
                <a:latin typeface="Arial" charset="0"/>
                <a:ea typeface="Arial" charset="0"/>
                <a:cs typeface="Arial" charset="0"/>
              </a:rPr>
              <a:t>válida</a:t>
            </a:r>
          </a:p>
          <a:p>
            <a:pPr algn="just"/>
            <a:r>
              <a:rPr lang="es-ES_tradnl" sz="2400" dirty="0" smtClean="0">
                <a:latin typeface="Arial" charset="0"/>
                <a:ea typeface="Arial" charset="0"/>
                <a:cs typeface="Arial" charset="0"/>
              </a:rPr>
              <a:t>Prácticamente </a:t>
            </a:r>
            <a:r>
              <a:rPr lang="es-ES_tradnl" sz="2400" dirty="0">
                <a:latin typeface="Arial" charset="0"/>
                <a:ea typeface="Arial" charset="0"/>
                <a:cs typeface="Arial" charset="0"/>
              </a:rPr>
              <a:t>realizable</a:t>
            </a:r>
          </a:p>
          <a:p>
            <a:pPr algn="just"/>
            <a:r>
              <a:rPr lang="es-ES_tradnl" sz="2400" dirty="0" smtClean="0">
                <a:latin typeface="Arial" charset="0"/>
                <a:ea typeface="Arial" charset="0"/>
                <a:cs typeface="Arial" charset="0"/>
              </a:rPr>
              <a:t>Objetivo </a:t>
            </a:r>
            <a:r>
              <a:rPr lang="es-ES_tradnl" sz="2400" dirty="0">
                <a:latin typeface="Arial" charset="0"/>
                <a:ea typeface="Arial" charset="0"/>
                <a:cs typeface="Arial" charset="0"/>
              </a:rPr>
              <a:t>científico válido</a:t>
            </a:r>
          </a:p>
          <a:p>
            <a:pPr algn="just"/>
            <a:r>
              <a:rPr lang="es-ES_tradnl" sz="2400" dirty="0" smtClean="0">
                <a:latin typeface="Arial" charset="0"/>
                <a:ea typeface="Arial" charset="0"/>
                <a:cs typeface="Arial" charset="0"/>
              </a:rPr>
              <a:t>Plan </a:t>
            </a:r>
            <a:r>
              <a:rPr lang="es-ES_tradnl" sz="2400" dirty="0">
                <a:latin typeface="Arial" charset="0"/>
                <a:ea typeface="Arial" charset="0"/>
                <a:cs typeface="Arial" charset="0"/>
              </a:rPr>
              <a:t>de análisis de datos</a:t>
            </a:r>
          </a:p>
          <a:p>
            <a:pPr algn="just"/>
            <a:r>
              <a:rPr lang="es-ES_tradnl" sz="2400" dirty="0" smtClean="0">
                <a:latin typeface="Arial" charset="0"/>
                <a:ea typeface="Arial" charset="0"/>
                <a:cs typeface="Arial" charset="0"/>
              </a:rPr>
              <a:t>Calificación </a:t>
            </a:r>
            <a:r>
              <a:rPr lang="es-ES_tradnl" sz="2400" dirty="0">
                <a:latin typeface="Arial" charset="0"/>
                <a:ea typeface="Arial" charset="0"/>
                <a:cs typeface="Arial" charset="0"/>
              </a:rPr>
              <a:t>científica de los investigadores</a:t>
            </a:r>
          </a:p>
          <a:p>
            <a:pPr algn="just"/>
            <a:r>
              <a:rPr lang="es-ES_tradnl" sz="2400" dirty="0" smtClean="0">
                <a:latin typeface="Arial" charset="0"/>
                <a:ea typeface="Arial" charset="0"/>
                <a:cs typeface="Arial" charset="0"/>
              </a:rPr>
              <a:t>Basado </a:t>
            </a:r>
            <a:r>
              <a:rPr lang="es-ES_tradnl" sz="2400" dirty="0">
                <a:latin typeface="Arial" charset="0"/>
                <a:ea typeface="Arial" charset="0"/>
                <a:cs typeface="Arial" charset="0"/>
              </a:rPr>
              <a:t>en el conocimiento previo, tanto del problema a investigarse como de la naturaleza y riesgos de la </a:t>
            </a:r>
            <a:r>
              <a:rPr lang="es-ES_tradnl" sz="2400" dirty="0" smtClean="0">
                <a:latin typeface="Arial" charset="0"/>
                <a:ea typeface="Arial" charset="0"/>
                <a:cs typeface="Arial" charset="0"/>
              </a:rPr>
              <a:t>intervención.</a:t>
            </a:r>
            <a:endParaRPr lang="es-ES_tradnl" sz="2400" b="1" dirty="0">
              <a:latin typeface="Arial" charset="0"/>
              <a:ea typeface="Arial" charset="0"/>
              <a:cs typeface="Arial" charset="0"/>
            </a:endParaRPr>
          </a:p>
        </p:txBody>
      </p:sp>
    </p:spTree>
    <p:extLst>
      <p:ext uri="{BB962C8B-B14F-4D97-AF65-F5344CB8AC3E}">
        <p14:creationId xmlns:p14="http://schemas.microsoft.com/office/powerpoint/2010/main" val="3548158379"/>
      </p:ext>
    </p:extLst>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Grp="1" noChangeArrowheads="1"/>
          </p:cNvSpPr>
          <p:nvPr>
            <p:ph type="body" idx="1"/>
          </p:nvPr>
        </p:nvSpPr>
        <p:spPr>
          <a:xfrm>
            <a:off x="126123" y="1905000"/>
            <a:ext cx="8860221" cy="4590393"/>
          </a:xfrm>
          <a:noFill/>
          <a:ln>
            <a:noFill/>
          </a:ln>
        </p:spPr>
        <p:txBody>
          <a:bodyPr/>
          <a:lstStyle/>
          <a:p>
            <a:pPr marL="0" indent="0">
              <a:buNone/>
            </a:pPr>
            <a:r>
              <a:rPr lang="es-ES_tradnl" sz="2000" b="1" dirty="0">
                <a:latin typeface="Arial" charset="0"/>
                <a:ea typeface="Arial" charset="0"/>
                <a:cs typeface="Arial" charset="0"/>
              </a:rPr>
              <a:t>3. SELECCIÓN EQUITATIVA DEL SUJETO</a:t>
            </a:r>
          </a:p>
          <a:p>
            <a:pPr algn="just"/>
            <a:r>
              <a:rPr lang="es-ES_tradnl" sz="2000" dirty="0" smtClean="0">
                <a:latin typeface="Arial" charset="0"/>
                <a:ea typeface="Arial" charset="0"/>
                <a:cs typeface="Arial" charset="0"/>
              </a:rPr>
              <a:t>Selección </a:t>
            </a:r>
            <a:r>
              <a:rPr lang="es-ES_tradnl" sz="2000" dirty="0">
                <a:latin typeface="Arial" charset="0"/>
                <a:ea typeface="Arial" charset="0"/>
                <a:cs typeface="Arial" charset="0"/>
              </a:rPr>
              <a:t>de grupos específicos relacionados con la interrogante científica de la investigación. </a:t>
            </a:r>
            <a:r>
              <a:rPr lang="es-ES_tradnl" sz="2000" dirty="0" smtClean="0">
                <a:latin typeface="Arial" charset="0"/>
                <a:ea typeface="Arial" charset="0"/>
                <a:cs typeface="Arial" charset="0"/>
              </a:rPr>
              <a:t>Evitar la inclusión de grupos en situación de  vulnerabilidad.</a:t>
            </a:r>
            <a:endParaRPr lang="es-ES_tradnl" sz="2000" dirty="0">
              <a:latin typeface="Arial" charset="0"/>
              <a:ea typeface="Arial" charset="0"/>
              <a:cs typeface="Arial" charset="0"/>
            </a:endParaRPr>
          </a:p>
          <a:p>
            <a:pPr algn="just"/>
            <a:r>
              <a:rPr lang="es-ES_tradnl" sz="2000" dirty="0" smtClean="0">
                <a:latin typeface="Arial" charset="0"/>
                <a:ea typeface="Arial" charset="0"/>
                <a:cs typeface="Arial" charset="0"/>
              </a:rPr>
              <a:t>A </a:t>
            </a:r>
            <a:r>
              <a:rPr lang="es-ES_tradnl" sz="2000" dirty="0">
                <a:latin typeface="Arial" charset="0"/>
                <a:ea typeface="Arial" charset="0"/>
                <a:cs typeface="Arial" charset="0"/>
              </a:rPr>
              <a:t>todos los grupos se </a:t>
            </a:r>
            <a:r>
              <a:rPr lang="es-ES_tradnl" sz="2000" dirty="0" smtClean="0">
                <a:latin typeface="Arial" charset="0"/>
                <a:ea typeface="Arial" charset="0"/>
                <a:cs typeface="Arial" charset="0"/>
              </a:rPr>
              <a:t>les debe ofrecer la </a:t>
            </a:r>
            <a:r>
              <a:rPr lang="es-ES_tradnl" sz="2000" dirty="0">
                <a:latin typeface="Arial" charset="0"/>
                <a:ea typeface="Arial" charset="0"/>
                <a:cs typeface="Arial" charset="0"/>
              </a:rPr>
              <a:t>oportunidad de participar, a menos que hayan factores de </a:t>
            </a:r>
            <a:r>
              <a:rPr lang="es-ES_tradnl" sz="2000" dirty="0" smtClean="0">
                <a:latin typeface="Arial" charset="0"/>
                <a:ea typeface="Arial" charset="0"/>
                <a:cs typeface="Arial" charset="0"/>
              </a:rPr>
              <a:t>riesgo.</a:t>
            </a:r>
          </a:p>
          <a:p>
            <a:pPr algn="just"/>
            <a:r>
              <a:rPr lang="es-ES_tradnl" sz="2000" dirty="0" smtClean="0">
                <a:latin typeface="Arial" charset="0"/>
                <a:ea typeface="Arial" charset="0"/>
                <a:cs typeface="Arial" charset="0"/>
              </a:rPr>
              <a:t>Quienes sean reclutados deben estar </a:t>
            </a:r>
            <a:r>
              <a:rPr lang="es-ES_tradnl" sz="2000" dirty="0">
                <a:latin typeface="Arial" charset="0"/>
                <a:ea typeface="Arial" charset="0"/>
                <a:cs typeface="Arial" charset="0"/>
              </a:rPr>
              <a:t>en condiciones de beneficiarse si la investigación proporciona un resultado </a:t>
            </a:r>
            <a:r>
              <a:rPr lang="es-ES_tradnl" sz="2000" dirty="0" smtClean="0">
                <a:latin typeface="Arial" charset="0"/>
                <a:ea typeface="Arial" charset="0"/>
                <a:cs typeface="Arial" charset="0"/>
              </a:rPr>
              <a:t>positivo, a </a:t>
            </a:r>
            <a:r>
              <a:rPr lang="es-ES_tradnl" sz="2000" dirty="0">
                <a:latin typeface="Arial" charset="0"/>
                <a:ea typeface="Arial" charset="0"/>
                <a:cs typeface="Arial" charset="0"/>
              </a:rPr>
              <a:t>menos que hubiera razones científicas o potencial de daño para </a:t>
            </a:r>
            <a:r>
              <a:rPr lang="es-ES_tradnl" sz="2000" dirty="0" smtClean="0">
                <a:latin typeface="Arial" charset="0"/>
                <a:ea typeface="Arial" charset="0"/>
                <a:cs typeface="Arial" charset="0"/>
              </a:rPr>
              <a:t>excluirlos.</a:t>
            </a:r>
            <a:r>
              <a:rPr lang="es-ES_tradnl" sz="2000" b="1" dirty="0" smtClean="0">
                <a:latin typeface="Arial" charset="0"/>
                <a:ea typeface="Arial" charset="0"/>
                <a:cs typeface="Arial" charset="0"/>
              </a:rPr>
              <a:t> </a:t>
            </a:r>
            <a:endParaRPr lang="es-ES_tradnl" sz="2000" b="1" dirty="0">
              <a:latin typeface="Arial" charset="0"/>
              <a:ea typeface="Arial" charset="0"/>
              <a:cs typeface="Arial" charset="0"/>
            </a:endParaRPr>
          </a:p>
          <a:p>
            <a:pPr algn="just"/>
            <a:r>
              <a:rPr lang="es-ES_tradnl" sz="2000" dirty="0" smtClean="0">
                <a:latin typeface="Arial" charset="0"/>
                <a:ea typeface="Arial" charset="0"/>
                <a:cs typeface="Arial" charset="0"/>
              </a:rPr>
              <a:t>La selección </a:t>
            </a:r>
            <a:r>
              <a:rPr lang="es-ES_tradnl" sz="2000" dirty="0">
                <a:latin typeface="Arial" charset="0"/>
                <a:ea typeface="Arial" charset="0"/>
                <a:cs typeface="Arial" charset="0"/>
              </a:rPr>
              <a:t>debe estar diseñada para reducir al mínimo los riesgos para los sujetos a la vez que se </a:t>
            </a:r>
            <a:r>
              <a:rPr lang="es-ES_tradnl" sz="2000" dirty="0" smtClean="0">
                <a:latin typeface="Arial" charset="0"/>
                <a:ea typeface="Arial" charset="0"/>
                <a:cs typeface="Arial" charset="0"/>
              </a:rPr>
              <a:t>maximicen </a:t>
            </a:r>
            <a:r>
              <a:rPr lang="es-ES_tradnl" sz="2000" dirty="0">
                <a:latin typeface="Arial" charset="0"/>
                <a:ea typeface="Arial" charset="0"/>
                <a:cs typeface="Arial" charset="0"/>
              </a:rPr>
              <a:t>los beneficios sociales y científicos de los resultados de la </a:t>
            </a:r>
            <a:r>
              <a:rPr lang="es-ES_tradnl" sz="2000" dirty="0" smtClean="0">
                <a:latin typeface="Arial" charset="0"/>
                <a:ea typeface="Arial" charset="0"/>
                <a:cs typeface="Arial" charset="0"/>
              </a:rPr>
              <a:t>investigación.</a:t>
            </a:r>
            <a:endParaRPr lang="es-ES_tradnl" sz="2000" dirty="0">
              <a:latin typeface="Arial" charset="0"/>
              <a:ea typeface="Arial" charset="0"/>
              <a:cs typeface="Arial" charset="0"/>
            </a:endParaRPr>
          </a:p>
          <a:p>
            <a:pPr algn="just"/>
            <a:r>
              <a:rPr lang="es-ES_tradnl" sz="2000" dirty="0" smtClean="0">
                <a:latin typeface="Arial" charset="0"/>
                <a:ea typeface="Arial" charset="0"/>
                <a:cs typeface="Arial" charset="0"/>
              </a:rPr>
              <a:t>La </a:t>
            </a:r>
            <a:r>
              <a:rPr lang="es-ES_tradnl" sz="2000" dirty="0">
                <a:latin typeface="Arial" charset="0"/>
                <a:ea typeface="Arial" charset="0"/>
                <a:cs typeface="Arial" charset="0"/>
              </a:rPr>
              <a:t>selección equitativa de sujetos se justifica por el principio de la equidad </a:t>
            </a:r>
            <a:r>
              <a:rPr lang="es-ES_tradnl" sz="2000" dirty="0" smtClean="0">
                <a:latin typeface="Arial" charset="0"/>
                <a:ea typeface="Arial" charset="0"/>
                <a:cs typeface="Arial" charset="0"/>
              </a:rPr>
              <a:t>distributiva.</a:t>
            </a:r>
            <a:endParaRPr lang="es-ES_tradnl" sz="2000" b="1" dirty="0">
              <a:latin typeface="Arial" charset="0"/>
              <a:ea typeface="Arial" charset="0"/>
              <a:cs typeface="Arial" charset="0"/>
            </a:endParaRPr>
          </a:p>
        </p:txBody>
      </p:sp>
      <p:sp>
        <p:nvSpPr>
          <p:cNvPr id="5" name="Rectangle 2"/>
          <p:cNvSpPr txBox="1">
            <a:spLocks noChangeArrowheads="1"/>
          </p:cNvSpPr>
          <p:nvPr/>
        </p:nvSpPr>
        <p:spPr>
          <a:xfrm>
            <a:off x="522889" y="1045780"/>
            <a:ext cx="8174421" cy="814551"/>
          </a:xfrm>
          <a:prstGeom prst="rect">
            <a:avLst/>
          </a:prstGeom>
          <a:noFill/>
          <a:ln>
            <a:noFill/>
            <a:miter lim="800000"/>
            <a:headEnd/>
            <a:tailEnd/>
          </a:ln>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2800" b="1" smtClean="0">
                <a:latin typeface="Arial" charset="0"/>
                <a:ea typeface="Arial" charset="0"/>
                <a:cs typeface="Arial" charset="0"/>
              </a:rPr>
              <a:t>REQUISITOS ÉTICOS DE LA INVESTIGACIÓN CLÍNICA</a:t>
            </a:r>
            <a:endParaRPr lang="es-ES_tradnl" sz="2800" dirty="0">
              <a:latin typeface="Arial" charset="0"/>
              <a:ea typeface="Arial" charset="0"/>
              <a:cs typeface="Arial" charset="0"/>
            </a:endParaRPr>
          </a:p>
        </p:txBody>
      </p:sp>
    </p:spTree>
    <p:extLst>
      <p:ext uri="{BB962C8B-B14F-4D97-AF65-F5344CB8AC3E}">
        <p14:creationId xmlns:p14="http://schemas.microsoft.com/office/powerpoint/2010/main" val="2964188603"/>
      </p:ext>
    </p:extLst>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p:cNvSpPr>
            <a:spLocks noGrp="1" noChangeArrowheads="1"/>
          </p:cNvSpPr>
          <p:nvPr>
            <p:ph type="body" idx="1"/>
          </p:nvPr>
        </p:nvSpPr>
        <p:spPr>
          <a:xfrm>
            <a:off x="204952" y="2267607"/>
            <a:ext cx="8828689" cy="4007069"/>
          </a:xfrm>
          <a:noFill/>
          <a:ln>
            <a:noFill/>
          </a:ln>
        </p:spPr>
        <p:txBody>
          <a:bodyPr>
            <a:normAutofit fontScale="85000" lnSpcReduction="20000"/>
          </a:bodyPr>
          <a:lstStyle/>
          <a:p>
            <a:pPr marL="0" indent="0">
              <a:buNone/>
            </a:pPr>
            <a:r>
              <a:rPr lang="es-ES_tradnl" sz="2600" b="1" dirty="0">
                <a:latin typeface="Arial" charset="0"/>
                <a:ea typeface="Arial" charset="0"/>
                <a:cs typeface="Arial" charset="0"/>
              </a:rPr>
              <a:t>4. PROPORCIÓN  FAVORABLE DE RIESGO-BENEFICIO</a:t>
            </a:r>
            <a:endParaRPr lang="es-ES_tradnl" sz="2600" dirty="0">
              <a:latin typeface="Arial" charset="0"/>
              <a:ea typeface="Arial" charset="0"/>
              <a:cs typeface="Arial" charset="0"/>
            </a:endParaRPr>
          </a:p>
          <a:p>
            <a:pPr algn="just">
              <a:lnSpc>
                <a:spcPct val="104000"/>
              </a:lnSpc>
            </a:pPr>
            <a:r>
              <a:rPr lang="es-ES_tradnl" sz="2600" dirty="0" smtClean="0">
                <a:latin typeface="Arial" charset="0"/>
                <a:ea typeface="Arial" charset="0"/>
                <a:cs typeface="Arial" charset="0"/>
              </a:rPr>
              <a:t>Los </a:t>
            </a:r>
            <a:r>
              <a:rPr lang="es-ES_tradnl" sz="2600" dirty="0">
                <a:latin typeface="Arial" charset="0"/>
                <a:ea typeface="Arial" charset="0"/>
                <a:cs typeface="Arial" charset="0"/>
              </a:rPr>
              <a:t>riesgos potenciales a los sujetos individuales </a:t>
            </a:r>
            <a:r>
              <a:rPr lang="es-ES_tradnl" sz="2600" dirty="0" smtClean="0">
                <a:latin typeface="Arial" charset="0"/>
                <a:ea typeface="Arial" charset="0"/>
                <a:cs typeface="Arial" charset="0"/>
              </a:rPr>
              <a:t>se deben minimizar.</a:t>
            </a:r>
            <a:endParaRPr lang="es-ES_tradnl" sz="2600" dirty="0">
              <a:latin typeface="Arial" charset="0"/>
              <a:ea typeface="Arial" charset="0"/>
              <a:cs typeface="Arial" charset="0"/>
            </a:endParaRPr>
          </a:p>
          <a:p>
            <a:pPr algn="just">
              <a:lnSpc>
                <a:spcPct val="104000"/>
              </a:lnSpc>
            </a:pPr>
            <a:r>
              <a:rPr lang="es-ES_tradnl" sz="2600" dirty="0" smtClean="0">
                <a:latin typeface="Arial" charset="0"/>
                <a:ea typeface="Arial" charset="0"/>
                <a:cs typeface="Arial" charset="0"/>
              </a:rPr>
              <a:t>Los </a:t>
            </a:r>
            <a:r>
              <a:rPr lang="es-ES_tradnl" sz="2600" dirty="0">
                <a:latin typeface="Arial" charset="0"/>
                <a:ea typeface="Arial" charset="0"/>
                <a:cs typeface="Arial" charset="0"/>
              </a:rPr>
              <a:t>beneficios potenciales a los sujetos individuales o a la sociedad se </a:t>
            </a:r>
            <a:r>
              <a:rPr lang="es-ES_tradnl" sz="2600" dirty="0" smtClean="0">
                <a:latin typeface="Arial" charset="0"/>
                <a:ea typeface="Arial" charset="0"/>
                <a:cs typeface="Arial" charset="0"/>
              </a:rPr>
              <a:t>deben maximizar. </a:t>
            </a:r>
            <a:endParaRPr lang="es-ES_tradnl" sz="2600" dirty="0">
              <a:latin typeface="Arial" charset="0"/>
              <a:ea typeface="Arial" charset="0"/>
              <a:cs typeface="Arial" charset="0"/>
            </a:endParaRPr>
          </a:p>
          <a:p>
            <a:pPr algn="just">
              <a:lnSpc>
                <a:spcPct val="104000"/>
              </a:lnSpc>
            </a:pPr>
            <a:r>
              <a:rPr lang="es-ES_tradnl" sz="2600" dirty="0" smtClean="0">
                <a:latin typeface="Arial" charset="0"/>
                <a:ea typeface="Arial" charset="0"/>
                <a:cs typeface="Arial" charset="0"/>
              </a:rPr>
              <a:t>Los </a:t>
            </a:r>
            <a:r>
              <a:rPr lang="es-ES_tradnl" sz="2600" dirty="0">
                <a:latin typeface="Arial" charset="0"/>
                <a:ea typeface="Arial" charset="0"/>
                <a:cs typeface="Arial" charset="0"/>
              </a:rPr>
              <a:t>beneficios potenciales </a:t>
            </a:r>
            <a:r>
              <a:rPr lang="es-ES_tradnl" sz="2600" dirty="0" smtClean="0">
                <a:latin typeface="Arial" charset="0"/>
                <a:ea typeface="Arial" charset="0"/>
                <a:cs typeface="Arial" charset="0"/>
              </a:rPr>
              <a:t>deben ser </a:t>
            </a:r>
            <a:r>
              <a:rPr lang="es-ES_tradnl" sz="2600" dirty="0">
                <a:latin typeface="Arial" charset="0"/>
                <a:ea typeface="Arial" charset="0"/>
                <a:cs typeface="Arial" charset="0"/>
              </a:rPr>
              <a:t>proporcionales o </a:t>
            </a:r>
            <a:r>
              <a:rPr lang="es-ES_tradnl" sz="2600" dirty="0" smtClean="0">
                <a:latin typeface="Arial" charset="0"/>
                <a:ea typeface="Arial" charset="0"/>
                <a:cs typeface="Arial" charset="0"/>
              </a:rPr>
              <a:t>exceder </a:t>
            </a:r>
            <a:r>
              <a:rPr lang="es-ES_tradnl" sz="2600" dirty="0">
                <a:latin typeface="Arial" charset="0"/>
                <a:ea typeface="Arial" charset="0"/>
                <a:cs typeface="Arial" charset="0"/>
              </a:rPr>
              <a:t>a los riesgos asumidos. El beneficio principal es para la </a:t>
            </a:r>
            <a:r>
              <a:rPr lang="es-ES_tradnl" sz="2600" dirty="0" smtClean="0">
                <a:latin typeface="Arial" charset="0"/>
                <a:ea typeface="Arial" charset="0"/>
                <a:cs typeface="Arial" charset="0"/>
              </a:rPr>
              <a:t>sociedad.</a:t>
            </a:r>
            <a:endParaRPr lang="es-ES_tradnl" sz="2600" dirty="0">
              <a:latin typeface="Arial" charset="0"/>
              <a:ea typeface="Arial" charset="0"/>
              <a:cs typeface="Arial" charset="0"/>
            </a:endParaRPr>
          </a:p>
          <a:p>
            <a:pPr algn="just">
              <a:lnSpc>
                <a:spcPct val="104000"/>
              </a:lnSpc>
            </a:pPr>
            <a:r>
              <a:rPr lang="es-ES_tradnl" sz="2600" dirty="0">
                <a:latin typeface="Arial" charset="0"/>
                <a:ea typeface="Arial" charset="0"/>
                <a:cs typeface="Arial" charset="0"/>
              </a:rPr>
              <a:t>Este requisito incorpora los principios de no-maleficencia y beneficencia.</a:t>
            </a:r>
          </a:p>
          <a:p>
            <a:pPr marL="0" indent="0" algn="just">
              <a:lnSpc>
                <a:spcPct val="104000"/>
              </a:lnSpc>
              <a:buNone/>
            </a:pPr>
            <a:endParaRPr lang="es-ES_tradnl" sz="2600" b="1" dirty="0" smtClean="0">
              <a:latin typeface="Arial" charset="0"/>
              <a:ea typeface="Arial" charset="0"/>
              <a:cs typeface="Arial" charset="0"/>
            </a:endParaRPr>
          </a:p>
          <a:p>
            <a:pPr marL="0" indent="0" algn="just">
              <a:lnSpc>
                <a:spcPct val="104000"/>
              </a:lnSpc>
              <a:buNone/>
            </a:pPr>
            <a:r>
              <a:rPr lang="es-ES_tradnl" sz="2600" b="1" dirty="0" smtClean="0">
                <a:latin typeface="Arial" charset="0"/>
                <a:ea typeface="Arial" charset="0"/>
                <a:cs typeface="Arial" charset="0"/>
              </a:rPr>
              <a:t>5</a:t>
            </a:r>
            <a:r>
              <a:rPr lang="es-ES_tradnl" sz="2600" b="1" dirty="0">
                <a:latin typeface="Arial" charset="0"/>
                <a:ea typeface="Arial" charset="0"/>
                <a:cs typeface="Arial" charset="0"/>
              </a:rPr>
              <a:t>. EVALUACIÓN INDEPENDIENTE</a:t>
            </a:r>
            <a:endParaRPr lang="es-ES_tradnl" sz="2600" dirty="0">
              <a:latin typeface="Arial" charset="0"/>
              <a:ea typeface="Arial" charset="0"/>
              <a:cs typeface="Arial" charset="0"/>
            </a:endParaRPr>
          </a:p>
          <a:p>
            <a:endParaRPr lang="es-ES_tradnl" sz="2000" b="1" dirty="0"/>
          </a:p>
        </p:txBody>
      </p:sp>
      <p:sp>
        <p:nvSpPr>
          <p:cNvPr id="5" name="Rectangle 2"/>
          <p:cNvSpPr>
            <a:spLocks noGrp="1" noChangeArrowheads="1"/>
          </p:cNvSpPr>
          <p:nvPr>
            <p:ph type="title"/>
          </p:nvPr>
        </p:nvSpPr>
        <p:spPr>
          <a:xfrm>
            <a:off x="522889" y="1045780"/>
            <a:ext cx="8174421" cy="814551"/>
          </a:xfrm>
          <a:noFill/>
          <a:ln>
            <a:noFill/>
            <a:miter lim="800000"/>
            <a:headEnd/>
            <a:tailEnd/>
          </a:ln>
        </p:spPr>
        <p:txBody>
          <a:bodyPr>
            <a:noAutofit/>
          </a:bodyPr>
          <a:lstStyle/>
          <a:p>
            <a:pPr algn="ctr"/>
            <a:r>
              <a:rPr lang="es-ES_tradnl" sz="2800" b="1" dirty="0">
                <a:solidFill>
                  <a:schemeClr val="tx1"/>
                </a:solidFill>
                <a:latin typeface="Arial" charset="0"/>
                <a:ea typeface="Arial" charset="0"/>
                <a:cs typeface="Arial" charset="0"/>
              </a:rPr>
              <a:t>REQUISITOS ÉTICOS DE LA INVESTIGACIÓN CLÍNICA</a:t>
            </a:r>
            <a:endParaRPr lang="es-ES_tradnl" sz="28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131948057"/>
      </p:ext>
    </p:extLst>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Grp="1" noChangeArrowheads="1"/>
          </p:cNvSpPr>
          <p:nvPr>
            <p:ph type="body" idx="1"/>
          </p:nvPr>
        </p:nvSpPr>
        <p:spPr>
          <a:xfrm>
            <a:off x="220717" y="2078421"/>
            <a:ext cx="8686800" cy="4432738"/>
          </a:xfrm>
          <a:noFill/>
          <a:ln>
            <a:noFill/>
          </a:ln>
        </p:spPr>
        <p:txBody>
          <a:bodyPr>
            <a:normAutofit/>
          </a:bodyPr>
          <a:lstStyle/>
          <a:p>
            <a:pPr marL="0" indent="0">
              <a:buNone/>
            </a:pPr>
            <a:r>
              <a:rPr lang="es-ES_tradnl" sz="2200" b="1" dirty="0">
                <a:latin typeface="Arial" charset="0"/>
                <a:ea typeface="Arial" charset="0"/>
                <a:cs typeface="Arial" charset="0"/>
              </a:rPr>
              <a:t>6. CONSENTIMIENTO INFORMADO</a:t>
            </a:r>
          </a:p>
          <a:p>
            <a:pPr algn="just"/>
            <a:r>
              <a:rPr lang="es-ES_tradnl" sz="2200" dirty="0" smtClean="0">
                <a:latin typeface="Arial" charset="0"/>
                <a:ea typeface="Arial" charset="0"/>
                <a:cs typeface="Arial" charset="0"/>
              </a:rPr>
              <a:t>Los </a:t>
            </a:r>
            <a:r>
              <a:rPr lang="es-ES_tradnl" sz="2200" dirty="0">
                <a:latin typeface="Arial" charset="0"/>
                <a:ea typeface="Arial" charset="0"/>
                <a:cs typeface="Arial" charset="0"/>
              </a:rPr>
              <a:t>individuos solo </a:t>
            </a:r>
            <a:r>
              <a:rPr lang="es-ES_tradnl" sz="2200" dirty="0" smtClean="0">
                <a:latin typeface="Arial" charset="0"/>
                <a:ea typeface="Arial" charset="0"/>
                <a:cs typeface="Arial" charset="0"/>
              </a:rPr>
              <a:t>participarán </a:t>
            </a:r>
            <a:r>
              <a:rPr lang="es-ES_tradnl" sz="2200" dirty="0">
                <a:latin typeface="Arial" charset="0"/>
                <a:ea typeface="Arial" charset="0"/>
                <a:cs typeface="Arial" charset="0"/>
              </a:rPr>
              <a:t>cuando la </a:t>
            </a:r>
            <a:r>
              <a:rPr lang="es-ES_tradnl" sz="2200" dirty="0" smtClean="0">
                <a:latin typeface="Arial" charset="0"/>
                <a:ea typeface="Arial" charset="0"/>
                <a:cs typeface="Arial" charset="0"/>
              </a:rPr>
              <a:t>investigación sea </a:t>
            </a:r>
            <a:r>
              <a:rPr lang="es-ES_tradnl" sz="2200" dirty="0">
                <a:latin typeface="Arial" charset="0"/>
                <a:ea typeface="Arial" charset="0"/>
                <a:cs typeface="Arial" charset="0"/>
              </a:rPr>
              <a:t>compatible con sus valores, intereses y </a:t>
            </a:r>
            <a:r>
              <a:rPr lang="es-ES_tradnl" sz="2200" dirty="0" smtClean="0">
                <a:latin typeface="Arial" charset="0"/>
                <a:ea typeface="Arial" charset="0"/>
                <a:cs typeface="Arial" charset="0"/>
              </a:rPr>
              <a:t>preferencias.</a:t>
            </a:r>
            <a:endParaRPr lang="es-ES_tradnl" sz="2200" dirty="0">
              <a:latin typeface="Arial" charset="0"/>
              <a:ea typeface="Arial" charset="0"/>
              <a:cs typeface="Arial" charset="0"/>
            </a:endParaRPr>
          </a:p>
          <a:p>
            <a:pPr algn="just"/>
            <a:r>
              <a:rPr lang="es-ES_tradnl" sz="2200" dirty="0" smtClean="0">
                <a:latin typeface="Arial" charset="0"/>
                <a:ea typeface="Arial" charset="0"/>
                <a:cs typeface="Arial" charset="0"/>
              </a:rPr>
              <a:t>La </a:t>
            </a:r>
            <a:r>
              <a:rPr lang="es-ES_tradnl" sz="2200" dirty="0">
                <a:latin typeface="Arial" charset="0"/>
                <a:ea typeface="Arial" charset="0"/>
                <a:cs typeface="Arial" charset="0"/>
              </a:rPr>
              <a:t>decisión debe ser </a:t>
            </a:r>
            <a:r>
              <a:rPr lang="es-ES_tradnl" sz="2200" dirty="0" smtClean="0">
                <a:latin typeface="Arial" charset="0"/>
                <a:ea typeface="Arial" charset="0"/>
                <a:cs typeface="Arial" charset="0"/>
              </a:rPr>
              <a:t>libre.</a:t>
            </a:r>
            <a:endParaRPr lang="es-ES_tradnl" sz="2200" dirty="0">
              <a:latin typeface="Arial" charset="0"/>
              <a:ea typeface="Arial" charset="0"/>
              <a:cs typeface="Arial" charset="0"/>
            </a:endParaRPr>
          </a:p>
          <a:p>
            <a:pPr algn="just"/>
            <a:r>
              <a:rPr lang="es-ES_tradnl" sz="2200" dirty="0" smtClean="0">
                <a:latin typeface="Arial" charset="0"/>
                <a:ea typeface="Arial" charset="0"/>
                <a:cs typeface="Arial" charset="0"/>
              </a:rPr>
              <a:t>Se </a:t>
            </a:r>
            <a:r>
              <a:rPr lang="es-ES_tradnl" sz="2200" dirty="0">
                <a:latin typeface="Arial" charset="0"/>
                <a:ea typeface="Arial" charset="0"/>
                <a:cs typeface="Arial" charset="0"/>
              </a:rPr>
              <a:t>debe informar sobre la finalidad, características de la enfermedad, pronóstico, tipo de estudio, molestias de los procedimientos, riesgos, beneficios y alternativas a la </a:t>
            </a:r>
            <a:r>
              <a:rPr lang="es-ES_tradnl" sz="2200" dirty="0" smtClean="0">
                <a:latin typeface="Arial" charset="0"/>
                <a:ea typeface="Arial" charset="0"/>
                <a:cs typeface="Arial" charset="0"/>
              </a:rPr>
              <a:t>investigación.</a:t>
            </a:r>
            <a:endParaRPr lang="es-ES_tradnl" sz="2200" dirty="0">
              <a:latin typeface="Arial" charset="0"/>
              <a:ea typeface="Arial" charset="0"/>
              <a:cs typeface="Arial" charset="0"/>
            </a:endParaRPr>
          </a:p>
          <a:p>
            <a:pPr algn="just"/>
            <a:r>
              <a:rPr lang="es-ES_tradnl" sz="2200" dirty="0" smtClean="0">
                <a:latin typeface="Arial" charset="0"/>
                <a:ea typeface="Arial" charset="0"/>
                <a:cs typeface="Arial" charset="0"/>
              </a:rPr>
              <a:t>El </a:t>
            </a:r>
            <a:r>
              <a:rPr lang="es-ES_tradnl" sz="2200" dirty="0">
                <a:latin typeface="Arial" charset="0"/>
                <a:ea typeface="Arial" charset="0"/>
                <a:cs typeface="Arial" charset="0"/>
              </a:rPr>
              <a:t>sujeto debe entender su situación clínica (comprensión, competencia</a:t>
            </a:r>
            <a:r>
              <a:rPr lang="es-ES_tradnl" sz="2200" dirty="0" smtClean="0">
                <a:latin typeface="Arial" charset="0"/>
                <a:ea typeface="Arial" charset="0"/>
                <a:cs typeface="Arial" charset="0"/>
              </a:rPr>
              <a:t>).</a:t>
            </a:r>
            <a:endParaRPr lang="es-ES_tradnl" sz="2200" dirty="0">
              <a:latin typeface="Arial" charset="0"/>
              <a:ea typeface="Arial" charset="0"/>
              <a:cs typeface="Arial" charset="0"/>
            </a:endParaRPr>
          </a:p>
          <a:p>
            <a:pPr algn="just"/>
            <a:r>
              <a:rPr lang="es-ES_tradnl" sz="2200" dirty="0">
                <a:latin typeface="Arial" charset="0"/>
                <a:ea typeface="Arial" charset="0"/>
                <a:cs typeface="Arial" charset="0"/>
              </a:rPr>
              <a:t>El consentimiento informado se justifica por la necesidad del respeto a las personas y a sus decisiones </a:t>
            </a:r>
            <a:r>
              <a:rPr lang="es-ES_tradnl" sz="2200" dirty="0" smtClean="0">
                <a:latin typeface="Arial" charset="0"/>
                <a:ea typeface="Arial" charset="0"/>
                <a:cs typeface="Arial" charset="0"/>
              </a:rPr>
              <a:t>autónomas</a:t>
            </a:r>
            <a:endParaRPr lang="es-ES_tradnl" sz="2200" b="1" dirty="0">
              <a:latin typeface="Soberana Sans" panose="02000000000000000000" pitchFamily="50" charset="0"/>
            </a:endParaRPr>
          </a:p>
        </p:txBody>
      </p:sp>
      <p:sp>
        <p:nvSpPr>
          <p:cNvPr id="5" name="Rectangle 2"/>
          <p:cNvSpPr>
            <a:spLocks noGrp="1" noChangeArrowheads="1"/>
          </p:cNvSpPr>
          <p:nvPr>
            <p:ph type="title"/>
          </p:nvPr>
        </p:nvSpPr>
        <p:spPr>
          <a:xfrm>
            <a:off x="522889" y="1045780"/>
            <a:ext cx="8174421" cy="814551"/>
          </a:xfrm>
          <a:noFill/>
          <a:ln>
            <a:noFill/>
            <a:miter lim="800000"/>
            <a:headEnd/>
            <a:tailEnd/>
          </a:ln>
        </p:spPr>
        <p:txBody>
          <a:bodyPr>
            <a:noAutofit/>
          </a:bodyPr>
          <a:lstStyle/>
          <a:p>
            <a:pPr algn="ctr"/>
            <a:r>
              <a:rPr lang="es-ES_tradnl" sz="2800" b="1" dirty="0">
                <a:solidFill>
                  <a:schemeClr val="tx1"/>
                </a:solidFill>
                <a:latin typeface="Arial" charset="0"/>
                <a:ea typeface="Arial" charset="0"/>
                <a:cs typeface="Arial" charset="0"/>
              </a:rPr>
              <a:t>REQUISITOS ÉTICOS DE LA INVESTIGACIÓN CLÍNICA</a:t>
            </a:r>
            <a:endParaRPr lang="es-ES_tradnl" sz="28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3732289190"/>
      </p:ext>
    </p:extLst>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p:cNvSpPr>
            <a:spLocks noGrp="1" noChangeArrowheads="1"/>
          </p:cNvSpPr>
          <p:nvPr>
            <p:ph type="body" idx="1"/>
          </p:nvPr>
        </p:nvSpPr>
        <p:spPr>
          <a:xfrm>
            <a:off x="227285" y="2109952"/>
            <a:ext cx="8765627" cy="4306614"/>
          </a:xfrm>
          <a:noFill/>
          <a:ln>
            <a:noFill/>
          </a:ln>
        </p:spPr>
        <p:txBody>
          <a:bodyPr>
            <a:noAutofit/>
          </a:bodyPr>
          <a:lstStyle/>
          <a:p>
            <a:pPr marL="0" indent="0">
              <a:buNone/>
            </a:pPr>
            <a:r>
              <a:rPr lang="es-ES_tradnl" sz="2200" b="1" dirty="0">
                <a:latin typeface="Arial" charset="0"/>
                <a:ea typeface="Arial" charset="0"/>
                <a:cs typeface="Arial" charset="0"/>
              </a:rPr>
              <a:t>7. RESPETO A LOS SUJETOS INSCRITOS</a:t>
            </a:r>
          </a:p>
          <a:p>
            <a:pPr algn="just"/>
            <a:r>
              <a:rPr lang="es-ES_tradnl" sz="2200" dirty="0">
                <a:latin typeface="Arial" charset="0"/>
                <a:ea typeface="Arial" charset="0"/>
                <a:cs typeface="Arial" charset="0"/>
              </a:rPr>
              <a:t>Permitir al sujeto cambios de opinión </a:t>
            </a:r>
            <a:r>
              <a:rPr lang="es-ES_tradnl" sz="2200" dirty="0" smtClean="0">
                <a:latin typeface="Arial" charset="0"/>
                <a:ea typeface="Arial" charset="0"/>
                <a:cs typeface="Arial" charset="0"/>
              </a:rPr>
              <a:t>y </a:t>
            </a:r>
            <a:r>
              <a:rPr lang="es-ES_tradnl" sz="2200" dirty="0">
                <a:latin typeface="Arial" charset="0"/>
                <a:ea typeface="Arial" charset="0"/>
                <a:cs typeface="Arial" charset="0"/>
              </a:rPr>
              <a:t>retirarse sin </a:t>
            </a:r>
            <a:r>
              <a:rPr lang="es-ES_tradnl" sz="2200" dirty="0" smtClean="0">
                <a:latin typeface="Arial" charset="0"/>
                <a:ea typeface="Arial" charset="0"/>
                <a:cs typeface="Arial" charset="0"/>
              </a:rPr>
              <a:t>sanción.</a:t>
            </a:r>
            <a:endParaRPr lang="es-ES_tradnl" sz="2200" dirty="0">
              <a:latin typeface="Arial" charset="0"/>
              <a:ea typeface="Arial" charset="0"/>
              <a:cs typeface="Arial" charset="0"/>
            </a:endParaRPr>
          </a:p>
          <a:p>
            <a:pPr algn="just"/>
            <a:r>
              <a:rPr lang="es-ES_tradnl" sz="2200" dirty="0" smtClean="0">
                <a:latin typeface="Arial" charset="0"/>
                <a:ea typeface="Arial" charset="0"/>
                <a:cs typeface="Arial" charset="0"/>
              </a:rPr>
              <a:t>Privacidad </a:t>
            </a:r>
            <a:r>
              <a:rPr lang="es-ES_tradnl" sz="2200" dirty="0">
                <a:latin typeface="Arial" charset="0"/>
                <a:ea typeface="Arial" charset="0"/>
                <a:cs typeface="Arial" charset="0"/>
              </a:rPr>
              <a:t>y reglas de </a:t>
            </a:r>
            <a:r>
              <a:rPr lang="es-ES_tradnl" sz="2200" dirty="0" smtClean="0">
                <a:latin typeface="Arial" charset="0"/>
                <a:ea typeface="Arial" charset="0"/>
                <a:cs typeface="Arial" charset="0"/>
              </a:rPr>
              <a:t>confidencialidad.</a:t>
            </a:r>
            <a:endParaRPr lang="es-ES_tradnl" sz="2200" dirty="0">
              <a:latin typeface="Arial" charset="0"/>
              <a:ea typeface="Arial" charset="0"/>
              <a:cs typeface="Arial" charset="0"/>
            </a:endParaRPr>
          </a:p>
          <a:p>
            <a:pPr algn="just"/>
            <a:r>
              <a:rPr lang="es-ES_tradnl" sz="2200" dirty="0" smtClean="0">
                <a:latin typeface="Arial" charset="0"/>
                <a:ea typeface="Arial" charset="0"/>
                <a:cs typeface="Arial" charset="0"/>
              </a:rPr>
              <a:t>Proporcionar </a:t>
            </a:r>
            <a:r>
              <a:rPr lang="es-ES_tradnl" sz="2200" dirty="0">
                <a:latin typeface="Arial" charset="0"/>
                <a:ea typeface="Arial" charset="0"/>
                <a:cs typeface="Arial" charset="0"/>
              </a:rPr>
              <a:t>información nueva sobre riesgos y </a:t>
            </a:r>
            <a:r>
              <a:rPr lang="es-ES_tradnl" sz="2200" dirty="0" smtClean="0">
                <a:latin typeface="Arial" charset="0"/>
                <a:ea typeface="Arial" charset="0"/>
                <a:cs typeface="Arial" charset="0"/>
              </a:rPr>
              <a:t>beneficios.</a:t>
            </a:r>
            <a:endParaRPr lang="es-ES_tradnl" sz="2200" dirty="0">
              <a:latin typeface="Arial" charset="0"/>
              <a:ea typeface="Arial" charset="0"/>
              <a:cs typeface="Arial" charset="0"/>
            </a:endParaRPr>
          </a:p>
          <a:p>
            <a:pPr algn="just"/>
            <a:r>
              <a:rPr lang="es-ES_tradnl" sz="2200" dirty="0">
                <a:latin typeface="Arial" charset="0"/>
                <a:ea typeface="Arial" charset="0"/>
                <a:cs typeface="Arial" charset="0"/>
              </a:rPr>
              <a:t>Evitar todo tipo de </a:t>
            </a:r>
            <a:r>
              <a:rPr lang="es-ES_tradnl" sz="2200" dirty="0" smtClean="0">
                <a:latin typeface="Arial" charset="0"/>
                <a:ea typeface="Arial" charset="0"/>
                <a:cs typeface="Arial" charset="0"/>
              </a:rPr>
              <a:t>coerción.</a:t>
            </a:r>
            <a:endParaRPr lang="es-ES_tradnl" sz="2200" dirty="0">
              <a:latin typeface="Arial" charset="0"/>
              <a:ea typeface="Arial" charset="0"/>
              <a:cs typeface="Arial" charset="0"/>
            </a:endParaRPr>
          </a:p>
          <a:p>
            <a:pPr algn="just"/>
            <a:r>
              <a:rPr lang="es-ES_tradnl" sz="2200" dirty="0" smtClean="0">
                <a:latin typeface="Arial" charset="0"/>
                <a:ea typeface="Arial" charset="0"/>
                <a:cs typeface="Arial" charset="0"/>
              </a:rPr>
              <a:t>Informar </a:t>
            </a:r>
            <a:r>
              <a:rPr lang="es-ES_tradnl" sz="2200" dirty="0">
                <a:latin typeface="Arial" charset="0"/>
                <a:ea typeface="Arial" charset="0"/>
                <a:cs typeface="Arial" charset="0"/>
              </a:rPr>
              <a:t>de los </a:t>
            </a:r>
            <a:r>
              <a:rPr lang="es-ES_tradnl" sz="2200" dirty="0" smtClean="0">
                <a:latin typeface="Arial" charset="0"/>
                <a:ea typeface="Arial" charset="0"/>
                <a:cs typeface="Arial" charset="0"/>
              </a:rPr>
              <a:t>resultados.</a:t>
            </a:r>
            <a:endParaRPr lang="es-ES_tradnl" sz="2200" dirty="0">
              <a:latin typeface="Arial" charset="0"/>
              <a:ea typeface="Arial" charset="0"/>
              <a:cs typeface="Arial" charset="0"/>
            </a:endParaRPr>
          </a:p>
          <a:p>
            <a:pPr algn="just"/>
            <a:r>
              <a:rPr lang="es-ES_tradnl" sz="2200" dirty="0" smtClean="0">
                <a:latin typeface="Arial" charset="0"/>
                <a:ea typeface="Arial" charset="0"/>
                <a:cs typeface="Arial" charset="0"/>
              </a:rPr>
              <a:t>No </a:t>
            </a:r>
            <a:r>
              <a:rPr lang="es-ES_tradnl" sz="2200" dirty="0">
                <a:latin typeface="Arial" charset="0"/>
                <a:ea typeface="Arial" charset="0"/>
                <a:cs typeface="Arial" charset="0"/>
              </a:rPr>
              <a:t>descuidar el bienestar del sujeto, ya que puede haber reacciones adversas.</a:t>
            </a:r>
          </a:p>
          <a:p>
            <a:pPr algn="just"/>
            <a:r>
              <a:rPr lang="es-ES_tradnl" sz="2200" dirty="0">
                <a:latin typeface="Arial" charset="0"/>
                <a:ea typeface="Arial" charset="0"/>
                <a:cs typeface="Arial" charset="0"/>
              </a:rPr>
              <a:t>El respeto por los sujetos inscritos se justifica por múltiples </a:t>
            </a:r>
            <a:r>
              <a:rPr lang="es-ES_tradnl" sz="2200" dirty="0" smtClean="0">
                <a:latin typeface="Arial" charset="0"/>
                <a:ea typeface="Arial" charset="0"/>
                <a:cs typeface="Arial" charset="0"/>
              </a:rPr>
              <a:t>principios, </a:t>
            </a:r>
            <a:r>
              <a:rPr lang="es-ES_tradnl" sz="2200" dirty="0">
                <a:latin typeface="Arial" charset="0"/>
                <a:ea typeface="Arial" charset="0"/>
                <a:cs typeface="Arial" charset="0"/>
              </a:rPr>
              <a:t>beneficencia, el respeto por las personas y el respeto a la autonomía.</a:t>
            </a:r>
            <a:endParaRPr lang="es-ES_tradnl" sz="2200" b="1" dirty="0">
              <a:latin typeface="Arial" charset="0"/>
              <a:ea typeface="Arial" charset="0"/>
              <a:cs typeface="Arial" charset="0"/>
            </a:endParaRPr>
          </a:p>
        </p:txBody>
      </p:sp>
      <p:sp>
        <p:nvSpPr>
          <p:cNvPr id="5" name="Rectangle 2"/>
          <p:cNvSpPr>
            <a:spLocks noGrp="1" noChangeArrowheads="1"/>
          </p:cNvSpPr>
          <p:nvPr>
            <p:ph type="title"/>
          </p:nvPr>
        </p:nvSpPr>
        <p:spPr>
          <a:xfrm>
            <a:off x="522889" y="1045780"/>
            <a:ext cx="8174421" cy="814551"/>
          </a:xfrm>
          <a:noFill/>
          <a:ln>
            <a:noFill/>
            <a:miter lim="800000"/>
            <a:headEnd/>
            <a:tailEnd/>
          </a:ln>
        </p:spPr>
        <p:txBody>
          <a:bodyPr>
            <a:noAutofit/>
          </a:bodyPr>
          <a:lstStyle/>
          <a:p>
            <a:pPr algn="ctr"/>
            <a:r>
              <a:rPr lang="es-ES_tradnl" sz="2800" b="1" dirty="0">
                <a:solidFill>
                  <a:schemeClr val="tx1"/>
                </a:solidFill>
                <a:latin typeface="Arial" charset="0"/>
                <a:ea typeface="Arial" charset="0"/>
                <a:cs typeface="Arial" charset="0"/>
              </a:rPr>
              <a:t>REQUISITOS ÉTICOS DE LA INVESTIGACIÓN CLÍNICA</a:t>
            </a:r>
            <a:endParaRPr lang="es-ES_tradnl" sz="28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4075283598"/>
      </p:ext>
    </p:extLst>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4" name="Rectangle 4"/>
          <p:cNvSpPr>
            <a:spLocks noChangeArrowheads="1"/>
          </p:cNvSpPr>
          <p:nvPr/>
        </p:nvSpPr>
        <p:spPr bwMode="auto">
          <a:xfrm>
            <a:off x="0" y="1066800"/>
            <a:ext cx="9144000" cy="6476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r>
              <a:rPr lang="es-ES" sz="2800" dirty="0">
                <a:latin typeface="Arial" charset="0"/>
                <a:ea typeface="Arial" charset="0"/>
                <a:cs typeface="Arial" charset="0"/>
              </a:rPr>
              <a:t>Secuencia de los 7 Requisitos Éticos</a:t>
            </a:r>
          </a:p>
        </p:txBody>
      </p:sp>
      <p:sp>
        <p:nvSpPr>
          <p:cNvPr id="138245" name="Rectangle 5"/>
          <p:cNvSpPr>
            <a:spLocks noChangeArrowheads="1"/>
          </p:cNvSpPr>
          <p:nvPr/>
        </p:nvSpPr>
        <p:spPr bwMode="auto">
          <a:xfrm>
            <a:off x="381000" y="2286000"/>
            <a:ext cx="6324600" cy="4191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609600" indent="-609600">
              <a:lnSpc>
                <a:spcPct val="80000"/>
              </a:lnSpc>
              <a:spcBef>
                <a:spcPct val="20000"/>
              </a:spcBef>
              <a:spcAft>
                <a:spcPct val="30000"/>
              </a:spcAft>
              <a:buSzPct val="80000"/>
              <a:buFont typeface="Wingdings" charset="0"/>
              <a:buAutoNum type="arabicParenR"/>
            </a:pPr>
            <a:r>
              <a:rPr lang="es-ES" sz="2400" i="1" dirty="0">
                <a:latin typeface="Arial" charset="0"/>
                <a:ea typeface="Arial" charset="0"/>
                <a:cs typeface="Arial" charset="0"/>
              </a:rPr>
              <a:t>Valor</a:t>
            </a:r>
            <a:r>
              <a:rPr lang="es-ES" sz="2400" dirty="0">
                <a:latin typeface="Arial" charset="0"/>
                <a:ea typeface="Arial" charset="0"/>
                <a:cs typeface="Arial" charset="0"/>
              </a:rPr>
              <a:t> </a:t>
            </a:r>
            <a:r>
              <a:rPr lang="es-ES" sz="2400" dirty="0" smtClean="0">
                <a:latin typeface="Arial" charset="0"/>
                <a:ea typeface="Arial" charset="0"/>
                <a:cs typeface="Arial" charset="0"/>
              </a:rPr>
              <a:t>social</a:t>
            </a:r>
            <a:endParaRPr lang="es-ES" sz="2400" dirty="0">
              <a:latin typeface="Arial" charset="0"/>
              <a:ea typeface="Arial" charset="0"/>
              <a:cs typeface="Arial" charset="0"/>
            </a:endParaRPr>
          </a:p>
          <a:p>
            <a:pPr marL="609600" indent="-609600">
              <a:lnSpc>
                <a:spcPct val="80000"/>
              </a:lnSpc>
              <a:spcBef>
                <a:spcPct val="20000"/>
              </a:spcBef>
              <a:spcAft>
                <a:spcPct val="30000"/>
              </a:spcAft>
              <a:buSzPct val="80000"/>
              <a:buFont typeface="Wingdings" charset="0"/>
              <a:buAutoNum type="arabicParenR"/>
            </a:pPr>
            <a:r>
              <a:rPr lang="es-ES" sz="2400" i="1" dirty="0">
                <a:latin typeface="Arial" charset="0"/>
                <a:ea typeface="Arial" charset="0"/>
                <a:cs typeface="Arial" charset="0"/>
              </a:rPr>
              <a:t>Validez </a:t>
            </a:r>
            <a:r>
              <a:rPr lang="es-ES" sz="2400" dirty="0" smtClean="0">
                <a:latin typeface="Arial" charset="0"/>
                <a:ea typeface="Arial" charset="0"/>
                <a:cs typeface="Arial" charset="0"/>
              </a:rPr>
              <a:t>científica</a:t>
            </a:r>
            <a:endParaRPr lang="es-ES" sz="2400" dirty="0">
              <a:latin typeface="Arial" charset="0"/>
              <a:ea typeface="Arial" charset="0"/>
              <a:cs typeface="Arial" charset="0"/>
            </a:endParaRPr>
          </a:p>
          <a:p>
            <a:pPr marL="609600" indent="-609600">
              <a:lnSpc>
                <a:spcPct val="80000"/>
              </a:lnSpc>
              <a:spcBef>
                <a:spcPct val="20000"/>
              </a:spcBef>
              <a:spcAft>
                <a:spcPct val="30000"/>
              </a:spcAft>
              <a:buSzPct val="80000"/>
              <a:buFont typeface="Wingdings" charset="0"/>
              <a:buAutoNum type="arabicParenR"/>
            </a:pPr>
            <a:r>
              <a:rPr lang="es-ES" sz="2400" dirty="0">
                <a:latin typeface="Arial" charset="0"/>
                <a:ea typeface="Arial" charset="0"/>
                <a:cs typeface="Arial" charset="0"/>
              </a:rPr>
              <a:t>Selección equitativa</a:t>
            </a:r>
          </a:p>
          <a:p>
            <a:pPr marL="609600" indent="-609600">
              <a:lnSpc>
                <a:spcPct val="80000"/>
              </a:lnSpc>
              <a:spcBef>
                <a:spcPct val="20000"/>
              </a:spcBef>
              <a:spcAft>
                <a:spcPct val="30000"/>
              </a:spcAft>
              <a:buSzPct val="80000"/>
              <a:buFont typeface="Wingdings" charset="0"/>
              <a:buAutoNum type="arabicParenR"/>
            </a:pPr>
            <a:r>
              <a:rPr lang="es-ES" sz="2400" dirty="0">
                <a:latin typeface="Arial" charset="0"/>
                <a:ea typeface="Arial" charset="0"/>
                <a:cs typeface="Arial" charset="0"/>
              </a:rPr>
              <a:t>R</a:t>
            </a:r>
            <a:r>
              <a:rPr lang="es-ES" sz="2400" dirty="0" smtClean="0">
                <a:latin typeface="Arial" charset="0"/>
                <a:ea typeface="Arial" charset="0"/>
                <a:cs typeface="Arial" charset="0"/>
              </a:rPr>
              <a:t>elación </a:t>
            </a:r>
            <a:r>
              <a:rPr lang="es-ES" sz="2400" dirty="0">
                <a:latin typeface="Arial" charset="0"/>
                <a:ea typeface="Arial" charset="0"/>
                <a:cs typeface="Arial" charset="0"/>
              </a:rPr>
              <a:t>riesgo/beneficio</a:t>
            </a:r>
          </a:p>
          <a:p>
            <a:pPr marL="609600" indent="-609600">
              <a:lnSpc>
                <a:spcPct val="80000"/>
              </a:lnSpc>
              <a:spcBef>
                <a:spcPct val="20000"/>
              </a:spcBef>
              <a:spcAft>
                <a:spcPct val="30000"/>
              </a:spcAft>
              <a:buSzPct val="80000"/>
              <a:buFont typeface="Wingdings" charset="0"/>
              <a:buAutoNum type="arabicParenR"/>
            </a:pPr>
            <a:r>
              <a:rPr lang="es-ES" sz="2400" dirty="0">
                <a:latin typeface="Arial" charset="0"/>
                <a:ea typeface="Arial" charset="0"/>
                <a:cs typeface="Arial" charset="0"/>
              </a:rPr>
              <a:t>Evaluación independiente</a:t>
            </a:r>
          </a:p>
          <a:p>
            <a:pPr marL="609600" indent="-609600">
              <a:lnSpc>
                <a:spcPct val="80000"/>
              </a:lnSpc>
              <a:spcBef>
                <a:spcPct val="20000"/>
              </a:spcBef>
              <a:spcAft>
                <a:spcPct val="30000"/>
              </a:spcAft>
              <a:buSzPct val="80000"/>
              <a:buFont typeface="Wingdings" charset="0"/>
              <a:buAutoNum type="arabicParenR"/>
            </a:pPr>
            <a:r>
              <a:rPr lang="es-ES" sz="2400" dirty="0">
                <a:latin typeface="Arial" charset="0"/>
                <a:ea typeface="Arial" charset="0"/>
                <a:cs typeface="Arial" charset="0"/>
              </a:rPr>
              <a:t>Consentimiento informado</a:t>
            </a:r>
          </a:p>
          <a:p>
            <a:pPr marL="609600" indent="-609600">
              <a:lnSpc>
                <a:spcPct val="80000"/>
              </a:lnSpc>
              <a:spcBef>
                <a:spcPct val="20000"/>
              </a:spcBef>
              <a:spcAft>
                <a:spcPct val="30000"/>
              </a:spcAft>
              <a:buSzPct val="80000"/>
              <a:buFont typeface="Wingdings" charset="0"/>
              <a:buAutoNum type="arabicParenR"/>
            </a:pPr>
            <a:r>
              <a:rPr lang="es-ES" sz="2400" i="1" dirty="0">
                <a:latin typeface="Arial" charset="0"/>
                <a:ea typeface="Arial" charset="0"/>
                <a:cs typeface="Arial" charset="0"/>
              </a:rPr>
              <a:t>Respeto por los participantes</a:t>
            </a:r>
          </a:p>
          <a:p>
            <a:pPr marL="609600" indent="-609600">
              <a:lnSpc>
                <a:spcPct val="80000"/>
              </a:lnSpc>
              <a:spcBef>
                <a:spcPct val="20000"/>
              </a:spcBef>
              <a:spcAft>
                <a:spcPct val="30000"/>
              </a:spcAft>
              <a:buClr>
                <a:srgbClr val="FF0000"/>
              </a:buClr>
              <a:buSzPct val="80000"/>
              <a:buFont typeface="Wingdings" charset="0"/>
              <a:buAutoNum type="arabicParenR"/>
            </a:pPr>
            <a:endParaRPr lang="es-ES" sz="2800" dirty="0">
              <a:latin typeface="Arial" charset="0"/>
            </a:endParaRPr>
          </a:p>
          <a:p>
            <a:pPr marL="609600" indent="-609600">
              <a:lnSpc>
                <a:spcPct val="80000"/>
              </a:lnSpc>
              <a:spcBef>
                <a:spcPct val="20000"/>
              </a:spcBef>
              <a:spcAft>
                <a:spcPct val="30000"/>
              </a:spcAft>
              <a:buClr>
                <a:srgbClr val="FF0000"/>
              </a:buClr>
              <a:buSzPct val="80000"/>
              <a:buFont typeface="Wingdings" charset="0"/>
              <a:buAutoNum type="arabicParenR"/>
            </a:pPr>
            <a:endParaRPr lang="es-ES" sz="2800" dirty="0">
              <a:latin typeface="Arial" charset="0"/>
            </a:endParaRPr>
          </a:p>
          <a:p>
            <a:pPr marL="609600" indent="-609600">
              <a:lnSpc>
                <a:spcPct val="80000"/>
              </a:lnSpc>
              <a:spcBef>
                <a:spcPct val="20000"/>
              </a:spcBef>
              <a:spcAft>
                <a:spcPct val="30000"/>
              </a:spcAft>
              <a:buClr>
                <a:srgbClr val="FF0000"/>
              </a:buClr>
              <a:buSzPct val="80000"/>
              <a:buFont typeface="Wingdings" charset="0"/>
              <a:buAutoNum type="arabicParenR"/>
            </a:pPr>
            <a:endParaRPr lang="es-ES" sz="2800" dirty="0">
              <a:latin typeface="Arial" charset="0"/>
            </a:endParaRPr>
          </a:p>
        </p:txBody>
      </p:sp>
      <p:grpSp>
        <p:nvGrpSpPr>
          <p:cNvPr id="138246" name="Group 6"/>
          <p:cNvGrpSpPr>
            <a:grpSpLocks/>
          </p:cNvGrpSpPr>
          <p:nvPr/>
        </p:nvGrpSpPr>
        <p:grpSpPr bwMode="auto">
          <a:xfrm>
            <a:off x="6553200" y="2286000"/>
            <a:ext cx="2133600" cy="1981200"/>
            <a:chOff x="4128" y="1440"/>
            <a:chExt cx="1344" cy="1248"/>
          </a:xfrm>
        </p:grpSpPr>
        <p:grpSp>
          <p:nvGrpSpPr>
            <p:cNvPr id="138247" name="Group 7"/>
            <p:cNvGrpSpPr>
              <a:grpSpLocks/>
            </p:cNvGrpSpPr>
            <p:nvPr/>
          </p:nvGrpSpPr>
          <p:grpSpPr bwMode="auto">
            <a:xfrm>
              <a:off x="4128" y="1440"/>
              <a:ext cx="432" cy="1248"/>
              <a:chOff x="3984" y="1488"/>
              <a:chExt cx="432" cy="1248"/>
            </a:xfrm>
          </p:grpSpPr>
          <p:sp>
            <p:nvSpPr>
              <p:cNvPr id="138248" name="Line 8"/>
              <p:cNvSpPr>
                <a:spLocks noChangeShapeType="1"/>
              </p:cNvSpPr>
              <p:nvPr/>
            </p:nvSpPr>
            <p:spPr bwMode="auto">
              <a:xfrm>
                <a:off x="3984" y="1488"/>
                <a:ext cx="432"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s-ES"/>
              </a:p>
            </p:txBody>
          </p:sp>
          <p:sp>
            <p:nvSpPr>
              <p:cNvPr id="138249" name="Line 9"/>
              <p:cNvSpPr>
                <a:spLocks noChangeShapeType="1"/>
              </p:cNvSpPr>
              <p:nvPr/>
            </p:nvSpPr>
            <p:spPr bwMode="auto">
              <a:xfrm>
                <a:off x="4416" y="1488"/>
                <a:ext cx="0" cy="1248"/>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s-ES"/>
              </a:p>
            </p:txBody>
          </p:sp>
          <p:sp>
            <p:nvSpPr>
              <p:cNvPr id="138250" name="Line 10"/>
              <p:cNvSpPr>
                <a:spLocks noChangeShapeType="1"/>
              </p:cNvSpPr>
              <p:nvPr/>
            </p:nvSpPr>
            <p:spPr bwMode="auto">
              <a:xfrm flipH="1">
                <a:off x="4032" y="2736"/>
                <a:ext cx="384"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s-ES"/>
              </a:p>
            </p:txBody>
          </p:sp>
        </p:grpSp>
        <p:sp>
          <p:nvSpPr>
            <p:cNvPr id="138251" name="Text Box 11"/>
            <p:cNvSpPr txBox="1">
              <a:spLocks noChangeArrowheads="1"/>
            </p:cNvSpPr>
            <p:nvPr/>
          </p:nvSpPr>
          <p:spPr bwMode="auto">
            <a:xfrm>
              <a:off x="4704" y="1920"/>
              <a:ext cx="768"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s-ES" dirty="0">
                  <a:effectLst>
                    <a:outerShdw blurRad="38100" dist="38100" dir="2700000" algn="tl">
                      <a:srgbClr val="DDDDDD"/>
                    </a:outerShdw>
                  </a:effectLst>
                  <a:latin typeface="Arial" charset="0"/>
                </a:rPr>
                <a:t>Diseño </a:t>
              </a:r>
            </a:p>
          </p:txBody>
        </p:sp>
      </p:grpSp>
      <p:grpSp>
        <p:nvGrpSpPr>
          <p:cNvPr id="138252" name="Group 12"/>
          <p:cNvGrpSpPr>
            <a:grpSpLocks/>
          </p:cNvGrpSpPr>
          <p:nvPr/>
        </p:nvGrpSpPr>
        <p:grpSpPr bwMode="auto">
          <a:xfrm>
            <a:off x="5410200" y="4419600"/>
            <a:ext cx="2978150" cy="457200"/>
            <a:chOff x="3408" y="2784"/>
            <a:chExt cx="1876" cy="288"/>
          </a:xfrm>
        </p:grpSpPr>
        <p:sp>
          <p:nvSpPr>
            <p:cNvPr id="138253" name="Line 13"/>
            <p:cNvSpPr>
              <a:spLocks noChangeShapeType="1"/>
            </p:cNvSpPr>
            <p:nvPr/>
          </p:nvSpPr>
          <p:spPr bwMode="auto">
            <a:xfrm>
              <a:off x="3408" y="2976"/>
              <a:ext cx="148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s-ES"/>
            </a:p>
          </p:txBody>
        </p:sp>
        <p:sp>
          <p:nvSpPr>
            <p:cNvPr id="138254" name="Text Box 14"/>
            <p:cNvSpPr txBox="1">
              <a:spLocks noChangeArrowheads="1"/>
            </p:cNvSpPr>
            <p:nvPr/>
          </p:nvSpPr>
          <p:spPr bwMode="auto">
            <a:xfrm>
              <a:off x="4848" y="2784"/>
              <a:ext cx="436"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s-ES" dirty="0">
                  <a:effectLst>
                    <a:outerShdw blurRad="38100" dist="38100" dir="2700000" algn="tl">
                      <a:srgbClr val="DDDDDD"/>
                    </a:outerShdw>
                  </a:effectLst>
                  <a:latin typeface="Arial" charset="0"/>
                </a:rPr>
                <a:t>CEI</a:t>
              </a:r>
            </a:p>
          </p:txBody>
        </p:sp>
      </p:grpSp>
      <p:grpSp>
        <p:nvGrpSpPr>
          <p:cNvPr id="138255" name="Group 15"/>
          <p:cNvGrpSpPr>
            <a:grpSpLocks/>
          </p:cNvGrpSpPr>
          <p:nvPr/>
        </p:nvGrpSpPr>
        <p:grpSpPr bwMode="auto">
          <a:xfrm>
            <a:off x="6477000" y="3276600"/>
            <a:ext cx="2286000" cy="2743200"/>
            <a:chOff x="4080" y="2064"/>
            <a:chExt cx="1440" cy="1728"/>
          </a:xfrm>
        </p:grpSpPr>
        <p:grpSp>
          <p:nvGrpSpPr>
            <p:cNvPr id="138256" name="Group 16"/>
            <p:cNvGrpSpPr>
              <a:grpSpLocks/>
            </p:cNvGrpSpPr>
            <p:nvPr/>
          </p:nvGrpSpPr>
          <p:grpSpPr bwMode="auto">
            <a:xfrm>
              <a:off x="4080" y="3168"/>
              <a:ext cx="336" cy="624"/>
              <a:chOff x="4080" y="3168"/>
              <a:chExt cx="336" cy="624"/>
            </a:xfrm>
          </p:grpSpPr>
          <p:sp>
            <p:nvSpPr>
              <p:cNvPr id="138257" name="Line 17"/>
              <p:cNvSpPr>
                <a:spLocks noChangeShapeType="1"/>
              </p:cNvSpPr>
              <p:nvPr/>
            </p:nvSpPr>
            <p:spPr bwMode="auto">
              <a:xfrm>
                <a:off x="4080" y="3168"/>
                <a:ext cx="336"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s-ES"/>
              </a:p>
            </p:txBody>
          </p:sp>
          <p:sp>
            <p:nvSpPr>
              <p:cNvPr id="138258" name="Line 18"/>
              <p:cNvSpPr>
                <a:spLocks noChangeShapeType="1"/>
              </p:cNvSpPr>
              <p:nvPr/>
            </p:nvSpPr>
            <p:spPr bwMode="auto">
              <a:xfrm>
                <a:off x="4416" y="3168"/>
                <a:ext cx="0" cy="624"/>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s-ES"/>
              </a:p>
            </p:txBody>
          </p:sp>
          <p:sp>
            <p:nvSpPr>
              <p:cNvPr id="138259" name="Line 19"/>
              <p:cNvSpPr>
                <a:spLocks noChangeShapeType="1"/>
              </p:cNvSpPr>
              <p:nvPr/>
            </p:nvSpPr>
            <p:spPr bwMode="auto">
              <a:xfrm flipH="1">
                <a:off x="4080" y="3792"/>
                <a:ext cx="336"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s-ES"/>
              </a:p>
            </p:txBody>
          </p:sp>
        </p:grpSp>
        <p:sp>
          <p:nvSpPr>
            <p:cNvPr id="138260" name="Text Box 20"/>
            <p:cNvSpPr txBox="1">
              <a:spLocks noChangeArrowheads="1"/>
            </p:cNvSpPr>
            <p:nvPr/>
          </p:nvSpPr>
          <p:spPr bwMode="auto">
            <a:xfrm>
              <a:off x="4549" y="3360"/>
              <a:ext cx="97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s-ES" dirty="0">
                  <a:effectLst>
                    <a:outerShdw blurRad="38100" dist="38100" dir="2700000" algn="tl">
                      <a:srgbClr val="DDDDDD"/>
                    </a:outerShdw>
                  </a:effectLst>
                  <a:latin typeface="Arial" charset="0"/>
                </a:rPr>
                <a:t>Monitoreo</a:t>
              </a:r>
            </a:p>
          </p:txBody>
        </p:sp>
        <p:sp>
          <p:nvSpPr>
            <p:cNvPr id="138261" name="Line 21"/>
            <p:cNvSpPr>
              <a:spLocks noChangeShapeType="1"/>
            </p:cNvSpPr>
            <p:nvPr/>
          </p:nvSpPr>
          <p:spPr bwMode="auto">
            <a:xfrm flipH="1">
              <a:off x="4512" y="2064"/>
              <a:ext cx="24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s-ES"/>
            </a:p>
          </p:txBody>
        </p:sp>
        <p:sp>
          <p:nvSpPr>
            <p:cNvPr id="138262" name="Line 22"/>
            <p:cNvSpPr>
              <a:spLocks noChangeShapeType="1"/>
            </p:cNvSpPr>
            <p:nvPr/>
          </p:nvSpPr>
          <p:spPr bwMode="auto">
            <a:xfrm>
              <a:off x="4512" y="2064"/>
              <a:ext cx="0" cy="1392"/>
            </a:xfrm>
            <a:prstGeom prst="line">
              <a:avLst/>
            </a:prstGeom>
            <a:noFill/>
            <a:ln w="952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s-ES"/>
            </a:p>
          </p:txBody>
        </p:sp>
        <p:sp>
          <p:nvSpPr>
            <p:cNvPr id="138263" name="Line 23"/>
            <p:cNvSpPr>
              <a:spLocks noChangeShapeType="1"/>
            </p:cNvSpPr>
            <p:nvPr/>
          </p:nvSpPr>
          <p:spPr bwMode="auto">
            <a:xfrm flipH="1">
              <a:off x="4416" y="3456"/>
              <a:ext cx="9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s-ES"/>
            </a:p>
          </p:txBody>
        </p:sp>
      </p:grpSp>
    </p:spTree>
    <p:extLst>
      <p:ext uri="{BB962C8B-B14F-4D97-AF65-F5344CB8AC3E}">
        <p14:creationId xmlns:p14="http://schemas.microsoft.com/office/powerpoint/2010/main" val="353319018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824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825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82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2" name="Rectangle 4"/>
          <p:cNvSpPr>
            <a:spLocks noChangeArrowheads="1"/>
          </p:cNvSpPr>
          <p:nvPr/>
        </p:nvSpPr>
        <p:spPr bwMode="auto">
          <a:xfrm>
            <a:off x="79973" y="1097733"/>
            <a:ext cx="8915400" cy="526115"/>
          </a:xfrm>
          <a:prstGeom prst="rect">
            <a:avLst/>
          </a:prstGeom>
          <a:no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r>
              <a:rPr lang="en-US" sz="2800" b="1" dirty="0">
                <a:latin typeface="Arial" charset="0"/>
                <a:ea typeface="Arial" charset="0"/>
                <a:cs typeface="Arial" charset="0"/>
              </a:rPr>
              <a:t>¿</a:t>
            </a:r>
            <a:r>
              <a:rPr lang="es-ES" sz="2800" b="1" dirty="0">
                <a:latin typeface="Arial" charset="0"/>
                <a:ea typeface="Arial" charset="0"/>
                <a:cs typeface="Arial" charset="0"/>
              </a:rPr>
              <a:t>Qué hace que una investigación sea ética?</a:t>
            </a:r>
          </a:p>
        </p:txBody>
      </p:sp>
      <p:sp>
        <p:nvSpPr>
          <p:cNvPr id="165893" name="Rectangle 5"/>
          <p:cNvSpPr>
            <a:spLocks noChangeArrowheads="1"/>
          </p:cNvSpPr>
          <p:nvPr/>
        </p:nvSpPr>
        <p:spPr bwMode="auto">
          <a:xfrm>
            <a:off x="79973" y="2285999"/>
            <a:ext cx="8915400" cy="3468415"/>
          </a:xfrm>
          <a:prstGeom prst="rect">
            <a:avLst/>
          </a:prstGeom>
          <a:no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indent="-342900" algn="just">
              <a:lnSpc>
                <a:spcPct val="80000"/>
              </a:lnSpc>
              <a:spcBef>
                <a:spcPct val="20000"/>
              </a:spcBef>
              <a:spcAft>
                <a:spcPct val="30000"/>
              </a:spcAft>
              <a:buFont typeface="Wingdings" panose="05000000000000000000" pitchFamily="2" charset="2"/>
              <a:buChar char="§"/>
            </a:pPr>
            <a:r>
              <a:rPr lang="es-ES" sz="2400" dirty="0">
                <a:latin typeface="Arial" charset="0"/>
                <a:ea typeface="Arial" charset="0"/>
                <a:cs typeface="Arial" charset="0"/>
              </a:rPr>
              <a:t>Los requerimientos responden a valores/principios que son reconocidos </a:t>
            </a:r>
            <a:r>
              <a:rPr lang="es-ES" sz="2400" dirty="0" smtClean="0">
                <a:latin typeface="Arial" charset="0"/>
                <a:ea typeface="Arial" charset="0"/>
                <a:cs typeface="Arial" charset="0"/>
              </a:rPr>
              <a:t>universalmente.</a:t>
            </a:r>
            <a:endParaRPr lang="es-ES" sz="2400" dirty="0">
              <a:latin typeface="Arial" charset="0"/>
              <a:ea typeface="Arial" charset="0"/>
              <a:cs typeface="Arial" charset="0"/>
            </a:endParaRPr>
          </a:p>
          <a:p>
            <a:pPr marL="342900" indent="-342900" algn="just">
              <a:lnSpc>
                <a:spcPct val="80000"/>
              </a:lnSpc>
              <a:spcBef>
                <a:spcPct val="20000"/>
              </a:spcBef>
              <a:spcAft>
                <a:spcPct val="30000"/>
              </a:spcAft>
              <a:buFont typeface="Wingdings" panose="05000000000000000000" pitchFamily="2" charset="2"/>
              <a:buChar char="§"/>
            </a:pPr>
            <a:r>
              <a:rPr lang="es-ES" sz="2400" dirty="0">
                <a:latin typeface="Arial" charset="0"/>
                <a:ea typeface="Arial" charset="0"/>
                <a:cs typeface="Arial" charset="0"/>
              </a:rPr>
              <a:t>Las discusiones respecto </a:t>
            </a:r>
            <a:r>
              <a:rPr lang="es-ES" sz="2400" dirty="0" smtClean="0">
                <a:latin typeface="Arial" charset="0"/>
                <a:ea typeface="Arial" charset="0"/>
                <a:cs typeface="Arial" charset="0"/>
              </a:rPr>
              <a:t>de </a:t>
            </a:r>
            <a:r>
              <a:rPr lang="es-ES" sz="2400" dirty="0">
                <a:latin typeface="Arial" charset="0"/>
                <a:ea typeface="Arial" charset="0"/>
                <a:cs typeface="Arial" charset="0"/>
              </a:rPr>
              <a:t>un protocolo se refieren a la aplicación </a:t>
            </a:r>
            <a:r>
              <a:rPr lang="es-ES" sz="2400" dirty="0" smtClean="0">
                <a:latin typeface="Arial" charset="0"/>
                <a:ea typeface="Arial" charset="0"/>
                <a:cs typeface="Arial" charset="0"/>
              </a:rPr>
              <a:t>de </a:t>
            </a:r>
            <a:r>
              <a:rPr lang="es-ES" sz="2400" dirty="0">
                <a:latin typeface="Arial" charset="0"/>
                <a:ea typeface="Arial" charset="0"/>
                <a:cs typeface="Arial" charset="0"/>
              </a:rPr>
              <a:t>los principios y no a los principios en </a:t>
            </a:r>
            <a:r>
              <a:rPr lang="es-ES" sz="2400" dirty="0" smtClean="0">
                <a:latin typeface="Arial" charset="0"/>
                <a:ea typeface="Arial" charset="0"/>
                <a:cs typeface="Arial" charset="0"/>
              </a:rPr>
              <a:t>sí mismos.</a:t>
            </a:r>
            <a:endParaRPr lang="es-ES" sz="2400" dirty="0">
              <a:latin typeface="Arial" charset="0"/>
              <a:ea typeface="Arial" charset="0"/>
              <a:cs typeface="Arial" charset="0"/>
            </a:endParaRPr>
          </a:p>
          <a:p>
            <a:pPr marL="342900" indent="-342900" algn="just">
              <a:lnSpc>
                <a:spcPct val="80000"/>
              </a:lnSpc>
              <a:spcBef>
                <a:spcPct val="20000"/>
              </a:spcBef>
              <a:spcAft>
                <a:spcPct val="30000"/>
              </a:spcAft>
              <a:buFont typeface="Wingdings" panose="05000000000000000000" pitchFamily="2" charset="2"/>
              <a:buChar char="§"/>
            </a:pPr>
            <a:r>
              <a:rPr lang="es-ES" sz="2400" dirty="0" smtClean="0">
                <a:latin typeface="Arial" charset="0"/>
                <a:ea typeface="Arial" charset="0"/>
                <a:cs typeface="Arial" charset="0"/>
              </a:rPr>
              <a:t>Su </a:t>
            </a:r>
            <a:r>
              <a:rPr lang="es-ES" sz="2400" dirty="0">
                <a:latin typeface="Arial" charset="0"/>
                <a:ea typeface="Arial" charset="0"/>
                <a:cs typeface="Arial" charset="0"/>
              </a:rPr>
              <a:t>cumplimiento requiere tener regulaciones y comités de ética capaces de </a:t>
            </a:r>
            <a:r>
              <a:rPr lang="es-ES" sz="2400" dirty="0" smtClean="0">
                <a:latin typeface="Arial" charset="0"/>
                <a:ea typeface="Arial" charset="0"/>
                <a:cs typeface="Arial" charset="0"/>
              </a:rPr>
              <a:t>aplicarlas.</a:t>
            </a:r>
          </a:p>
          <a:p>
            <a:pPr marL="342900" indent="-342900" algn="just">
              <a:lnSpc>
                <a:spcPct val="80000"/>
              </a:lnSpc>
              <a:spcBef>
                <a:spcPct val="20000"/>
              </a:spcBef>
              <a:spcAft>
                <a:spcPct val="30000"/>
              </a:spcAft>
              <a:buFont typeface="Wingdings" panose="05000000000000000000" pitchFamily="2" charset="2"/>
              <a:buChar char="§"/>
            </a:pPr>
            <a:r>
              <a:rPr lang="es-ES" sz="2400" dirty="0" smtClean="0">
                <a:latin typeface="Arial" charset="0"/>
                <a:ea typeface="Arial" charset="0"/>
                <a:cs typeface="Arial" charset="0"/>
              </a:rPr>
              <a:t>Su </a:t>
            </a:r>
            <a:r>
              <a:rPr lang="es-ES" sz="2400" dirty="0">
                <a:latin typeface="Arial" charset="0"/>
                <a:ea typeface="Arial" charset="0"/>
                <a:cs typeface="Arial" charset="0"/>
              </a:rPr>
              <a:t>análisis requiere distintas experticias y saberes (ética, científica, legal, social, cultural</a:t>
            </a:r>
            <a:r>
              <a:rPr lang="es-ES" sz="2400" dirty="0" smtClean="0">
                <a:latin typeface="Arial" charset="0"/>
                <a:ea typeface="Arial" charset="0"/>
                <a:cs typeface="Arial" charset="0"/>
              </a:rPr>
              <a:t>).</a:t>
            </a:r>
            <a:endParaRPr lang="es-ES" sz="2400" dirty="0">
              <a:latin typeface="Arial" charset="0"/>
              <a:ea typeface="Arial" charset="0"/>
              <a:cs typeface="Arial" charset="0"/>
            </a:endParaRPr>
          </a:p>
          <a:p>
            <a:pPr marL="838200" lvl="1" indent="-381000">
              <a:lnSpc>
                <a:spcPct val="80000"/>
              </a:lnSpc>
              <a:spcBef>
                <a:spcPct val="20000"/>
              </a:spcBef>
              <a:spcAft>
                <a:spcPct val="30000"/>
              </a:spcAft>
              <a:buFont typeface="Wingdings" panose="05000000000000000000" pitchFamily="2" charset="2"/>
              <a:buChar char="§"/>
            </a:pPr>
            <a:endParaRPr lang="es-ES" sz="2000" dirty="0">
              <a:latin typeface="Arial" charset="0"/>
            </a:endParaRPr>
          </a:p>
          <a:p>
            <a:pPr marL="457200" indent="-457200">
              <a:lnSpc>
                <a:spcPct val="80000"/>
              </a:lnSpc>
              <a:spcBef>
                <a:spcPct val="20000"/>
              </a:spcBef>
              <a:spcAft>
                <a:spcPct val="30000"/>
              </a:spcAft>
              <a:buClr>
                <a:srgbClr val="FF0000"/>
              </a:buClr>
              <a:buFont typeface="Wingdings" charset="0"/>
              <a:buChar char="v"/>
            </a:pPr>
            <a:endParaRPr lang="es-ES" dirty="0">
              <a:latin typeface="Arial" charset="0"/>
            </a:endParaRPr>
          </a:p>
        </p:txBody>
      </p:sp>
    </p:spTree>
    <p:extLst>
      <p:ext uri="{BB962C8B-B14F-4D97-AF65-F5344CB8AC3E}">
        <p14:creationId xmlns:p14="http://schemas.microsoft.com/office/powerpoint/2010/main" val="1668138928"/>
      </p:ext>
    </p:extLst>
  </p:cSld>
  <p:clrMapOvr>
    <a:masterClrMapping/>
  </p:clrMapOvr>
  <p:transition spd="med"/>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533400" y="1021664"/>
            <a:ext cx="8229600" cy="604837"/>
          </a:xfrm>
        </p:spPr>
        <p:txBody>
          <a:bodyPr>
            <a:normAutofit/>
          </a:bodyPr>
          <a:lstStyle/>
          <a:p>
            <a:pPr eaLnBrk="1" hangingPunct="1"/>
            <a:r>
              <a:rPr lang="es-NI" altLang="es-MX" sz="2800" b="1" dirty="0" smtClean="0">
                <a:latin typeface="Arial" charset="0"/>
                <a:ea typeface="Arial" charset="0"/>
                <a:cs typeface="Arial" charset="0"/>
              </a:rPr>
              <a:t>¿Qué es lo que hace ética a la Investigación?</a:t>
            </a:r>
          </a:p>
        </p:txBody>
      </p:sp>
      <p:sp>
        <p:nvSpPr>
          <p:cNvPr id="59395" name="Rectangle 3"/>
          <p:cNvSpPr>
            <a:spLocks noChangeArrowheads="1"/>
          </p:cNvSpPr>
          <p:nvPr/>
        </p:nvSpPr>
        <p:spPr bwMode="auto">
          <a:xfrm>
            <a:off x="304800" y="1813034"/>
            <a:ext cx="4456386" cy="1828800"/>
          </a:xfrm>
          <a:prstGeom prst="rect">
            <a:avLst/>
          </a:prstGeom>
          <a:gradFill>
            <a:gsLst>
              <a:gs pos="0">
                <a:schemeClr val="tx1">
                  <a:lumMod val="50000"/>
                  <a:lumOff val="50000"/>
                </a:schemeClr>
              </a:gs>
              <a:gs pos="47000">
                <a:schemeClr val="tx1">
                  <a:lumMod val="50000"/>
                  <a:lumOff val="50000"/>
                </a:schemeClr>
              </a:gs>
              <a:gs pos="83000">
                <a:schemeClr val="bg2">
                  <a:lumMod val="90000"/>
                </a:schemeClr>
              </a:gs>
              <a:gs pos="100000">
                <a:schemeClr val="bg1"/>
              </a:gs>
            </a:gsLst>
            <a:lin ang="5400000" scaled="1"/>
          </a:gradFill>
          <a:ln w="12700">
            <a:gradFill>
              <a:gsLst>
                <a:gs pos="0">
                  <a:schemeClr val="tx1">
                    <a:lumMod val="50000"/>
                    <a:lumOff val="50000"/>
                  </a:schemeClr>
                </a:gs>
                <a:gs pos="47000">
                  <a:schemeClr val="tx1">
                    <a:lumMod val="50000"/>
                    <a:lumOff val="50000"/>
                  </a:schemeClr>
                </a:gs>
                <a:gs pos="83000">
                  <a:schemeClr val="bg2">
                    <a:lumMod val="90000"/>
                  </a:schemeClr>
                </a:gs>
                <a:gs pos="100000">
                  <a:schemeClr val="bg1"/>
                </a:gs>
              </a:gsLst>
              <a:lin ang="5400000" scaled="1"/>
            </a:gra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Garamond" panose="02020404030301010803" pitchFamily="18" charset="0"/>
                <a:ea typeface="MS PGothic" panose="020B0600070205080204" pitchFamily="34" charset="-128"/>
              </a:defRPr>
            </a:lvl1pPr>
            <a:lvl2pPr marL="742950" indent="-285750" eaLnBrk="0" hangingPunct="0">
              <a:defRPr sz="2400">
                <a:solidFill>
                  <a:schemeClr val="tx1"/>
                </a:solidFill>
                <a:latin typeface="Garamond" panose="02020404030301010803" pitchFamily="18" charset="0"/>
                <a:ea typeface="MS PGothic" panose="020B0600070205080204" pitchFamily="34" charset="-128"/>
              </a:defRPr>
            </a:lvl2pPr>
            <a:lvl3pPr marL="1143000" indent="-228600" eaLnBrk="0" hangingPunct="0">
              <a:defRPr sz="2400">
                <a:solidFill>
                  <a:schemeClr val="tx1"/>
                </a:solidFill>
                <a:latin typeface="Garamond" panose="02020404030301010803" pitchFamily="18" charset="0"/>
                <a:ea typeface="MS PGothic" panose="020B0600070205080204" pitchFamily="34" charset="-128"/>
              </a:defRPr>
            </a:lvl3pPr>
            <a:lvl4pPr marL="1600200" indent="-228600" eaLnBrk="0" hangingPunct="0">
              <a:defRPr sz="2400">
                <a:solidFill>
                  <a:schemeClr val="tx1"/>
                </a:solidFill>
                <a:latin typeface="Garamond" panose="02020404030301010803" pitchFamily="18" charset="0"/>
                <a:ea typeface="MS PGothic" panose="020B0600070205080204" pitchFamily="34" charset="-128"/>
              </a:defRPr>
            </a:lvl4pPr>
            <a:lvl5pPr marL="2057400" indent="-228600" eaLnBrk="0" hangingPunct="0">
              <a:defRPr sz="2400">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9pPr>
          </a:lstStyle>
          <a:p>
            <a:pPr algn="ctr"/>
            <a:r>
              <a:rPr lang="es-NI" altLang="es-MX" sz="2000" b="1" dirty="0">
                <a:solidFill>
                  <a:schemeClr val="bg1"/>
                </a:solidFill>
                <a:latin typeface="Arial" charset="0"/>
                <a:ea typeface="Arial" charset="0"/>
                <a:cs typeface="Arial" charset="0"/>
              </a:rPr>
              <a:t>BENEFICENCIA</a:t>
            </a:r>
          </a:p>
          <a:p>
            <a:pPr algn="ctr"/>
            <a:r>
              <a:rPr lang="es-NI" altLang="es-MX" sz="2000" dirty="0">
                <a:latin typeface="Arial" charset="0"/>
                <a:ea typeface="Arial" charset="0"/>
                <a:cs typeface="Arial" charset="0"/>
              </a:rPr>
              <a:t>Valor Social o Científico </a:t>
            </a:r>
          </a:p>
          <a:p>
            <a:pPr algn="ctr"/>
            <a:r>
              <a:rPr lang="es-NI" altLang="es-MX" sz="2000" dirty="0">
                <a:latin typeface="Arial" charset="0"/>
                <a:ea typeface="Arial" charset="0"/>
                <a:cs typeface="Arial" charset="0"/>
              </a:rPr>
              <a:t>Validez Científica</a:t>
            </a:r>
          </a:p>
          <a:p>
            <a:pPr algn="ctr"/>
            <a:r>
              <a:rPr lang="es-NI" altLang="es-MX" sz="2000" dirty="0">
                <a:latin typeface="Arial" charset="0"/>
                <a:ea typeface="Arial" charset="0"/>
                <a:cs typeface="Arial" charset="0"/>
              </a:rPr>
              <a:t>Relación favorable del riesgo/beneficio</a:t>
            </a:r>
          </a:p>
        </p:txBody>
      </p:sp>
      <p:sp>
        <p:nvSpPr>
          <p:cNvPr id="59396" name="Rectangle 4"/>
          <p:cNvSpPr>
            <a:spLocks noChangeArrowheads="1"/>
          </p:cNvSpPr>
          <p:nvPr/>
        </p:nvSpPr>
        <p:spPr bwMode="auto">
          <a:xfrm>
            <a:off x="5029200" y="1781283"/>
            <a:ext cx="3972910" cy="1828800"/>
          </a:xfrm>
          <a:prstGeom prst="rect">
            <a:avLst/>
          </a:prstGeom>
          <a:gradFill>
            <a:gsLst>
              <a:gs pos="0">
                <a:schemeClr val="tx1">
                  <a:lumMod val="50000"/>
                  <a:lumOff val="50000"/>
                </a:schemeClr>
              </a:gs>
              <a:gs pos="47000">
                <a:schemeClr val="tx1">
                  <a:lumMod val="50000"/>
                  <a:lumOff val="50000"/>
                </a:schemeClr>
              </a:gs>
              <a:gs pos="83000">
                <a:schemeClr val="bg2">
                  <a:lumMod val="90000"/>
                </a:schemeClr>
              </a:gs>
              <a:gs pos="100000">
                <a:schemeClr val="bg1"/>
              </a:gs>
            </a:gsLst>
            <a:lin ang="5400000" scaled="1"/>
          </a:gradFill>
          <a:ln w="12700">
            <a:gradFill>
              <a:gsLst>
                <a:gs pos="0">
                  <a:schemeClr val="tx1">
                    <a:lumMod val="50000"/>
                    <a:lumOff val="50000"/>
                  </a:schemeClr>
                </a:gs>
                <a:gs pos="47000">
                  <a:schemeClr val="tx1">
                    <a:lumMod val="50000"/>
                    <a:lumOff val="50000"/>
                  </a:schemeClr>
                </a:gs>
                <a:gs pos="83000">
                  <a:schemeClr val="bg2">
                    <a:lumMod val="90000"/>
                  </a:schemeClr>
                </a:gs>
                <a:gs pos="100000">
                  <a:schemeClr val="bg1"/>
                </a:gs>
              </a:gsLst>
              <a:lin ang="5400000" scaled="1"/>
            </a:gra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Garamond" panose="02020404030301010803" pitchFamily="18" charset="0"/>
                <a:ea typeface="MS PGothic" panose="020B0600070205080204" pitchFamily="34" charset="-128"/>
              </a:defRPr>
            </a:lvl1pPr>
            <a:lvl2pPr marL="742950" indent="-285750" eaLnBrk="0" hangingPunct="0">
              <a:defRPr sz="2400">
                <a:solidFill>
                  <a:schemeClr val="tx1"/>
                </a:solidFill>
                <a:latin typeface="Garamond" panose="02020404030301010803" pitchFamily="18" charset="0"/>
                <a:ea typeface="MS PGothic" panose="020B0600070205080204" pitchFamily="34" charset="-128"/>
              </a:defRPr>
            </a:lvl2pPr>
            <a:lvl3pPr marL="1143000" indent="-228600" eaLnBrk="0" hangingPunct="0">
              <a:defRPr sz="2400">
                <a:solidFill>
                  <a:schemeClr val="tx1"/>
                </a:solidFill>
                <a:latin typeface="Garamond" panose="02020404030301010803" pitchFamily="18" charset="0"/>
                <a:ea typeface="MS PGothic" panose="020B0600070205080204" pitchFamily="34" charset="-128"/>
              </a:defRPr>
            </a:lvl3pPr>
            <a:lvl4pPr marL="1600200" indent="-228600" eaLnBrk="0" hangingPunct="0">
              <a:defRPr sz="2400">
                <a:solidFill>
                  <a:schemeClr val="tx1"/>
                </a:solidFill>
                <a:latin typeface="Garamond" panose="02020404030301010803" pitchFamily="18" charset="0"/>
                <a:ea typeface="MS PGothic" panose="020B0600070205080204" pitchFamily="34" charset="-128"/>
              </a:defRPr>
            </a:lvl4pPr>
            <a:lvl5pPr marL="2057400" indent="-228600" eaLnBrk="0" hangingPunct="0">
              <a:defRPr sz="2400">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9pPr>
          </a:lstStyle>
          <a:p>
            <a:pPr algn="ctr"/>
            <a:r>
              <a:rPr lang="es-NI" altLang="es-MX" sz="2000" b="1" dirty="0">
                <a:solidFill>
                  <a:schemeClr val="bg1"/>
                </a:solidFill>
                <a:latin typeface="Arial" charset="0"/>
                <a:ea typeface="Arial" charset="0"/>
                <a:cs typeface="Arial" charset="0"/>
              </a:rPr>
              <a:t>JUSTICIA</a:t>
            </a:r>
          </a:p>
          <a:p>
            <a:pPr algn="ctr"/>
            <a:r>
              <a:rPr lang="es-NI" altLang="es-MX" sz="2000" dirty="0">
                <a:latin typeface="Arial" charset="0"/>
                <a:ea typeface="Arial" charset="0"/>
                <a:cs typeface="Arial" charset="0"/>
              </a:rPr>
              <a:t>Justa selección de sujetos</a:t>
            </a:r>
          </a:p>
          <a:p>
            <a:pPr algn="ctr"/>
            <a:r>
              <a:rPr lang="es-NI" altLang="es-MX" sz="2000" dirty="0">
                <a:latin typeface="Arial" charset="0"/>
                <a:ea typeface="Arial" charset="0"/>
                <a:cs typeface="Arial" charset="0"/>
              </a:rPr>
              <a:t>Criterios de Inclusión/Exclusión</a:t>
            </a:r>
          </a:p>
          <a:p>
            <a:pPr algn="ctr"/>
            <a:r>
              <a:rPr lang="es-NI" altLang="es-MX" sz="2000" dirty="0">
                <a:latin typeface="Arial" charset="0"/>
                <a:ea typeface="Arial" charset="0"/>
                <a:cs typeface="Arial" charset="0"/>
              </a:rPr>
              <a:t>Ingreso de sujetos al estudio</a:t>
            </a:r>
          </a:p>
        </p:txBody>
      </p:sp>
      <p:sp>
        <p:nvSpPr>
          <p:cNvPr id="59397" name="Rectangle 5"/>
          <p:cNvSpPr>
            <a:spLocks noChangeArrowheads="1"/>
          </p:cNvSpPr>
          <p:nvPr/>
        </p:nvSpPr>
        <p:spPr bwMode="auto">
          <a:xfrm>
            <a:off x="633743" y="5013434"/>
            <a:ext cx="8129257" cy="1447800"/>
          </a:xfrm>
          <a:prstGeom prst="rect">
            <a:avLst/>
          </a:prstGeom>
          <a:gradFill>
            <a:gsLst>
              <a:gs pos="0">
                <a:schemeClr val="tx1">
                  <a:lumMod val="50000"/>
                  <a:lumOff val="50000"/>
                </a:schemeClr>
              </a:gs>
              <a:gs pos="0">
                <a:schemeClr val="accent1">
                  <a:tint val="66000"/>
                  <a:satMod val="160000"/>
                </a:schemeClr>
              </a:gs>
              <a:gs pos="0">
                <a:srgbClr val="7F7F7F"/>
              </a:gs>
              <a:gs pos="15000">
                <a:schemeClr val="tx1">
                  <a:lumMod val="50000"/>
                  <a:lumOff val="50000"/>
                </a:schemeClr>
              </a:gs>
              <a:gs pos="100000">
                <a:schemeClr val="accent1">
                  <a:tint val="23500"/>
                  <a:satMod val="160000"/>
                </a:schemeClr>
              </a:gs>
            </a:gsLst>
            <a:lin ang="5400000" scaled="0"/>
          </a:gra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Garamond" panose="02020404030301010803" pitchFamily="18" charset="0"/>
                <a:ea typeface="MS PGothic" panose="020B0600070205080204" pitchFamily="34" charset="-128"/>
              </a:defRPr>
            </a:lvl1pPr>
            <a:lvl2pPr marL="742950" indent="-285750" eaLnBrk="0" hangingPunct="0">
              <a:defRPr sz="2400">
                <a:solidFill>
                  <a:schemeClr val="tx1"/>
                </a:solidFill>
                <a:latin typeface="Garamond" panose="02020404030301010803" pitchFamily="18" charset="0"/>
                <a:ea typeface="MS PGothic" panose="020B0600070205080204" pitchFamily="34" charset="-128"/>
              </a:defRPr>
            </a:lvl2pPr>
            <a:lvl3pPr marL="1143000" indent="-228600" eaLnBrk="0" hangingPunct="0">
              <a:defRPr sz="2400">
                <a:solidFill>
                  <a:schemeClr val="tx1"/>
                </a:solidFill>
                <a:latin typeface="Garamond" panose="02020404030301010803" pitchFamily="18" charset="0"/>
                <a:ea typeface="MS PGothic" panose="020B0600070205080204" pitchFamily="34" charset="-128"/>
              </a:defRPr>
            </a:lvl3pPr>
            <a:lvl4pPr marL="1600200" indent="-228600" eaLnBrk="0" hangingPunct="0">
              <a:defRPr sz="2400">
                <a:solidFill>
                  <a:schemeClr val="tx1"/>
                </a:solidFill>
                <a:latin typeface="Garamond" panose="02020404030301010803" pitchFamily="18" charset="0"/>
                <a:ea typeface="MS PGothic" panose="020B0600070205080204" pitchFamily="34" charset="-128"/>
              </a:defRPr>
            </a:lvl4pPr>
            <a:lvl5pPr marL="2057400" indent="-228600" eaLnBrk="0" hangingPunct="0">
              <a:defRPr sz="2400">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9pPr>
          </a:lstStyle>
          <a:p>
            <a:pPr algn="ctr"/>
            <a:r>
              <a:rPr lang="es-NI" altLang="es-MX" sz="2000" b="1" dirty="0" smtClean="0">
                <a:solidFill>
                  <a:schemeClr val="bg1"/>
                </a:solidFill>
                <a:latin typeface="Arial" charset="0"/>
                <a:ea typeface="Arial" charset="0"/>
                <a:cs typeface="Arial" charset="0"/>
              </a:rPr>
              <a:t>RESPETO </a:t>
            </a:r>
            <a:r>
              <a:rPr lang="es-NI" altLang="es-MX" sz="2000" b="1" dirty="0">
                <a:solidFill>
                  <a:schemeClr val="bg1"/>
                </a:solidFill>
                <a:latin typeface="Arial" charset="0"/>
                <a:ea typeface="Arial" charset="0"/>
                <a:cs typeface="Arial" charset="0"/>
              </a:rPr>
              <a:t>POR LAS PERSONAS</a:t>
            </a:r>
          </a:p>
          <a:p>
            <a:pPr algn="ctr"/>
            <a:r>
              <a:rPr lang="es-NI" altLang="es-MX" sz="2000" dirty="0">
                <a:latin typeface="Arial" charset="0"/>
                <a:ea typeface="Arial" charset="0"/>
                <a:cs typeface="Arial" charset="0"/>
              </a:rPr>
              <a:t>Consentimiento informado al inicio y durante la continuación del estudio</a:t>
            </a:r>
          </a:p>
          <a:p>
            <a:pPr algn="ctr"/>
            <a:r>
              <a:rPr lang="es-NI" altLang="es-MX" sz="2000" dirty="0">
                <a:latin typeface="Arial" charset="0"/>
                <a:ea typeface="Arial" charset="0"/>
                <a:cs typeface="Arial" charset="0"/>
              </a:rPr>
              <a:t>Retiro de la investigación o estudio</a:t>
            </a:r>
          </a:p>
          <a:p>
            <a:pPr algn="ctr"/>
            <a:r>
              <a:rPr lang="es-NI" altLang="es-MX" sz="2000" dirty="0">
                <a:latin typeface="Arial" charset="0"/>
                <a:ea typeface="Arial" charset="0"/>
                <a:cs typeface="Arial" charset="0"/>
              </a:rPr>
              <a:t>Cuidar el bienestar del sujeto</a:t>
            </a:r>
          </a:p>
        </p:txBody>
      </p:sp>
      <p:sp>
        <p:nvSpPr>
          <p:cNvPr id="59398" name="Oval 6"/>
          <p:cNvSpPr>
            <a:spLocks noChangeArrowheads="1"/>
          </p:cNvSpPr>
          <p:nvPr/>
        </p:nvSpPr>
        <p:spPr bwMode="auto">
          <a:xfrm>
            <a:off x="3179820" y="3756134"/>
            <a:ext cx="3037101" cy="1219200"/>
          </a:xfrm>
          <a:prstGeom prst="ellipse">
            <a:avLst/>
          </a:prstGeom>
          <a:gradFill>
            <a:gsLst>
              <a:gs pos="0">
                <a:schemeClr val="tx1">
                  <a:lumMod val="50000"/>
                  <a:lumOff val="50000"/>
                </a:schemeClr>
              </a:gs>
              <a:gs pos="0">
                <a:schemeClr val="accent1">
                  <a:tint val="66000"/>
                  <a:satMod val="160000"/>
                </a:schemeClr>
              </a:gs>
              <a:gs pos="0">
                <a:srgbClr val="7F7F7F"/>
              </a:gs>
              <a:gs pos="15000">
                <a:schemeClr val="tx1">
                  <a:lumMod val="50000"/>
                  <a:lumOff val="50000"/>
                </a:schemeClr>
              </a:gs>
              <a:gs pos="100000">
                <a:schemeClr val="accent1">
                  <a:tint val="23500"/>
                  <a:satMod val="160000"/>
                </a:schemeClr>
              </a:gs>
            </a:gsLst>
            <a:lin ang="5400000" scaled="0"/>
          </a:gra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Garamond" panose="02020404030301010803" pitchFamily="18" charset="0"/>
                <a:ea typeface="MS PGothic" panose="020B0600070205080204" pitchFamily="34" charset="-128"/>
              </a:defRPr>
            </a:lvl1pPr>
            <a:lvl2pPr marL="742950" indent="-285750" eaLnBrk="0" hangingPunct="0">
              <a:defRPr sz="2400">
                <a:solidFill>
                  <a:schemeClr val="tx1"/>
                </a:solidFill>
                <a:latin typeface="Garamond" panose="02020404030301010803" pitchFamily="18" charset="0"/>
                <a:ea typeface="MS PGothic" panose="020B0600070205080204" pitchFamily="34" charset="-128"/>
              </a:defRPr>
            </a:lvl2pPr>
            <a:lvl3pPr marL="1143000" indent="-228600" eaLnBrk="0" hangingPunct="0">
              <a:defRPr sz="2400">
                <a:solidFill>
                  <a:schemeClr val="tx1"/>
                </a:solidFill>
                <a:latin typeface="Garamond" panose="02020404030301010803" pitchFamily="18" charset="0"/>
                <a:ea typeface="MS PGothic" panose="020B0600070205080204" pitchFamily="34" charset="-128"/>
              </a:defRPr>
            </a:lvl3pPr>
            <a:lvl4pPr marL="1600200" indent="-228600" eaLnBrk="0" hangingPunct="0">
              <a:defRPr sz="2400">
                <a:solidFill>
                  <a:schemeClr val="tx1"/>
                </a:solidFill>
                <a:latin typeface="Garamond" panose="02020404030301010803" pitchFamily="18" charset="0"/>
                <a:ea typeface="MS PGothic" panose="020B0600070205080204" pitchFamily="34" charset="-128"/>
              </a:defRPr>
            </a:lvl4pPr>
            <a:lvl5pPr marL="2057400" indent="-228600" eaLnBrk="0" hangingPunct="0">
              <a:defRPr sz="2400">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9pPr>
          </a:lstStyle>
          <a:p>
            <a:pPr algn="ctr"/>
            <a:r>
              <a:rPr lang="es-NI" altLang="es-MX" sz="2000" dirty="0">
                <a:latin typeface="Arial" panose="020B0604020202020204" pitchFamily="34" charset="0"/>
              </a:rPr>
              <a:t>Análisis independiente</a:t>
            </a:r>
          </a:p>
        </p:txBody>
      </p:sp>
      <p:sp>
        <p:nvSpPr>
          <p:cNvPr id="59399" name="AutoShape 7"/>
          <p:cNvSpPr>
            <a:spLocks noChangeArrowheads="1"/>
          </p:cNvSpPr>
          <p:nvPr/>
        </p:nvSpPr>
        <p:spPr bwMode="auto">
          <a:xfrm>
            <a:off x="6400798" y="3797408"/>
            <a:ext cx="2074757" cy="984251"/>
          </a:xfrm>
          <a:custGeom>
            <a:avLst/>
            <a:gdLst>
              <a:gd name="T0" fmla="*/ 1262098 w 21600"/>
              <a:gd name="T1" fmla="*/ 0 h 21600"/>
              <a:gd name="T2" fmla="*/ 757226 w 21600"/>
              <a:gd name="T3" fmla="*/ 239469 h 21600"/>
              <a:gd name="T4" fmla="*/ 504790 w 21600"/>
              <a:gd name="T5" fmla="*/ 359223 h 21600"/>
              <a:gd name="T6" fmla="*/ 0 w 21600"/>
              <a:gd name="T7" fmla="*/ 598731 h 21600"/>
              <a:gd name="T8" fmla="*/ 504790 w 21600"/>
              <a:gd name="T9" fmla="*/ 838200 h 21600"/>
              <a:gd name="T10" fmla="*/ 1009662 w 21600"/>
              <a:gd name="T11" fmla="*/ 718446 h 21600"/>
              <a:gd name="T12" fmla="*/ 1514452 w 21600"/>
              <a:gd name="T13" fmla="*/ 478977 h 21600"/>
              <a:gd name="T14" fmla="*/ 1766888 w 21600"/>
              <a:gd name="T15" fmla="*/ 239469 h 21600"/>
              <a:gd name="T16" fmla="*/ 17694720 60000 65536"/>
              <a:gd name="T17" fmla="*/ 11796480 60000 65536"/>
              <a:gd name="T18" fmla="*/ 17694720 60000 65536"/>
              <a:gd name="T19" fmla="*/ 11796480 60000 65536"/>
              <a:gd name="T20" fmla="*/ 5898240 60000 65536"/>
              <a:gd name="T21" fmla="*/ 5898240 60000 65536"/>
              <a:gd name="T22" fmla="*/ 0 60000 65536"/>
              <a:gd name="T23" fmla="*/ 0 60000 65536"/>
              <a:gd name="T24" fmla="*/ 3085 w 21600"/>
              <a:gd name="T25" fmla="*/ 12343 h 21600"/>
              <a:gd name="T26" fmla="*/ 18514 w 21600"/>
              <a:gd name="T27" fmla="*/ 1851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5429" y="0"/>
                </a:moveTo>
                <a:lnTo>
                  <a:pt x="9257" y="6171"/>
                </a:lnTo>
                <a:lnTo>
                  <a:pt x="12343" y="6171"/>
                </a:lnTo>
                <a:lnTo>
                  <a:pt x="12343" y="12343"/>
                </a:lnTo>
                <a:lnTo>
                  <a:pt x="6171" y="12343"/>
                </a:lnTo>
                <a:lnTo>
                  <a:pt x="6171" y="9257"/>
                </a:lnTo>
                <a:lnTo>
                  <a:pt x="0" y="15429"/>
                </a:lnTo>
                <a:lnTo>
                  <a:pt x="6171" y="21600"/>
                </a:lnTo>
                <a:lnTo>
                  <a:pt x="6171" y="18514"/>
                </a:lnTo>
                <a:lnTo>
                  <a:pt x="18514" y="18514"/>
                </a:lnTo>
                <a:lnTo>
                  <a:pt x="18514" y="6171"/>
                </a:lnTo>
                <a:lnTo>
                  <a:pt x="21600" y="6171"/>
                </a:lnTo>
                <a:lnTo>
                  <a:pt x="15429" y="0"/>
                </a:lnTo>
                <a:close/>
              </a:path>
            </a:pathLst>
          </a:custGeom>
          <a:gradFill>
            <a:gsLst>
              <a:gs pos="0">
                <a:schemeClr val="tx1">
                  <a:lumMod val="50000"/>
                  <a:lumOff val="50000"/>
                </a:schemeClr>
              </a:gs>
              <a:gs pos="0">
                <a:schemeClr val="accent1">
                  <a:tint val="66000"/>
                  <a:satMod val="160000"/>
                </a:schemeClr>
              </a:gs>
              <a:gs pos="0">
                <a:srgbClr val="7F7F7F"/>
              </a:gs>
              <a:gs pos="15000">
                <a:schemeClr val="tx1">
                  <a:lumMod val="50000"/>
                  <a:lumOff val="50000"/>
                </a:schemeClr>
              </a:gs>
              <a:gs pos="100000">
                <a:schemeClr val="accent1">
                  <a:tint val="23500"/>
                  <a:satMod val="160000"/>
                </a:schemeClr>
              </a:gs>
            </a:gsLst>
            <a:lin ang="5400000" scaled="0"/>
          </a:gra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s-MX"/>
          </a:p>
        </p:txBody>
      </p:sp>
      <p:sp>
        <p:nvSpPr>
          <p:cNvPr id="59400" name="AutoShape 8"/>
          <p:cNvSpPr>
            <a:spLocks noChangeArrowheads="1"/>
          </p:cNvSpPr>
          <p:nvPr/>
        </p:nvSpPr>
        <p:spPr bwMode="auto">
          <a:xfrm rot="5400000">
            <a:off x="1419114" y="3239020"/>
            <a:ext cx="981138" cy="2172519"/>
          </a:xfrm>
          <a:custGeom>
            <a:avLst/>
            <a:gdLst>
              <a:gd name="T0" fmla="*/ 762021 w 21600"/>
              <a:gd name="T1" fmla="*/ 0 h 21600"/>
              <a:gd name="T2" fmla="*/ 457193 w 21600"/>
              <a:gd name="T3" fmla="*/ 674867 h 21600"/>
              <a:gd name="T4" fmla="*/ 304779 w 21600"/>
              <a:gd name="T5" fmla="*/ 1012356 h 21600"/>
              <a:gd name="T6" fmla="*/ 0 w 21600"/>
              <a:gd name="T7" fmla="*/ 1687333 h 21600"/>
              <a:gd name="T8" fmla="*/ 304779 w 21600"/>
              <a:gd name="T9" fmla="*/ 2362200 h 21600"/>
              <a:gd name="T10" fmla="*/ 609607 w 21600"/>
              <a:gd name="T11" fmla="*/ 2024712 h 21600"/>
              <a:gd name="T12" fmla="*/ 914386 w 21600"/>
              <a:gd name="T13" fmla="*/ 1349844 h 21600"/>
              <a:gd name="T14" fmla="*/ 1066800 w 21600"/>
              <a:gd name="T15" fmla="*/ 674867 h 21600"/>
              <a:gd name="T16" fmla="*/ 17694720 60000 65536"/>
              <a:gd name="T17" fmla="*/ 11796480 60000 65536"/>
              <a:gd name="T18" fmla="*/ 17694720 60000 65536"/>
              <a:gd name="T19" fmla="*/ 11796480 60000 65536"/>
              <a:gd name="T20" fmla="*/ 5898240 60000 65536"/>
              <a:gd name="T21" fmla="*/ 5898240 60000 65536"/>
              <a:gd name="T22" fmla="*/ 0 60000 65536"/>
              <a:gd name="T23" fmla="*/ 0 60000 65536"/>
              <a:gd name="T24" fmla="*/ 3085 w 21600"/>
              <a:gd name="T25" fmla="*/ 12343 h 21600"/>
              <a:gd name="T26" fmla="*/ 18514 w 21600"/>
              <a:gd name="T27" fmla="*/ 1851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5429" y="0"/>
                </a:moveTo>
                <a:lnTo>
                  <a:pt x="9257" y="6171"/>
                </a:lnTo>
                <a:lnTo>
                  <a:pt x="12343" y="6171"/>
                </a:lnTo>
                <a:lnTo>
                  <a:pt x="12343" y="12343"/>
                </a:lnTo>
                <a:lnTo>
                  <a:pt x="6171" y="12343"/>
                </a:lnTo>
                <a:lnTo>
                  <a:pt x="6171" y="9257"/>
                </a:lnTo>
                <a:lnTo>
                  <a:pt x="0" y="15429"/>
                </a:lnTo>
                <a:lnTo>
                  <a:pt x="6171" y="21600"/>
                </a:lnTo>
                <a:lnTo>
                  <a:pt x="6171" y="18514"/>
                </a:lnTo>
                <a:lnTo>
                  <a:pt x="18514" y="18514"/>
                </a:lnTo>
                <a:lnTo>
                  <a:pt x="18514" y="6171"/>
                </a:lnTo>
                <a:lnTo>
                  <a:pt x="21600" y="6171"/>
                </a:lnTo>
                <a:lnTo>
                  <a:pt x="15429" y="0"/>
                </a:lnTo>
                <a:close/>
              </a:path>
            </a:pathLst>
          </a:custGeom>
          <a:gradFill>
            <a:gsLst>
              <a:gs pos="0">
                <a:schemeClr val="tx1">
                  <a:lumMod val="50000"/>
                  <a:lumOff val="50000"/>
                </a:schemeClr>
              </a:gs>
              <a:gs pos="0">
                <a:schemeClr val="accent1">
                  <a:tint val="66000"/>
                  <a:satMod val="160000"/>
                </a:schemeClr>
              </a:gs>
              <a:gs pos="0">
                <a:srgbClr val="7F7F7F"/>
              </a:gs>
              <a:gs pos="15000">
                <a:schemeClr val="tx1">
                  <a:lumMod val="50000"/>
                  <a:lumOff val="50000"/>
                </a:schemeClr>
              </a:gs>
              <a:gs pos="100000">
                <a:schemeClr val="accent1">
                  <a:tint val="23500"/>
                  <a:satMod val="160000"/>
                </a:schemeClr>
              </a:gs>
            </a:gsLst>
            <a:lin ang="5400000" scaled="0"/>
          </a:gra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s-MX"/>
          </a:p>
        </p:txBody>
      </p:sp>
    </p:spTree>
    <p:extLst>
      <p:ext uri="{BB962C8B-B14F-4D97-AF65-F5344CB8AC3E}">
        <p14:creationId xmlns:p14="http://schemas.microsoft.com/office/powerpoint/2010/main" val="243290647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59395"/>
                                        </p:tgtEl>
                                        <p:attrNameLst>
                                          <p:attrName>style.visibility</p:attrName>
                                        </p:attrNameLst>
                                      </p:cBhvr>
                                      <p:to>
                                        <p:strVal val="visible"/>
                                      </p:to>
                                    </p:set>
                                    <p:anim calcmode="lin" valueType="num">
                                      <p:cBhvr additive="base">
                                        <p:cTn id="7" dur="500" fill="hold"/>
                                        <p:tgtEl>
                                          <p:spTgt spid="59395"/>
                                        </p:tgtEl>
                                        <p:attrNameLst>
                                          <p:attrName>ppt_x</p:attrName>
                                        </p:attrNameLst>
                                      </p:cBhvr>
                                      <p:tavLst>
                                        <p:tav tm="0">
                                          <p:val>
                                            <p:strVal val="0-#ppt_w/2"/>
                                          </p:val>
                                        </p:tav>
                                        <p:tav tm="100000">
                                          <p:val>
                                            <p:strVal val="#ppt_x"/>
                                          </p:val>
                                        </p:tav>
                                      </p:tavLst>
                                    </p:anim>
                                    <p:anim calcmode="lin" valueType="num">
                                      <p:cBhvr additive="base">
                                        <p:cTn id="8" dur="500" fill="hold"/>
                                        <p:tgtEl>
                                          <p:spTgt spid="5939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9396"/>
                                        </p:tgtEl>
                                        <p:attrNameLst>
                                          <p:attrName>style.visibility</p:attrName>
                                        </p:attrNameLst>
                                      </p:cBhvr>
                                      <p:to>
                                        <p:strVal val="visible"/>
                                      </p:to>
                                    </p:set>
                                    <p:anim calcmode="lin" valueType="num">
                                      <p:cBhvr additive="base">
                                        <p:cTn id="13" dur="500" fill="hold"/>
                                        <p:tgtEl>
                                          <p:spTgt spid="59396"/>
                                        </p:tgtEl>
                                        <p:attrNameLst>
                                          <p:attrName>ppt_x</p:attrName>
                                        </p:attrNameLst>
                                      </p:cBhvr>
                                      <p:tavLst>
                                        <p:tav tm="0">
                                          <p:val>
                                            <p:strVal val="1+#ppt_w/2"/>
                                          </p:val>
                                        </p:tav>
                                        <p:tav tm="100000">
                                          <p:val>
                                            <p:strVal val="#ppt_x"/>
                                          </p:val>
                                        </p:tav>
                                      </p:tavLst>
                                    </p:anim>
                                    <p:anim calcmode="lin" valueType="num">
                                      <p:cBhvr additive="base">
                                        <p:cTn id="14" dur="500" fill="hold"/>
                                        <p:tgtEl>
                                          <p:spTgt spid="5939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9397"/>
                                        </p:tgtEl>
                                        <p:attrNameLst>
                                          <p:attrName>style.visibility</p:attrName>
                                        </p:attrNameLst>
                                      </p:cBhvr>
                                      <p:to>
                                        <p:strVal val="visible"/>
                                      </p:to>
                                    </p:set>
                                    <p:anim calcmode="lin" valueType="num">
                                      <p:cBhvr additive="base">
                                        <p:cTn id="19" dur="500" fill="hold"/>
                                        <p:tgtEl>
                                          <p:spTgt spid="59397"/>
                                        </p:tgtEl>
                                        <p:attrNameLst>
                                          <p:attrName>ppt_x</p:attrName>
                                        </p:attrNameLst>
                                      </p:cBhvr>
                                      <p:tavLst>
                                        <p:tav tm="0">
                                          <p:val>
                                            <p:strVal val="#ppt_x"/>
                                          </p:val>
                                        </p:tav>
                                        <p:tav tm="100000">
                                          <p:val>
                                            <p:strVal val="#ppt_x"/>
                                          </p:val>
                                        </p:tav>
                                      </p:tavLst>
                                    </p:anim>
                                    <p:anim calcmode="lin" valueType="num">
                                      <p:cBhvr additive="base">
                                        <p:cTn id="20" dur="500" fill="hold"/>
                                        <p:tgtEl>
                                          <p:spTgt spid="593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animBg="1"/>
      <p:bldP spid="59396" grpId="0" animBg="1"/>
      <p:bldP spid="5939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457200" y="1125181"/>
            <a:ext cx="8229600" cy="530197"/>
          </a:xfrm>
        </p:spPr>
        <p:txBody>
          <a:bodyPr>
            <a:normAutofit/>
          </a:bodyPr>
          <a:lstStyle/>
          <a:p>
            <a:pPr algn="ctr" eaLnBrk="1" hangingPunct="1"/>
            <a:r>
              <a:rPr lang="es-NI" altLang="es-MX" sz="2800" b="1" dirty="0" smtClean="0">
                <a:latin typeface="Arial" charset="0"/>
                <a:ea typeface="Arial" charset="0"/>
                <a:cs typeface="Arial" charset="0"/>
              </a:rPr>
              <a:t>Diseño del Protocolo: Beneficencia</a:t>
            </a:r>
          </a:p>
        </p:txBody>
      </p:sp>
      <p:sp>
        <p:nvSpPr>
          <p:cNvPr id="60419" name="Rectangle 3"/>
          <p:cNvSpPr>
            <a:spLocks noGrp="1" noChangeArrowheads="1"/>
          </p:cNvSpPr>
          <p:nvPr>
            <p:ph type="body" idx="1"/>
          </p:nvPr>
        </p:nvSpPr>
        <p:spPr>
          <a:xfrm>
            <a:off x="457200" y="2424113"/>
            <a:ext cx="8229600" cy="2951928"/>
          </a:xfrm>
        </p:spPr>
        <p:txBody>
          <a:bodyPr>
            <a:normAutofit lnSpcReduction="10000"/>
          </a:bodyPr>
          <a:lstStyle/>
          <a:p>
            <a:pPr algn="just" eaLnBrk="1" hangingPunct="1"/>
            <a:r>
              <a:rPr lang="es-NI" altLang="es-MX" sz="2200" dirty="0" smtClean="0">
                <a:latin typeface="Arial" charset="0"/>
                <a:ea typeface="Arial" charset="0"/>
                <a:cs typeface="Arial" charset="0"/>
              </a:rPr>
              <a:t>¿ Se puede mejorar el diseño del proyecto de  investigación?</a:t>
            </a:r>
          </a:p>
          <a:p>
            <a:pPr algn="just" eaLnBrk="1" hangingPunct="1"/>
            <a:endParaRPr lang="es-NI" altLang="es-MX" sz="2200" dirty="0" smtClean="0">
              <a:latin typeface="Arial" charset="0"/>
              <a:ea typeface="Arial" charset="0"/>
              <a:cs typeface="Arial" charset="0"/>
            </a:endParaRPr>
          </a:p>
          <a:p>
            <a:pPr algn="just" eaLnBrk="1" hangingPunct="1"/>
            <a:r>
              <a:rPr lang="es-NI" altLang="es-MX" sz="2200" dirty="0" smtClean="0">
                <a:latin typeface="Arial" charset="0"/>
                <a:ea typeface="Arial" charset="0"/>
                <a:cs typeface="Arial" charset="0"/>
              </a:rPr>
              <a:t>¿Cuáles son los riesgos? </a:t>
            </a:r>
          </a:p>
          <a:p>
            <a:pPr lvl="1" algn="just" eaLnBrk="1" hangingPunct="1"/>
            <a:r>
              <a:rPr lang="es-NI" altLang="es-MX" sz="2200" dirty="0" smtClean="0">
                <a:latin typeface="Arial" charset="0"/>
                <a:ea typeface="Arial" charset="0"/>
                <a:cs typeface="Arial" charset="0"/>
              </a:rPr>
              <a:t>¿Cómo pueden minimizarse?</a:t>
            </a:r>
          </a:p>
          <a:p>
            <a:pPr algn="just" eaLnBrk="1" hangingPunct="1"/>
            <a:endParaRPr lang="es-NI" altLang="es-MX" sz="2200" dirty="0" smtClean="0">
              <a:latin typeface="Arial" charset="0"/>
              <a:ea typeface="Arial" charset="0"/>
              <a:cs typeface="Arial" charset="0"/>
            </a:endParaRPr>
          </a:p>
          <a:p>
            <a:pPr algn="just" eaLnBrk="1" hangingPunct="1"/>
            <a:r>
              <a:rPr lang="es-NI" altLang="es-MX" sz="2200" dirty="0" smtClean="0">
                <a:latin typeface="Arial" charset="0"/>
                <a:ea typeface="Arial" charset="0"/>
                <a:cs typeface="Arial" charset="0"/>
              </a:rPr>
              <a:t>¿Cuáles son los beneficios?</a:t>
            </a:r>
          </a:p>
          <a:p>
            <a:pPr lvl="1" algn="just" eaLnBrk="1" hangingPunct="1"/>
            <a:r>
              <a:rPr lang="es-NI" altLang="es-MX" sz="2200" dirty="0" smtClean="0">
                <a:latin typeface="Arial" charset="0"/>
                <a:ea typeface="Arial" charset="0"/>
                <a:cs typeface="Arial" charset="0"/>
              </a:rPr>
              <a:t>¿Cómo pueden ser llevados al máximo? </a:t>
            </a:r>
          </a:p>
        </p:txBody>
      </p:sp>
    </p:spTree>
    <p:extLst>
      <p:ext uri="{BB962C8B-B14F-4D97-AF65-F5344CB8AC3E}">
        <p14:creationId xmlns:p14="http://schemas.microsoft.com/office/powerpoint/2010/main" val="394079605"/>
      </p:ext>
    </p:extLst>
  </p:cSld>
  <p:clrMapOvr>
    <a:masterClrMapping/>
  </p:clrMapOvr>
  <p:transition spd="med"/>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377387" y="1041429"/>
            <a:ext cx="8389226" cy="645482"/>
          </a:xfrm>
        </p:spPr>
        <p:txBody>
          <a:bodyPr>
            <a:normAutofit/>
          </a:bodyPr>
          <a:lstStyle/>
          <a:p>
            <a:pPr algn="ctr" eaLnBrk="1" hangingPunct="1"/>
            <a:r>
              <a:rPr lang="es-NI" altLang="es-MX" sz="2800" b="1" dirty="0" smtClean="0">
                <a:latin typeface="Arial" charset="0"/>
                <a:ea typeface="Arial" charset="0"/>
                <a:cs typeface="Arial" charset="0"/>
              </a:rPr>
              <a:t>Diseño del Protocolo: Respeto por las personas</a:t>
            </a:r>
          </a:p>
        </p:txBody>
      </p:sp>
      <p:sp>
        <p:nvSpPr>
          <p:cNvPr id="61443" name="Rectangle 3"/>
          <p:cNvSpPr>
            <a:spLocks noGrp="1" noChangeArrowheads="1"/>
          </p:cNvSpPr>
          <p:nvPr>
            <p:ph type="body" idx="1"/>
          </p:nvPr>
        </p:nvSpPr>
        <p:spPr>
          <a:xfrm>
            <a:off x="157655" y="1825624"/>
            <a:ext cx="8781393" cy="4590941"/>
          </a:xfrm>
        </p:spPr>
        <p:txBody>
          <a:bodyPr>
            <a:noAutofit/>
          </a:bodyPr>
          <a:lstStyle/>
          <a:p>
            <a:pPr algn="just" eaLnBrk="1" hangingPunct="1">
              <a:lnSpc>
                <a:spcPct val="100000"/>
              </a:lnSpc>
            </a:pPr>
            <a:r>
              <a:rPr lang="es-NI" altLang="es-MX" sz="2400" dirty="0" smtClean="0">
                <a:latin typeface="Arial" charset="0"/>
                <a:ea typeface="Arial" charset="0"/>
                <a:cs typeface="Arial" charset="0"/>
              </a:rPr>
              <a:t>¿Cómo es que el proceso del consentimiento informado puede llevar al máximo la autonomía de los sujetos?</a:t>
            </a:r>
          </a:p>
          <a:p>
            <a:pPr algn="just" eaLnBrk="1" hangingPunct="1">
              <a:lnSpc>
                <a:spcPct val="100000"/>
              </a:lnSpc>
            </a:pPr>
            <a:endParaRPr lang="es-NI" altLang="es-MX" sz="2400" dirty="0" smtClean="0">
              <a:latin typeface="Arial" charset="0"/>
              <a:ea typeface="Arial" charset="0"/>
              <a:cs typeface="Arial" charset="0"/>
            </a:endParaRPr>
          </a:p>
          <a:p>
            <a:pPr algn="just" eaLnBrk="1" hangingPunct="1">
              <a:lnSpc>
                <a:spcPct val="100000"/>
              </a:lnSpc>
            </a:pPr>
            <a:r>
              <a:rPr lang="es-NI" altLang="es-MX" sz="2400" dirty="0" smtClean="0">
                <a:latin typeface="Arial" charset="0"/>
                <a:ea typeface="Arial" charset="0"/>
                <a:cs typeface="Arial" charset="0"/>
              </a:rPr>
              <a:t>¿Cómo es que el protocolo maximiza la autonomía?</a:t>
            </a:r>
          </a:p>
          <a:p>
            <a:pPr algn="just" eaLnBrk="1" hangingPunct="1">
              <a:lnSpc>
                <a:spcPct val="100000"/>
              </a:lnSpc>
            </a:pPr>
            <a:endParaRPr lang="es-NI" altLang="es-MX" sz="2400" dirty="0" smtClean="0">
              <a:latin typeface="Arial" charset="0"/>
              <a:ea typeface="Arial" charset="0"/>
              <a:cs typeface="Arial" charset="0"/>
            </a:endParaRPr>
          </a:p>
          <a:p>
            <a:pPr algn="just" eaLnBrk="1" hangingPunct="1">
              <a:lnSpc>
                <a:spcPct val="100000"/>
              </a:lnSpc>
            </a:pPr>
            <a:r>
              <a:rPr lang="es-NI" altLang="es-MX" sz="2400" dirty="0" smtClean="0">
                <a:latin typeface="Arial" charset="0"/>
                <a:ea typeface="Arial" charset="0"/>
                <a:cs typeface="Arial" charset="0"/>
              </a:rPr>
              <a:t>¿Qué elementos adicionales de protección pueden incluirse para las poblaciones vulnerables?</a:t>
            </a:r>
          </a:p>
          <a:p>
            <a:pPr algn="just" eaLnBrk="1" hangingPunct="1">
              <a:lnSpc>
                <a:spcPct val="100000"/>
              </a:lnSpc>
            </a:pPr>
            <a:endParaRPr lang="es-NI" altLang="es-MX" sz="2400" dirty="0" smtClean="0">
              <a:latin typeface="Arial" charset="0"/>
              <a:ea typeface="Arial" charset="0"/>
              <a:cs typeface="Arial" charset="0"/>
            </a:endParaRPr>
          </a:p>
          <a:p>
            <a:pPr algn="just" eaLnBrk="1" hangingPunct="1">
              <a:lnSpc>
                <a:spcPct val="100000"/>
              </a:lnSpc>
            </a:pPr>
            <a:r>
              <a:rPr lang="es-NI" altLang="es-MX" sz="2400" dirty="0" smtClean="0">
                <a:latin typeface="Arial" charset="0"/>
                <a:ea typeface="Arial" charset="0"/>
                <a:cs typeface="Arial" charset="0"/>
              </a:rPr>
              <a:t>¿Cómo es que el estudio puede llevar al máximo la protección de la privacidad del sujeto?</a:t>
            </a:r>
          </a:p>
        </p:txBody>
      </p:sp>
    </p:spTree>
    <p:extLst>
      <p:ext uri="{BB962C8B-B14F-4D97-AF65-F5344CB8AC3E}">
        <p14:creationId xmlns:p14="http://schemas.microsoft.com/office/powerpoint/2010/main" val="2023320332"/>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25642" y="1613189"/>
            <a:ext cx="8063347" cy="4583074"/>
          </a:xfrm>
        </p:spPr>
        <p:txBody>
          <a:bodyPr>
            <a:noAutofit/>
          </a:bodyPr>
          <a:lstStyle/>
          <a:p>
            <a:pPr algn="just">
              <a:defRPr sz="2400">
                <a:latin typeface="Arial"/>
                <a:ea typeface="Arial"/>
                <a:cs typeface="Arial"/>
                <a:sym typeface="Arial"/>
              </a:defRPr>
            </a:pPr>
            <a:r>
              <a:rPr lang="es-ES" sz="2000" dirty="0">
                <a:solidFill>
                  <a:schemeClr val="tx1"/>
                </a:solidFill>
                <a:latin typeface="Arial"/>
                <a:ea typeface="Arial"/>
                <a:cs typeface="Arial"/>
              </a:rPr>
              <a:t>Esta disciplina tiene su origen en la cultura norteamericana, en la que el principio de “libertad moral”  rige la vida política desde el siglo </a:t>
            </a:r>
            <a:r>
              <a:rPr lang="es-ES" sz="2000" dirty="0" smtClean="0">
                <a:solidFill>
                  <a:schemeClr val="tx1"/>
                </a:solidFill>
                <a:latin typeface="Arial"/>
                <a:ea typeface="Arial"/>
                <a:cs typeface="Arial"/>
              </a:rPr>
              <a:t>XVIII</a:t>
            </a:r>
            <a:endParaRPr lang="es-ES" sz="2000" dirty="0">
              <a:solidFill>
                <a:schemeClr val="tx1"/>
              </a:solidFill>
              <a:latin typeface="Arial"/>
              <a:ea typeface="Arial"/>
              <a:cs typeface="Arial"/>
            </a:endParaRPr>
          </a:p>
          <a:p>
            <a:pPr algn="just">
              <a:defRPr sz="2400">
                <a:latin typeface="Arial"/>
                <a:ea typeface="Arial"/>
                <a:cs typeface="Arial"/>
                <a:sym typeface="Arial"/>
              </a:defRPr>
            </a:pPr>
            <a:r>
              <a:rPr lang="es-ES" sz="2000" dirty="0">
                <a:solidFill>
                  <a:schemeClr val="tx1"/>
                </a:solidFill>
                <a:latin typeface="Arial"/>
                <a:ea typeface="Arial"/>
                <a:cs typeface="Arial"/>
              </a:rPr>
              <a:t>T</a:t>
            </a:r>
            <a:r>
              <a:rPr lang="es-ES" sz="2000" dirty="0" smtClean="0">
                <a:solidFill>
                  <a:schemeClr val="tx1"/>
                </a:solidFill>
                <a:latin typeface="Arial"/>
                <a:ea typeface="Arial"/>
                <a:cs typeface="Arial"/>
              </a:rPr>
              <a:t>odo </a:t>
            </a:r>
            <a:r>
              <a:rPr lang="es-ES" sz="2000" dirty="0">
                <a:solidFill>
                  <a:schemeClr val="tx1"/>
                </a:solidFill>
                <a:latin typeface="Arial"/>
                <a:ea typeface="Arial"/>
                <a:cs typeface="Arial"/>
              </a:rPr>
              <a:t>ser humano es un agente moral autónomo, y </a:t>
            </a:r>
            <a:r>
              <a:rPr lang="es-ES" sz="2000" dirty="0" smtClean="0">
                <a:solidFill>
                  <a:schemeClr val="tx1"/>
                </a:solidFill>
                <a:latin typeface="Arial"/>
                <a:ea typeface="Arial"/>
                <a:cs typeface="Arial"/>
              </a:rPr>
              <a:t>por </a:t>
            </a:r>
            <a:r>
              <a:rPr lang="es-ES" sz="2000" dirty="0">
                <a:solidFill>
                  <a:schemeClr val="tx1"/>
                </a:solidFill>
                <a:latin typeface="Arial"/>
                <a:ea typeface="Arial"/>
                <a:cs typeface="Arial"/>
              </a:rPr>
              <a:t>ello debe ser respetado por todos los que mantengan posiciones morales </a:t>
            </a:r>
            <a:r>
              <a:rPr lang="es-ES" sz="2000" dirty="0" smtClean="0">
                <a:solidFill>
                  <a:schemeClr val="tx1"/>
                </a:solidFill>
                <a:latin typeface="Arial"/>
                <a:ea typeface="Arial"/>
                <a:cs typeface="Arial"/>
              </a:rPr>
              <a:t>distintas</a:t>
            </a:r>
            <a:endParaRPr lang="es-ES" sz="2000" dirty="0">
              <a:solidFill>
                <a:schemeClr val="tx1"/>
              </a:solidFill>
              <a:latin typeface="Arial"/>
              <a:ea typeface="Arial"/>
              <a:cs typeface="Arial"/>
            </a:endParaRPr>
          </a:p>
          <a:p>
            <a:pPr algn="just">
              <a:defRPr sz="2400">
                <a:latin typeface="Arial"/>
                <a:ea typeface="Arial"/>
                <a:cs typeface="Arial"/>
                <a:sym typeface="Arial"/>
              </a:defRPr>
            </a:pPr>
            <a:r>
              <a:rPr lang="es-ES" sz="2000" dirty="0" smtClean="0">
                <a:solidFill>
                  <a:schemeClr val="tx1"/>
                </a:solidFill>
                <a:latin typeface="Arial"/>
                <a:ea typeface="Arial"/>
                <a:cs typeface="Arial"/>
              </a:rPr>
              <a:t>Ninguna </a:t>
            </a:r>
            <a:r>
              <a:rPr lang="es-ES" sz="2000" dirty="0">
                <a:solidFill>
                  <a:schemeClr val="tx1"/>
                </a:solidFill>
                <a:latin typeface="Arial"/>
                <a:ea typeface="Arial"/>
                <a:cs typeface="Arial"/>
              </a:rPr>
              <a:t>moral puede imponerse a las personas en contra de su conciencia. </a:t>
            </a:r>
            <a:endParaRPr lang="es-ES" sz="2000" dirty="0" smtClean="0">
              <a:solidFill>
                <a:schemeClr val="tx1"/>
              </a:solidFill>
              <a:latin typeface="Arial"/>
              <a:ea typeface="Arial"/>
              <a:cs typeface="Arial"/>
            </a:endParaRPr>
          </a:p>
          <a:p>
            <a:pPr algn="just">
              <a:defRPr sz="2400">
                <a:latin typeface="Arial"/>
                <a:ea typeface="Arial"/>
                <a:cs typeface="Arial"/>
                <a:sym typeface="Arial"/>
              </a:defRPr>
            </a:pPr>
            <a:r>
              <a:rPr lang="es-ES" sz="2000" dirty="0" smtClean="0">
                <a:solidFill>
                  <a:schemeClr val="tx1"/>
                </a:solidFill>
                <a:latin typeface="Arial"/>
                <a:ea typeface="Arial"/>
                <a:cs typeface="Arial"/>
              </a:rPr>
              <a:t>La </a:t>
            </a:r>
            <a:r>
              <a:rPr lang="es-ES" sz="2000" dirty="0">
                <a:solidFill>
                  <a:schemeClr val="tx1"/>
                </a:solidFill>
                <a:latin typeface="Arial"/>
                <a:ea typeface="Arial"/>
                <a:cs typeface="Arial"/>
              </a:rPr>
              <a:t>ética civil y social no se pueda construir sólo por un grupo </a:t>
            </a:r>
            <a:r>
              <a:rPr lang="es-ES" sz="2000" dirty="0" smtClean="0">
                <a:solidFill>
                  <a:schemeClr val="tx1"/>
                </a:solidFill>
                <a:latin typeface="Arial"/>
                <a:ea typeface="Arial"/>
                <a:cs typeface="Arial"/>
              </a:rPr>
              <a:t>determinado</a:t>
            </a:r>
            <a:r>
              <a:rPr lang="es-ES" sz="2000" dirty="0">
                <a:solidFill>
                  <a:schemeClr val="tx1"/>
                </a:solidFill>
                <a:latin typeface="Arial"/>
                <a:ea typeface="Arial"/>
                <a:cs typeface="Arial"/>
              </a:rPr>
              <a:t>, sino que debe ser el resultado del consenso deliberativo logrado por todos los ciudadanos, por todos los agentes morales, mediante las reglas propias del sistema democrático.  </a:t>
            </a:r>
            <a:endParaRPr lang="es-ES" sz="2000" dirty="0" smtClean="0">
              <a:solidFill>
                <a:schemeClr val="tx1"/>
              </a:solidFill>
              <a:latin typeface="Arial"/>
              <a:ea typeface="Arial"/>
              <a:cs typeface="Arial"/>
            </a:endParaRPr>
          </a:p>
          <a:p>
            <a:pPr algn="just">
              <a:defRPr sz="2400">
                <a:latin typeface="Arial"/>
                <a:ea typeface="Arial"/>
                <a:cs typeface="Arial"/>
                <a:sym typeface="Arial"/>
              </a:defRPr>
            </a:pPr>
            <a:r>
              <a:rPr lang="es-ES" sz="2000" dirty="0" smtClean="0">
                <a:solidFill>
                  <a:schemeClr val="tx1"/>
                </a:solidFill>
                <a:latin typeface="Arial"/>
                <a:ea typeface="Arial"/>
                <a:cs typeface="Arial"/>
              </a:rPr>
              <a:t>Aplicar estos </a:t>
            </a:r>
            <a:r>
              <a:rPr lang="es-ES" sz="2000" dirty="0">
                <a:solidFill>
                  <a:schemeClr val="tx1"/>
                </a:solidFill>
                <a:latin typeface="Arial"/>
                <a:ea typeface="Arial"/>
                <a:cs typeface="Arial"/>
              </a:rPr>
              <a:t>supuestos a la relación clínica </a:t>
            </a:r>
            <a:r>
              <a:rPr lang="es-ES" sz="2000" dirty="0" smtClean="0">
                <a:solidFill>
                  <a:schemeClr val="tx1"/>
                </a:solidFill>
                <a:latin typeface="Arial"/>
                <a:ea typeface="Arial"/>
                <a:cs typeface="Arial"/>
              </a:rPr>
              <a:t>es </a:t>
            </a:r>
            <a:r>
              <a:rPr lang="es-ES" sz="2000" dirty="0">
                <a:solidFill>
                  <a:schemeClr val="tx1"/>
                </a:solidFill>
                <a:latin typeface="Arial"/>
                <a:ea typeface="Arial"/>
                <a:cs typeface="Arial"/>
              </a:rPr>
              <a:t>lo que genera la aparición de la Bioética.</a:t>
            </a:r>
          </a:p>
        </p:txBody>
      </p:sp>
      <p:sp>
        <p:nvSpPr>
          <p:cNvPr id="5" name="Shape 130"/>
          <p:cNvSpPr/>
          <p:nvPr/>
        </p:nvSpPr>
        <p:spPr>
          <a:xfrm>
            <a:off x="427638" y="1090958"/>
            <a:ext cx="8261351" cy="48620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p>
            <a:pPr lvl="1" indent="0" algn="ctr">
              <a:defRPr sz="2800" b="1" cap="small">
                <a:latin typeface="Arial"/>
                <a:ea typeface="Arial"/>
                <a:cs typeface="Arial"/>
                <a:sym typeface="Arial"/>
              </a:defRPr>
            </a:pPr>
            <a:r>
              <a:rPr dirty="0"/>
              <a:t>Marco conceptual</a:t>
            </a:r>
          </a:p>
        </p:txBody>
      </p:sp>
    </p:spTree>
    <p:extLst>
      <p:ext uri="{BB962C8B-B14F-4D97-AF65-F5344CB8AC3E}">
        <p14:creationId xmlns:p14="http://schemas.microsoft.com/office/powerpoint/2010/main" val="644547510"/>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457200" y="1060397"/>
            <a:ext cx="8229600" cy="579217"/>
          </a:xfrm>
        </p:spPr>
        <p:txBody>
          <a:bodyPr>
            <a:normAutofit/>
          </a:bodyPr>
          <a:lstStyle/>
          <a:p>
            <a:pPr algn="ctr" eaLnBrk="1" hangingPunct="1"/>
            <a:r>
              <a:rPr lang="es-NI" altLang="es-MX" sz="2800" b="1" dirty="0" smtClean="0">
                <a:latin typeface="Arial" charset="0"/>
                <a:ea typeface="Arial" charset="0"/>
                <a:cs typeface="Arial" charset="0"/>
              </a:rPr>
              <a:t>Diseño del Protocolo: Justicia</a:t>
            </a:r>
          </a:p>
        </p:txBody>
      </p:sp>
      <p:sp>
        <p:nvSpPr>
          <p:cNvPr id="62467" name="Rectangle 3"/>
          <p:cNvSpPr>
            <a:spLocks noGrp="1" noChangeArrowheads="1"/>
          </p:cNvSpPr>
          <p:nvPr>
            <p:ph type="body" idx="1"/>
          </p:nvPr>
        </p:nvSpPr>
        <p:spPr>
          <a:xfrm>
            <a:off x="141890" y="2178269"/>
            <a:ext cx="8860220" cy="3922986"/>
          </a:xfrm>
        </p:spPr>
        <p:txBody>
          <a:bodyPr>
            <a:normAutofit/>
          </a:bodyPr>
          <a:lstStyle/>
          <a:p>
            <a:pPr algn="just" eaLnBrk="1" hangingPunct="1">
              <a:lnSpc>
                <a:spcPct val="90000"/>
              </a:lnSpc>
            </a:pPr>
            <a:r>
              <a:rPr lang="es-NI" altLang="es-MX" sz="2400" dirty="0" smtClean="0">
                <a:latin typeface="Arial" charset="0"/>
                <a:ea typeface="Arial" charset="0"/>
                <a:cs typeface="Arial" charset="0"/>
              </a:rPr>
              <a:t>¿Cómo podemos asegurarnos que al ingresar sujetos al estudio, la población escogida se beneficiará de la investigación?</a:t>
            </a:r>
          </a:p>
          <a:p>
            <a:pPr algn="just" eaLnBrk="1" hangingPunct="1">
              <a:lnSpc>
                <a:spcPct val="90000"/>
              </a:lnSpc>
            </a:pPr>
            <a:endParaRPr lang="es-NI" altLang="es-MX" sz="2400" dirty="0" smtClean="0">
              <a:latin typeface="Arial" charset="0"/>
              <a:ea typeface="Arial" charset="0"/>
              <a:cs typeface="Arial" charset="0"/>
            </a:endParaRPr>
          </a:p>
          <a:p>
            <a:pPr algn="just" eaLnBrk="1" hangingPunct="1">
              <a:lnSpc>
                <a:spcPct val="90000"/>
              </a:lnSpc>
            </a:pPr>
            <a:r>
              <a:rPr lang="es-NI" altLang="es-MX" sz="2400" dirty="0" smtClean="0">
                <a:latin typeface="Arial" charset="0"/>
                <a:ea typeface="Arial" charset="0"/>
                <a:cs typeface="Arial" charset="0"/>
              </a:rPr>
              <a:t>¿Cómo podemos asegurarnos que al ingresar sujetos al estudio, no vamos a escoger, injustamente, a una población particular? </a:t>
            </a:r>
          </a:p>
          <a:p>
            <a:pPr algn="just" eaLnBrk="1" hangingPunct="1">
              <a:lnSpc>
                <a:spcPct val="90000"/>
              </a:lnSpc>
            </a:pPr>
            <a:endParaRPr lang="es-NI" altLang="es-MX" sz="2400" dirty="0" smtClean="0">
              <a:latin typeface="Arial" charset="0"/>
              <a:ea typeface="Arial" charset="0"/>
              <a:cs typeface="Arial" charset="0"/>
            </a:endParaRPr>
          </a:p>
          <a:p>
            <a:pPr algn="just" eaLnBrk="1" hangingPunct="1">
              <a:lnSpc>
                <a:spcPct val="90000"/>
              </a:lnSpc>
            </a:pPr>
            <a:r>
              <a:rPr lang="es-NI" altLang="es-MX" sz="2400" dirty="0" smtClean="0">
                <a:latin typeface="Arial" charset="0"/>
                <a:ea typeface="Arial" charset="0"/>
                <a:cs typeface="Arial" charset="0"/>
              </a:rPr>
              <a:t>¿Cómo se pueden hacer mas justos los criterios de inclusión y de exclusión?</a:t>
            </a:r>
          </a:p>
        </p:txBody>
      </p:sp>
    </p:spTree>
    <p:extLst>
      <p:ext uri="{BB962C8B-B14F-4D97-AF65-F5344CB8AC3E}">
        <p14:creationId xmlns:p14="http://schemas.microsoft.com/office/powerpoint/2010/main" val="1351099569"/>
      </p:ext>
    </p:extLst>
  </p:cSld>
  <p:clrMapOvr>
    <a:masterClrMapping/>
  </p:clrMapOvr>
  <p:transition spd="med"/>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628650" y="979982"/>
            <a:ext cx="7886700" cy="517743"/>
          </a:xfrm>
        </p:spPr>
        <p:txBody>
          <a:bodyPr>
            <a:normAutofit/>
          </a:bodyPr>
          <a:lstStyle/>
          <a:p>
            <a:pPr algn="ctr" eaLnBrk="1" hangingPunct="1"/>
            <a:r>
              <a:rPr lang="es-NI" altLang="es-MX" sz="2800" b="1" dirty="0" smtClean="0">
                <a:latin typeface="Arial" charset="0"/>
                <a:ea typeface="Arial" charset="0"/>
                <a:cs typeface="Arial" charset="0"/>
              </a:rPr>
              <a:t>Puntos claves en la ética de la Investigación</a:t>
            </a:r>
          </a:p>
        </p:txBody>
      </p:sp>
      <p:sp>
        <p:nvSpPr>
          <p:cNvPr id="63491" name="Rectangle 3"/>
          <p:cNvSpPr>
            <a:spLocks noGrp="1" noChangeArrowheads="1"/>
          </p:cNvSpPr>
          <p:nvPr>
            <p:ph type="body" idx="1"/>
          </p:nvPr>
        </p:nvSpPr>
        <p:spPr>
          <a:xfrm>
            <a:off x="173421" y="1828800"/>
            <a:ext cx="8797158" cy="4524703"/>
          </a:xfrm>
        </p:spPr>
        <p:txBody>
          <a:bodyPr>
            <a:normAutofit/>
          </a:bodyPr>
          <a:lstStyle/>
          <a:p>
            <a:pPr algn="just" eaLnBrk="1" hangingPunct="1">
              <a:lnSpc>
                <a:spcPct val="90000"/>
              </a:lnSpc>
            </a:pPr>
            <a:r>
              <a:rPr lang="es-NI" altLang="es-MX" sz="2400" dirty="0" smtClean="0">
                <a:latin typeface="Arial" charset="0"/>
                <a:ea typeface="Arial" charset="0"/>
                <a:cs typeface="Arial" charset="0"/>
              </a:rPr>
              <a:t>Entender claramente el término </a:t>
            </a:r>
            <a:r>
              <a:rPr lang="ja-JP" altLang="es-NI" sz="2400" dirty="0" smtClean="0">
                <a:latin typeface="Arial" charset="0"/>
                <a:ea typeface="Arial" charset="0"/>
                <a:cs typeface="Arial" charset="0"/>
              </a:rPr>
              <a:t>“</a:t>
            </a:r>
            <a:r>
              <a:rPr lang="es-NI" altLang="ja-JP" sz="2400" dirty="0" smtClean="0">
                <a:latin typeface="Arial" charset="0"/>
                <a:ea typeface="Arial" charset="0"/>
                <a:cs typeface="Arial" charset="0"/>
              </a:rPr>
              <a:t>riesgo</a:t>
            </a:r>
            <a:r>
              <a:rPr lang="ja-JP" altLang="es-NI" sz="2400" dirty="0" smtClean="0">
                <a:latin typeface="Arial" charset="0"/>
                <a:ea typeface="Arial" charset="0"/>
                <a:cs typeface="Arial" charset="0"/>
              </a:rPr>
              <a:t>”</a:t>
            </a:r>
            <a:endParaRPr lang="es-NI" altLang="ja-JP" sz="2400" dirty="0" smtClean="0">
              <a:latin typeface="Arial" charset="0"/>
              <a:ea typeface="Arial" charset="0"/>
              <a:cs typeface="Arial" charset="0"/>
            </a:endParaRPr>
          </a:p>
          <a:p>
            <a:pPr algn="just" eaLnBrk="1" hangingPunct="1">
              <a:lnSpc>
                <a:spcPct val="90000"/>
              </a:lnSpc>
            </a:pPr>
            <a:endParaRPr lang="es-NI" altLang="es-MX" sz="2400" dirty="0" smtClean="0">
              <a:latin typeface="Arial" charset="0"/>
              <a:ea typeface="Arial" charset="0"/>
              <a:cs typeface="Arial" charset="0"/>
            </a:endParaRPr>
          </a:p>
          <a:p>
            <a:pPr algn="just" eaLnBrk="1" hangingPunct="1">
              <a:lnSpc>
                <a:spcPct val="90000"/>
              </a:lnSpc>
            </a:pPr>
            <a:r>
              <a:rPr lang="es-NI" altLang="es-MX" sz="2400" dirty="0" smtClean="0">
                <a:latin typeface="Arial" charset="0"/>
                <a:ea typeface="Arial" charset="0"/>
                <a:cs typeface="Arial" charset="0"/>
              </a:rPr>
              <a:t>Entender claramente el término </a:t>
            </a:r>
            <a:r>
              <a:rPr lang="ja-JP" altLang="es-NI" sz="2400" dirty="0" smtClean="0">
                <a:latin typeface="Arial" charset="0"/>
                <a:ea typeface="Arial" charset="0"/>
                <a:cs typeface="Arial" charset="0"/>
              </a:rPr>
              <a:t>“</a:t>
            </a:r>
            <a:r>
              <a:rPr lang="es-NI" altLang="ja-JP" sz="2400" dirty="0" smtClean="0">
                <a:latin typeface="Arial" charset="0"/>
                <a:ea typeface="Arial" charset="0"/>
                <a:cs typeface="Arial" charset="0"/>
              </a:rPr>
              <a:t>beneficio</a:t>
            </a:r>
            <a:r>
              <a:rPr lang="ja-JP" altLang="es-NI" sz="2400" dirty="0" smtClean="0">
                <a:latin typeface="Arial" charset="0"/>
                <a:ea typeface="Arial" charset="0"/>
                <a:cs typeface="Arial" charset="0"/>
              </a:rPr>
              <a:t>”</a:t>
            </a:r>
            <a:endParaRPr lang="es-NI" altLang="ja-JP" sz="2400" dirty="0" smtClean="0">
              <a:latin typeface="Arial" charset="0"/>
              <a:ea typeface="Arial" charset="0"/>
              <a:cs typeface="Arial" charset="0"/>
            </a:endParaRPr>
          </a:p>
          <a:p>
            <a:pPr algn="just" eaLnBrk="1" hangingPunct="1">
              <a:lnSpc>
                <a:spcPct val="90000"/>
              </a:lnSpc>
            </a:pPr>
            <a:endParaRPr lang="es-NI" altLang="es-MX" sz="2400" dirty="0" smtClean="0">
              <a:latin typeface="Arial" charset="0"/>
              <a:ea typeface="Arial" charset="0"/>
              <a:cs typeface="Arial" charset="0"/>
            </a:endParaRPr>
          </a:p>
          <a:p>
            <a:pPr algn="just" eaLnBrk="1" hangingPunct="1">
              <a:lnSpc>
                <a:spcPct val="90000"/>
              </a:lnSpc>
            </a:pPr>
            <a:r>
              <a:rPr lang="es-NI" altLang="es-MX" sz="2400" dirty="0" smtClean="0">
                <a:latin typeface="Arial" charset="0"/>
                <a:ea typeface="Arial" charset="0"/>
                <a:cs typeface="Arial" charset="0"/>
              </a:rPr>
              <a:t>Entender claramente la ética del placebo en las pruebas clínicas controladas.</a:t>
            </a:r>
          </a:p>
          <a:p>
            <a:pPr algn="just" eaLnBrk="1" hangingPunct="1">
              <a:lnSpc>
                <a:spcPct val="90000"/>
              </a:lnSpc>
            </a:pPr>
            <a:endParaRPr lang="es-NI" altLang="es-MX" sz="2400" dirty="0" smtClean="0">
              <a:latin typeface="Arial" charset="0"/>
              <a:ea typeface="Arial" charset="0"/>
              <a:cs typeface="Arial" charset="0"/>
            </a:endParaRPr>
          </a:p>
          <a:p>
            <a:pPr algn="just" eaLnBrk="1" hangingPunct="1">
              <a:lnSpc>
                <a:spcPct val="90000"/>
              </a:lnSpc>
            </a:pPr>
            <a:r>
              <a:rPr lang="es-NI" altLang="es-MX" sz="2400" dirty="0" smtClean="0">
                <a:latin typeface="Arial" charset="0"/>
                <a:ea typeface="Arial" charset="0"/>
                <a:cs typeface="Arial" charset="0"/>
              </a:rPr>
              <a:t>Las relaciones del investigador con su personal.</a:t>
            </a:r>
          </a:p>
          <a:p>
            <a:pPr algn="just" eaLnBrk="1" hangingPunct="1">
              <a:lnSpc>
                <a:spcPct val="90000"/>
              </a:lnSpc>
            </a:pPr>
            <a:endParaRPr lang="es-NI" altLang="es-MX" sz="2400" dirty="0" smtClean="0">
              <a:latin typeface="Arial" charset="0"/>
              <a:ea typeface="Arial" charset="0"/>
              <a:cs typeface="Arial" charset="0"/>
            </a:endParaRPr>
          </a:p>
          <a:p>
            <a:pPr algn="just" eaLnBrk="1" hangingPunct="1">
              <a:lnSpc>
                <a:spcPct val="90000"/>
              </a:lnSpc>
            </a:pPr>
            <a:r>
              <a:rPr lang="es-NI" altLang="es-MX" sz="2400" dirty="0" smtClean="0">
                <a:latin typeface="Arial" charset="0"/>
                <a:ea typeface="Arial" charset="0"/>
                <a:cs typeface="Arial" charset="0"/>
              </a:rPr>
              <a:t>Las relaciones del investigador con el sujeto.</a:t>
            </a:r>
          </a:p>
        </p:txBody>
      </p:sp>
    </p:spTree>
    <p:extLst>
      <p:ext uri="{BB962C8B-B14F-4D97-AF65-F5344CB8AC3E}">
        <p14:creationId xmlns:p14="http://schemas.microsoft.com/office/powerpoint/2010/main" val="3067805667"/>
      </p:ext>
    </p:extLst>
  </p:cSld>
  <p:clrMapOvr>
    <a:masterClrMapping/>
  </p:clrMapOvr>
  <p:transition spd="med"/>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 name="image43.png"/>
          <p:cNvPicPr>
            <a:picLocks noChangeAspect="1"/>
          </p:cNvPicPr>
          <p:nvPr/>
        </p:nvPicPr>
        <p:blipFill>
          <a:blip r:embed="rId2">
            <a:extLst/>
          </a:blip>
          <a:stretch>
            <a:fillRect/>
          </a:stretch>
        </p:blipFill>
        <p:spPr>
          <a:xfrm>
            <a:off x="7084538" y="2027248"/>
            <a:ext cx="1273923" cy="1918349"/>
          </a:xfrm>
          <a:prstGeom prst="rect">
            <a:avLst/>
          </a:prstGeom>
          <a:ln w="12700">
            <a:miter lim="400000"/>
          </a:ln>
          <a:effectLst>
            <a:outerShdw blurRad="228600" dist="203200" dir="2700000" rotWithShape="0">
              <a:srgbClr val="000000">
                <a:alpha val="40000"/>
              </a:srgbClr>
            </a:outerShdw>
          </a:effectLst>
        </p:spPr>
      </p:pic>
      <p:sp>
        <p:nvSpPr>
          <p:cNvPr id="407" name="Shape 407"/>
          <p:cNvSpPr/>
          <p:nvPr/>
        </p:nvSpPr>
        <p:spPr>
          <a:xfrm>
            <a:off x="6598877" y="1549924"/>
            <a:ext cx="2245243" cy="498194"/>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lvl1pPr algn="ctr" defTabSz="715151">
              <a:lnSpc>
                <a:spcPct val="64800"/>
              </a:lnSpc>
              <a:defRPr sz="1200" b="1" i="1">
                <a:latin typeface="Arial"/>
                <a:ea typeface="Arial"/>
                <a:cs typeface="Arial"/>
                <a:sym typeface="Arial"/>
              </a:defRPr>
            </a:lvl1pPr>
          </a:lstStyle>
          <a:p>
            <a:r>
              <a:t>Convención sobre los Derechos Humanos y la Biomedicina </a:t>
            </a:r>
          </a:p>
        </p:txBody>
      </p:sp>
      <p:pic>
        <p:nvPicPr>
          <p:cNvPr id="408" name="image44.png"/>
          <p:cNvPicPr>
            <a:picLocks noChangeAspect="1"/>
          </p:cNvPicPr>
          <p:nvPr/>
        </p:nvPicPr>
        <p:blipFill>
          <a:blip r:embed="rId3">
            <a:extLst/>
          </a:blip>
          <a:stretch>
            <a:fillRect/>
          </a:stretch>
        </p:blipFill>
        <p:spPr>
          <a:xfrm>
            <a:off x="6475967" y="4458572"/>
            <a:ext cx="1245532" cy="1934500"/>
          </a:xfrm>
          <a:prstGeom prst="rect">
            <a:avLst/>
          </a:prstGeom>
          <a:ln w="12700">
            <a:miter lim="400000"/>
          </a:ln>
          <a:effectLst>
            <a:outerShdw blurRad="190500" dist="127000" dir="2700000" rotWithShape="0">
              <a:srgbClr val="000000">
                <a:alpha val="40000"/>
              </a:srgbClr>
            </a:outerShdw>
          </a:effectLst>
        </p:spPr>
      </p:pic>
      <p:sp>
        <p:nvSpPr>
          <p:cNvPr id="409" name="Shape 409"/>
          <p:cNvSpPr/>
          <p:nvPr/>
        </p:nvSpPr>
        <p:spPr>
          <a:xfrm>
            <a:off x="6028342" y="4114670"/>
            <a:ext cx="2140782" cy="438534"/>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lvl1pPr algn="ctr" defTabSz="715151">
              <a:lnSpc>
                <a:spcPct val="72900"/>
              </a:lnSpc>
              <a:defRPr sz="1400" b="1" i="1">
                <a:latin typeface="Arial"/>
                <a:ea typeface="Arial"/>
                <a:cs typeface="Arial"/>
                <a:sym typeface="Arial"/>
              </a:defRPr>
            </a:lvl1pPr>
          </a:lstStyle>
          <a:p>
            <a:r>
              <a:t>Justicia Distributiva y Salud</a:t>
            </a:r>
          </a:p>
        </p:txBody>
      </p:sp>
      <p:pic>
        <p:nvPicPr>
          <p:cNvPr id="410" name="image45.png"/>
          <p:cNvPicPr>
            <a:picLocks noChangeAspect="1"/>
          </p:cNvPicPr>
          <p:nvPr/>
        </p:nvPicPr>
        <p:blipFill>
          <a:blip r:embed="rId4">
            <a:extLst/>
          </a:blip>
          <a:srcRect l="34627" t="11459" r="36054" b="5990"/>
          <a:stretch>
            <a:fillRect/>
          </a:stretch>
        </p:blipFill>
        <p:spPr>
          <a:xfrm>
            <a:off x="566258" y="1992409"/>
            <a:ext cx="1200838" cy="1900949"/>
          </a:xfrm>
          <a:prstGeom prst="rect">
            <a:avLst/>
          </a:prstGeom>
          <a:ln w="12700">
            <a:miter lim="400000"/>
          </a:ln>
          <a:effectLst>
            <a:outerShdw blurRad="292100" dist="139700" dir="2700000" rotWithShape="0">
              <a:srgbClr val="333333">
                <a:alpha val="64999"/>
              </a:srgbClr>
            </a:outerShdw>
          </a:effectLst>
        </p:spPr>
      </p:pic>
      <p:sp>
        <p:nvSpPr>
          <p:cNvPr id="411" name="Shape 411"/>
          <p:cNvSpPr/>
          <p:nvPr/>
        </p:nvSpPr>
        <p:spPr>
          <a:xfrm>
            <a:off x="13712" y="1673081"/>
            <a:ext cx="2305931" cy="288824"/>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lvl1pPr defTabSz="715151">
              <a:lnSpc>
                <a:spcPct val="81000"/>
              </a:lnSpc>
              <a:defRPr sz="1400" b="1" i="1">
                <a:latin typeface="Arial"/>
                <a:ea typeface="Arial"/>
                <a:cs typeface="Arial"/>
                <a:sym typeface="Arial"/>
              </a:defRPr>
            </a:lvl1pPr>
          </a:lstStyle>
          <a:p>
            <a:r>
              <a:t>Divulgación de la Bioética</a:t>
            </a:r>
          </a:p>
        </p:txBody>
      </p:sp>
      <p:sp>
        <p:nvSpPr>
          <p:cNvPr id="412" name="Shape 412"/>
          <p:cNvSpPr/>
          <p:nvPr/>
        </p:nvSpPr>
        <p:spPr>
          <a:xfrm>
            <a:off x="1606270" y="968040"/>
            <a:ext cx="6056877" cy="48620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2800" b="1">
                <a:latin typeface="Arial"/>
                <a:ea typeface="Arial"/>
                <a:cs typeface="Arial"/>
                <a:sym typeface="Arial"/>
              </a:defRPr>
            </a:lvl1pPr>
          </a:lstStyle>
          <a:p>
            <a:r>
              <a:t>Publicaciones Relevantes</a:t>
            </a:r>
          </a:p>
        </p:txBody>
      </p:sp>
      <p:sp>
        <p:nvSpPr>
          <p:cNvPr id="413" name="Shape 413"/>
          <p:cNvSpPr/>
          <p:nvPr/>
        </p:nvSpPr>
        <p:spPr>
          <a:xfrm>
            <a:off x="-24614" y="4157374"/>
            <a:ext cx="2406588" cy="288824"/>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lvl1pPr algn="ctr" defTabSz="715151">
              <a:lnSpc>
                <a:spcPct val="81000"/>
              </a:lnSpc>
              <a:defRPr sz="1400" b="1" i="1">
                <a:latin typeface="Arial"/>
                <a:ea typeface="Arial"/>
                <a:cs typeface="Arial"/>
                <a:sym typeface="Arial"/>
              </a:defRPr>
            </a:lvl1pPr>
          </a:lstStyle>
          <a:p>
            <a:r>
              <a:t>Bioética, Migración y Salud</a:t>
            </a:r>
          </a:p>
        </p:txBody>
      </p:sp>
      <p:pic>
        <p:nvPicPr>
          <p:cNvPr id="414" name="image46.png"/>
          <p:cNvPicPr>
            <a:picLocks noChangeAspect="1"/>
          </p:cNvPicPr>
          <p:nvPr/>
        </p:nvPicPr>
        <p:blipFill>
          <a:blip r:embed="rId5">
            <a:extLst/>
          </a:blip>
          <a:stretch>
            <a:fillRect/>
          </a:stretch>
        </p:blipFill>
        <p:spPr>
          <a:xfrm>
            <a:off x="597434" y="4492123"/>
            <a:ext cx="1324344" cy="1900949"/>
          </a:xfrm>
          <a:prstGeom prst="rect">
            <a:avLst/>
          </a:prstGeom>
          <a:ln w="12700">
            <a:miter lim="400000"/>
          </a:ln>
          <a:effectLst>
            <a:outerShdw blurRad="190500" dist="127000" dir="2700000" rotWithShape="0">
              <a:srgbClr val="000000">
                <a:alpha val="40000"/>
              </a:srgbClr>
            </a:outerShdw>
          </a:effectLst>
        </p:spPr>
      </p:pic>
      <p:pic>
        <p:nvPicPr>
          <p:cNvPr id="415" name="image47.jpg"/>
          <p:cNvPicPr>
            <a:picLocks noChangeAspect="1"/>
          </p:cNvPicPr>
          <p:nvPr/>
        </p:nvPicPr>
        <p:blipFill>
          <a:blip r:embed="rId6">
            <a:extLst/>
          </a:blip>
          <a:srcRect l="843" t="775" r="28933" b="18605"/>
          <a:stretch>
            <a:fillRect/>
          </a:stretch>
        </p:blipFill>
        <p:spPr>
          <a:xfrm>
            <a:off x="2872189" y="1961617"/>
            <a:ext cx="1308894" cy="1944640"/>
          </a:xfrm>
          <a:prstGeom prst="rect">
            <a:avLst/>
          </a:prstGeom>
          <a:ln w="12700">
            <a:miter lim="400000"/>
          </a:ln>
          <a:effectLst>
            <a:outerShdw blurRad="292100" dist="139700" dir="2700000" rotWithShape="0">
              <a:srgbClr val="333333">
                <a:alpha val="64999"/>
              </a:srgbClr>
            </a:outerShdw>
          </a:effectLst>
        </p:spPr>
      </p:pic>
      <p:sp>
        <p:nvSpPr>
          <p:cNvPr id="416" name="Shape 416"/>
          <p:cNvSpPr/>
          <p:nvPr/>
        </p:nvSpPr>
        <p:spPr>
          <a:xfrm>
            <a:off x="2824791" y="1617091"/>
            <a:ext cx="1230324" cy="288825"/>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400" b="1" i="1">
                <a:latin typeface="Arial"/>
                <a:ea typeface="Arial"/>
                <a:cs typeface="Arial"/>
                <a:sym typeface="Arial"/>
              </a:defRPr>
            </a:lvl1pPr>
          </a:lstStyle>
          <a:p>
            <a:r>
              <a:t>Muerte Digna</a:t>
            </a:r>
          </a:p>
        </p:txBody>
      </p:sp>
      <p:sp>
        <p:nvSpPr>
          <p:cNvPr id="417" name="Shape 417"/>
          <p:cNvSpPr/>
          <p:nvPr/>
        </p:nvSpPr>
        <p:spPr>
          <a:xfrm>
            <a:off x="448127" y="5227042"/>
            <a:ext cx="1230707" cy="2413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9" rIns="45719">
            <a:spAutoFit/>
          </a:bodyPr>
          <a:lstStyle/>
          <a:p>
            <a:pPr algn="ctr">
              <a:defRPr sz="600">
                <a:solidFill>
                  <a:srgbClr val="843C0B"/>
                </a:solidFill>
                <a:latin typeface="Arial"/>
                <a:ea typeface="Arial"/>
                <a:cs typeface="Arial"/>
                <a:sym typeface="Arial"/>
              </a:defRPr>
            </a:pPr>
            <a:r>
              <a:t>BIOÉTICA,</a:t>
            </a:r>
          </a:p>
          <a:p>
            <a:pPr algn="ctr">
              <a:defRPr sz="600">
                <a:solidFill>
                  <a:srgbClr val="843C0B"/>
                </a:solidFill>
                <a:latin typeface="Arial"/>
                <a:ea typeface="Arial"/>
                <a:cs typeface="Arial"/>
                <a:sym typeface="Arial"/>
              </a:defRPr>
            </a:pPr>
            <a:r>
              <a:t>MIGRACIÓN Y SALUD</a:t>
            </a:r>
          </a:p>
        </p:txBody>
      </p:sp>
      <p:sp>
        <p:nvSpPr>
          <p:cNvPr id="418" name="Shape 418"/>
          <p:cNvSpPr/>
          <p:nvPr/>
        </p:nvSpPr>
        <p:spPr>
          <a:xfrm>
            <a:off x="4551038" y="4056391"/>
            <a:ext cx="1095468" cy="288825"/>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a:defRPr sz="1400" b="1" i="1">
                <a:latin typeface="Arial"/>
                <a:ea typeface="Arial"/>
                <a:cs typeface="Arial"/>
                <a:sym typeface="Arial"/>
              </a:defRPr>
            </a:pPr>
            <a:r>
              <a:t>10</a:t>
            </a:r>
            <a:r>
              <a:rPr baseline="30000"/>
              <a:t>th</a:t>
            </a:r>
            <a:r>
              <a:t> GSNEC</a:t>
            </a:r>
          </a:p>
        </p:txBody>
      </p:sp>
      <p:pic>
        <p:nvPicPr>
          <p:cNvPr id="419" name="image48.png"/>
          <p:cNvPicPr>
            <a:picLocks noChangeAspect="1"/>
          </p:cNvPicPr>
          <p:nvPr/>
        </p:nvPicPr>
        <p:blipFill>
          <a:blip r:embed="rId7">
            <a:extLst/>
          </a:blip>
          <a:stretch>
            <a:fillRect/>
          </a:stretch>
        </p:blipFill>
        <p:spPr>
          <a:xfrm>
            <a:off x="2400014" y="4412753"/>
            <a:ext cx="1352618" cy="1920964"/>
          </a:xfrm>
          <a:prstGeom prst="rect">
            <a:avLst/>
          </a:prstGeom>
          <a:ln w="12700">
            <a:miter lim="400000"/>
          </a:ln>
          <a:effectLst>
            <a:outerShdw blurRad="190500" dist="127000" dir="2700000" rotWithShape="0">
              <a:srgbClr val="000000">
                <a:alpha val="40000"/>
              </a:srgbClr>
            </a:outerShdw>
          </a:effectLst>
        </p:spPr>
      </p:pic>
      <p:pic>
        <p:nvPicPr>
          <p:cNvPr id="420" name="image49.png"/>
          <p:cNvPicPr>
            <a:picLocks noChangeAspect="1"/>
          </p:cNvPicPr>
          <p:nvPr/>
        </p:nvPicPr>
        <p:blipFill>
          <a:blip r:embed="rId8">
            <a:extLst/>
          </a:blip>
          <a:stretch>
            <a:fillRect/>
          </a:stretch>
        </p:blipFill>
        <p:spPr>
          <a:xfrm>
            <a:off x="4459332" y="4353400"/>
            <a:ext cx="1321867" cy="2039672"/>
          </a:xfrm>
          <a:prstGeom prst="rect">
            <a:avLst/>
          </a:prstGeom>
          <a:ln w="12700">
            <a:miter lim="400000"/>
          </a:ln>
          <a:effectLst>
            <a:outerShdw blurRad="292100" dist="139700" dir="2700000" rotWithShape="0">
              <a:srgbClr val="333333">
                <a:alpha val="64999"/>
              </a:srgbClr>
            </a:outerShdw>
          </a:effectLst>
        </p:spPr>
      </p:pic>
      <p:sp>
        <p:nvSpPr>
          <p:cNvPr id="421" name="Shape 421"/>
          <p:cNvSpPr/>
          <p:nvPr/>
        </p:nvSpPr>
        <p:spPr>
          <a:xfrm>
            <a:off x="2540761" y="4000629"/>
            <a:ext cx="980978" cy="35066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a:defRPr sz="1400" b="1" i="1">
                <a:latin typeface="Arial"/>
                <a:ea typeface="Arial"/>
                <a:cs typeface="Arial"/>
                <a:sym typeface="Arial"/>
              </a:defRPr>
            </a:pPr>
            <a:r>
              <a:t>12</a:t>
            </a:r>
            <a:r>
              <a:rPr baseline="30000"/>
              <a:t>TH </a:t>
            </a:r>
            <a:r>
              <a:t>WCB</a:t>
            </a:r>
            <a:r>
              <a:rPr sz="1800" b="0" i="0"/>
              <a:t> </a:t>
            </a:r>
          </a:p>
        </p:txBody>
      </p:sp>
      <p:sp>
        <p:nvSpPr>
          <p:cNvPr id="423" name="Shape 423"/>
          <p:cNvSpPr/>
          <p:nvPr/>
        </p:nvSpPr>
        <p:spPr>
          <a:xfrm>
            <a:off x="2900515" y="6555854"/>
            <a:ext cx="3246672" cy="288825"/>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lvl1pPr algn="ctr">
              <a:lnSpc>
                <a:spcPct val="90000"/>
              </a:lnSpc>
              <a:defRPr sz="1400">
                <a:solidFill>
                  <a:srgbClr val="FFFFFF"/>
                </a:solidFill>
                <a:latin typeface="Arial"/>
                <a:ea typeface="Arial"/>
                <a:cs typeface="Arial"/>
                <a:sym typeface="Arial"/>
              </a:defRPr>
            </a:lvl1pPr>
          </a:lstStyle>
          <a:p>
            <a:r>
              <a:t>Capacitación y divulgación en bioética</a:t>
            </a:r>
          </a:p>
        </p:txBody>
      </p:sp>
      <p:pic>
        <p:nvPicPr>
          <p:cNvPr id="424" name="image42.png"/>
          <p:cNvPicPr>
            <a:picLocks noChangeAspect="1"/>
          </p:cNvPicPr>
          <p:nvPr/>
        </p:nvPicPr>
        <p:blipFill>
          <a:blip r:embed="rId9">
            <a:extLst/>
          </a:blip>
          <a:srcRect b="5453"/>
          <a:stretch>
            <a:fillRect/>
          </a:stretch>
        </p:blipFill>
        <p:spPr>
          <a:xfrm>
            <a:off x="5064423" y="1997461"/>
            <a:ext cx="1224191" cy="1932442"/>
          </a:xfrm>
          <a:prstGeom prst="rect">
            <a:avLst/>
          </a:prstGeom>
          <a:ln w="12700">
            <a:miter lim="400000"/>
          </a:ln>
          <a:effectLst>
            <a:outerShdw blurRad="241300" dist="190500" dir="2700000" rotWithShape="0">
              <a:srgbClr val="000000">
                <a:alpha val="54000"/>
              </a:srgbClr>
            </a:outerShdw>
          </a:effectLst>
        </p:spPr>
      </p:pic>
      <p:sp>
        <p:nvSpPr>
          <p:cNvPr id="425" name="Shape 425"/>
          <p:cNvSpPr>
            <a:spLocks noGrp="1"/>
          </p:cNvSpPr>
          <p:nvPr>
            <p:ph type="title"/>
          </p:nvPr>
        </p:nvSpPr>
        <p:spPr>
          <a:xfrm>
            <a:off x="4724625" y="1622059"/>
            <a:ext cx="2039762" cy="339559"/>
          </a:xfrm>
          <a:prstGeom prst="rect">
            <a:avLst/>
          </a:prstGeom>
        </p:spPr>
        <p:txBody>
          <a:bodyPr/>
          <a:lstStyle>
            <a:lvl1pPr algn="ctr" defTabSz="469360">
              <a:defRPr sz="1400" b="1" i="1">
                <a:latin typeface="Arial"/>
                <a:ea typeface="Arial"/>
                <a:cs typeface="Arial"/>
                <a:sym typeface="Arial"/>
              </a:defRPr>
            </a:lvl1pPr>
          </a:lstStyle>
          <a:p>
            <a:r>
              <a:t>Temas selectos </a:t>
            </a:r>
          </a:p>
        </p:txBody>
      </p:sp>
      <p:pic>
        <p:nvPicPr>
          <p:cNvPr id="426" name="image50.gif"/>
          <p:cNvPicPr>
            <a:picLocks noChangeAspect="1"/>
          </p:cNvPicPr>
          <p:nvPr/>
        </p:nvPicPr>
        <p:blipFill>
          <a:blip r:embed="rId10">
            <a:extLst/>
          </a:blip>
          <a:srcRect b="13187"/>
          <a:stretch>
            <a:fillRect/>
          </a:stretch>
        </p:blipFill>
        <p:spPr>
          <a:xfrm>
            <a:off x="7921286" y="4790859"/>
            <a:ext cx="1165143" cy="1164751"/>
          </a:xfrm>
          <a:prstGeom prst="rect">
            <a:avLst/>
          </a:prstGeom>
          <a:ln w="12700">
            <a:miter lim="400000"/>
          </a:ln>
        </p:spPr>
      </p:pic>
    </p:spTree>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 name="Shape 428"/>
          <p:cNvSpPr>
            <a:spLocks noGrp="1"/>
          </p:cNvSpPr>
          <p:nvPr>
            <p:ph type="body" idx="1"/>
          </p:nvPr>
        </p:nvSpPr>
        <p:spPr>
          <a:xfrm>
            <a:off x="3009339" y="2348005"/>
            <a:ext cx="6014344" cy="4735732"/>
          </a:xfrm>
          <a:prstGeom prst="rect">
            <a:avLst/>
          </a:prstGeom>
        </p:spPr>
        <p:txBody>
          <a:bodyPr/>
          <a:lstStyle/>
          <a:p>
            <a:pPr algn="just">
              <a:lnSpc>
                <a:spcPct val="100000"/>
              </a:lnSpc>
              <a:spcBef>
                <a:spcPts val="1200"/>
              </a:spcBef>
              <a:defRPr sz="2200">
                <a:latin typeface="Arial"/>
                <a:ea typeface="Arial"/>
                <a:cs typeface="Arial"/>
                <a:sym typeface="Arial"/>
              </a:defRPr>
            </a:pPr>
            <a:r>
              <a:t>La integridad científica: principio insoslayable de la investigación, ciencias de la vida y ciencia sociales, editores y divulgadores de la ciencia.</a:t>
            </a:r>
          </a:p>
          <a:p>
            <a:pPr algn="just">
              <a:lnSpc>
                <a:spcPct val="100000"/>
              </a:lnSpc>
              <a:spcBef>
                <a:spcPts val="1200"/>
              </a:spcBef>
              <a:defRPr sz="2200">
                <a:latin typeface="Arial"/>
                <a:ea typeface="Arial"/>
                <a:cs typeface="Arial"/>
                <a:sym typeface="Arial"/>
              </a:defRPr>
            </a:pPr>
            <a:r>
              <a:t>Los principios éticos en la investigación salvaguardan la dignidad y los derechos humanos de los participantes y reducen la posibilidad de explotación.</a:t>
            </a:r>
          </a:p>
          <a:p>
            <a:pPr algn="just">
              <a:lnSpc>
                <a:spcPct val="100000"/>
              </a:lnSpc>
              <a:spcBef>
                <a:spcPts val="1200"/>
              </a:spcBef>
              <a:defRPr sz="2200">
                <a:latin typeface="Arial"/>
                <a:ea typeface="Arial"/>
                <a:cs typeface="Arial"/>
                <a:sym typeface="Arial"/>
              </a:defRPr>
            </a:pPr>
            <a:r>
              <a:t>Promover la cultura de la ética en la investigación.</a:t>
            </a:r>
          </a:p>
        </p:txBody>
      </p:sp>
      <p:sp>
        <p:nvSpPr>
          <p:cNvPr id="429" name="Shape 429"/>
          <p:cNvSpPr>
            <a:spLocks noGrp="1"/>
          </p:cNvSpPr>
          <p:nvPr>
            <p:ph type="title"/>
          </p:nvPr>
        </p:nvSpPr>
        <p:spPr>
          <a:xfrm>
            <a:off x="142021" y="1051059"/>
            <a:ext cx="8881662" cy="818960"/>
          </a:xfrm>
          <a:prstGeom prst="rect">
            <a:avLst/>
          </a:prstGeom>
        </p:spPr>
        <p:txBody>
          <a:bodyPr/>
          <a:lstStyle>
            <a:lvl1pPr algn="ctr" defTabSz="841247">
              <a:defRPr sz="2576" b="1" cap="small">
                <a:latin typeface="Arial"/>
                <a:ea typeface="Arial"/>
                <a:cs typeface="Arial"/>
                <a:sym typeface="Arial"/>
              </a:defRPr>
            </a:lvl1pPr>
          </a:lstStyle>
          <a:p>
            <a:r>
              <a:t>Arraigo de la ética en la investigación - Vínculo CONACYT</a:t>
            </a:r>
          </a:p>
        </p:txBody>
      </p:sp>
      <p:pic>
        <p:nvPicPr>
          <p:cNvPr id="431" name="image51.png"/>
          <p:cNvPicPr>
            <a:picLocks noChangeAspect="1"/>
          </p:cNvPicPr>
          <p:nvPr/>
        </p:nvPicPr>
        <p:blipFill>
          <a:blip r:embed="rId2">
            <a:extLst/>
          </a:blip>
          <a:stretch>
            <a:fillRect/>
          </a:stretch>
        </p:blipFill>
        <p:spPr>
          <a:xfrm>
            <a:off x="142020" y="1870019"/>
            <a:ext cx="2867320" cy="4373200"/>
          </a:xfrm>
          <a:prstGeom prst="rect">
            <a:avLst/>
          </a:prstGeom>
          <a:ln w="12700">
            <a:miter lim="400000"/>
          </a:ln>
          <a:effectLst>
            <a:outerShdw blurRad="292100" dist="63500" dir="1800000" rotWithShape="0">
              <a:srgbClr val="000000">
                <a:alpha val="56000"/>
              </a:srgbClr>
            </a:outerShdw>
          </a:effectLst>
        </p:spPr>
      </p:pic>
    </p:spTree>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Shape 433"/>
          <p:cNvSpPr/>
          <p:nvPr/>
        </p:nvSpPr>
        <p:spPr>
          <a:xfrm>
            <a:off x="110359" y="2443654"/>
            <a:ext cx="9033642" cy="526806"/>
          </a:xfrm>
          <a:prstGeom prst="rect">
            <a:avLst/>
          </a:prstGeom>
          <a:ln w="12700">
            <a:miter lim="400000"/>
          </a:ln>
          <a:extLst>
            <a:ext uri="{C572A759-6A51-4108-AA02-DFA0A04FC94B}">
              <ma14:wrappingTextBoxFlag xmlns:ma14="http://schemas.microsoft.com/office/mac/drawingml/2011/main" xmlns="" val="1"/>
            </a:ext>
          </a:extLst>
        </p:spPr>
        <p:txBody>
          <a:bodyPr lIns="35100" tIns="35100" rIns="35100" bIns="35100">
            <a:spAutoFit/>
          </a:bodyPr>
          <a:lstStyle>
            <a:lvl1pPr algn="ctr">
              <a:lnSpc>
                <a:spcPct val="95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3200" b="1">
                <a:solidFill>
                  <a:srgbClr val="003399"/>
                </a:solidFill>
                <a:latin typeface="Arial"/>
                <a:ea typeface="Arial"/>
                <a:cs typeface="Arial"/>
                <a:sym typeface="Arial"/>
              </a:defRPr>
            </a:lvl1pPr>
          </a:lstStyle>
          <a:p>
            <a:r>
              <a:t>http://www.conbioetica-mexico.salud.gob.mx/</a:t>
            </a:r>
          </a:p>
        </p:txBody>
      </p:sp>
      <p:sp>
        <p:nvSpPr>
          <p:cNvPr id="434" name="Shape 434"/>
          <p:cNvSpPr/>
          <p:nvPr/>
        </p:nvSpPr>
        <p:spPr>
          <a:xfrm>
            <a:off x="567558" y="3681247"/>
            <a:ext cx="7882760" cy="2196905"/>
          </a:xfrm>
          <a:prstGeom prst="rect">
            <a:avLst/>
          </a:prstGeom>
          <a:ln w="12700">
            <a:miter lim="400000"/>
          </a:ln>
          <a:extLst>
            <a:ext uri="{C572A759-6A51-4108-AA02-DFA0A04FC94B}">
              <ma14:wrappingTextBoxFlag xmlns:ma14="http://schemas.microsoft.com/office/mac/drawingml/2011/main" xmlns="" val="1"/>
            </a:ext>
          </a:extLst>
        </p:spPr>
        <p:txBody>
          <a:bodyPr lIns="35100" tIns="35100" rIns="35100" bIns="35100">
            <a:spAutoFit/>
          </a:bodyPr>
          <a:lstStyle/>
          <a:p>
            <a:pPr algn="ctr">
              <a:lnSpc>
                <a:spcPct val="95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400" b="1">
                <a:solidFill>
                  <a:srgbClr val="606060"/>
                </a:solidFill>
                <a:latin typeface="Arial"/>
                <a:ea typeface="Arial"/>
                <a:cs typeface="Arial"/>
                <a:sym typeface="Arial"/>
              </a:defRPr>
            </a:pPr>
            <a:r>
              <a:t>Mtra. Érika Judith Salinas de la Torre</a:t>
            </a:r>
            <a:endParaRPr sz="3200"/>
          </a:p>
          <a:p>
            <a:pPr algn="ctr">
              <a:lnSpc>
                <a:spcPct val="95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400">
                <a:solidFill>
                  <a:srgbClr val="606060"/>
                </a:solidFill>
                <a:latin typeface="Arial"/>
                <a:ea typeface="Arial"/>
                <a:cs typeface="Arial"/>
                <a:sym typeface="Arial"/>
              </a:defRPr>
            </a:pPr>
            <a:r>
              <a:t>Tel: (01 55)  5487-2760   Ext. 59411</a:t>
            </a:r>
          </a:p>
          <a:p>
            <a:pPr algn="ctr">
              <a:lnSpc>
                <a:spcPct val="95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solidFill>
                  <a:srgbClr val="606060"/>
                </a:solidFill>
              </a:defRPr>
            </a:pPr>
            <a:r>
              <a:t>      </a:t>
            </a:r>
            <a:endParaRPr sz="3200"/>
          </a:p>
          <a:p>
            <a:pPr algn="ctr">
              <a:lnSpc>
                <a:spcPct val="95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400" b="1">
                <a:solidFill>
                  <a:srgbClr val="3333CC"/>
                </a:solidFill>
                <a:latin typeface="Arial"/>
                <a:ea typeface="Arial"/>
                <a:cs typeface="Arial"/>
                <a:sym typeface="Arial"/>
              </a:defRPr>
            </a:pPr>
            <a:r>
              <a:t>erika.salinas@salud.gob.mx</a:t>
            </a:r>
            <a:endParaRPr sz="3200"/>
          </a:p>
          <a:p>
            <a:pPr algn="ctr">
              <a:lnSpc>
                <a:spcPct val="95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400" b="1">
                <a:latin typeface="Arial"/>
                <a:ea typeface="Arial"/>
                <a:cs typeface="Arial"/>
                <a:sym typeface="Arial"/>
              </a:defRPr>
            </a:pPr>
            <a:r>
              <a:t>erika.salinas.conbioética@gmail.com.mx</a:t>
            </a:r>
            <a:endParaRPr sz="3200"/>
          </a:p>
          <a:p>
            <a:pPr algn="ctr">
              <a:lnSpc>
                <a:spcPct val="95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b="1"/>
            </a:pPr>
            <a:endParaRPr sz="3200"/>
          </a:p>
        </p:txBody>
      </p:sp>
    </p:spTree>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7" name="image52.jpg"/>
          <p:cNvPicPr>
            <a:picLocks noChangeAspect="1"/>
          </p:cNvPicPr>
          <p:nvPr/>
        </p:nvPicPr>
        <p:blipFill>
          <a:blip r:embed="rId2">
            <a:extLst/>
          </a:blip>
          <a:stretch>
            <a:fillRect/>
          </a:stretch>
        </p:blipFill>
        <p:spPr>
          <a:xfrm>
            <a:off x="2047040" y="1958631"/>
            <a:ext cx="4276406" cy="4126833"/>
          </a:xfrm>
          <a:prstGeom prst="rect">
            <a:avLst/>
          </a:prstGeom>
          <a:ln w="12700">
            <a:miter lim="400000"/>
          </a:ln>
        </p:spPr>
      </p:pic>
      <p:sp>
        <p:nvSpPr>
          <p:cNvPr id="438" name="Shape 438"/>
          <p:cNvSpPr/>
          <p:nvPr/>
        </p:nvSpPr>
        <p:spPr>
          <a:xfrm>
            <a:off x="2614028" y="6550490"/>
            <a:ext cx="4247151" cy="288824"/>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nSpc>
                <a:spcPct val="90000"/>
              </a:lnSpc>
              <a:defRPr sz="1400">
                <a:solidFill>
                  <a:srgbClr val="FFFFFF"/>
                </a:solidFill>
                <a:latin typeface="Arial"/>
                <a:ea typeface="Arial"/>
                <a:cs typeface="Arial"/>
                <a:sym typeface="Arial"/>
              </a:defRPr>
            </a:lvl1pPr>
          </a:lstStyle>
          <a:p>
            <a:r>
              <a:t>http://www.conbioetica-mexico.salud.gob.mx/</a:t>
            </a:r>
          </a:p>
        </p:txBody>
      </p:sp>
      <p:sp>
        <p:nvSpPr>
          <p:cNvPr id="439" name="Shape 439"/>
          <p:cNvSpPr/>
          <p:nvPr/>
        </p:nvSpPr>
        <p:spPr>
          <a:xfrm>
            <a:off x="1708318" y="1194011"/>
            <a:ext cx="6326972" cy="48620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2800" b="1" cap="small">
                <a:solidFill>
                  <a:srgbClr val="181717"/>
                </a:solidFill>
                <a:latin typeface="Arial"/>
                <a:ea typeface="Arial"/>
                <a:cs typeface="Arial"/>
                <a:sym typeface="Arial"/>
              </a:defRPr>
            </a:lvl1pPr>
          </a:lstStyle>
          <a:p>
            <a:r>
              <a:t>COMISIÓN NACIONAL DE BIOÉTICA</a:t>
            </a:r>
          </a:p>
        </p:txBody>
      </p:sp>
      <p:pic>
        <p:nvPicPr>
          <p:cNvPr id="440" name="image53.png"/>
          <p:cNvPicPr>
            <a:picLocks noChangeAspect="1"/>
          </p:cNvPicPr>
          <p:nvPr/>
        </p:nvPicPr>
        <p:blipFill>
          <a:blip r:embed="rId3">
            <a:extLst/>
          </a:blip>
          <a:stretch>
            <a:fillRect/>
          </a:stretch>
        </p:blipFill>
        <p:spPr>
          <a:xfrm>
            <a:off x="278804" y="1952090"/>
            <a:ext cx="2839300" cy="4098357"/>
          </a:xfrm>
          <a:prstGeom prst="rect">
            <a:avLst/>
          </a:prstGeom>
          <a:ln w="12700">
            <a:miter lim="400000"/>
          </a:ln>
        </p:spPr>
      </p:pic>
      <p:pic>
        <p:nvPicPr>
          <p:cNvPr id="442" name="image54.png"/>
          <p:cNvPicPr>
            <a:picLocks noChangeAspect="1"/>
          </p:cNvPicPr>
          <p:nvPr/>
        </p:nvPicPr>
        <p:blipFill>
          <a:blip r:embed="rId4">
            <a:extLst/>
          </a:blip>
          <a:srcRect b="6324"/>
          <a:stretch>
            <a:fillRect/>
          </a:stretch>
        </p:blipFill>
        <p:spPr>
          <a:xfrm>
            <a:off x="6074321" y="1958632"/>
            <a:ext cx="2812504" cy="4136862"/>
          </a:xfrm>
          <a:prstGeom prst="rect">
            <a:avLst/>
          </a:prstGeom>
          <a:ln w="12700">
            <a:miter lim="400000"/>
          </a:ln>
        </p:spPr>
      </p:pic>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p:cNvSpPr>
          <p:nvPr>
            <p:ph type="body" idx="1"/>
          </p:nvPr>
        </p:nvSpPr>
        <p:spPr>
          <a:xfrm>
            <a:off x="168837" y="1835454"/>
            <a:ext cx="6143472" cy="4097714"/>
          </a:xfrm>
          <a:prstGeom prst="rect">
            <a:avLst/>
          </a:prstGeom>
        </p:spPr>
        <p:txBody>
          <a:bodyPr>
            <a:normAutofit fontScale="85000" lnSpcReduction="10000"/>
          </a:bodyPr>
          <a:lstStyle/>
          <a:p>
            <a:pPr algn="just">
              <a:defRPr sz="2400">
                <a:latin typeface="Arial"/>
                <a:ea typeface="Arial"/>
                <a:cs typeface="Arial"/>
                <a:sym typeface="Arial"/>
              </a:defRPr>
            </a:pPr>
            <a:r>
              <a:rPr dirty="0"/>
              <a:t>Estudio sistemático de la conducta humana en el área de las ciencias de la vida y la salud, examinadas a la luz de los </a:t>
            </a:r>
            <a:r>
              <a:rPr i="1" dirty="0"/>
              <a:t>valores y de los </a:t>
            </a:r>
            <a:r>
              <a:rPr i="1" dirty="0" err="1"/>
              <a:t>principios</a:t>
            </a:r>
            <a:r>
              <a:rPr i="1" dirty="0"/>
              <a:t> </a:t>
            </a:r>
            <a:r>
              <a:rPr lang="es-MX" i="1" dirty="0" smtClean="0"/>
              <a:t>morales</a:t>
            </a:r>
            <a:r>
              <a:rPr i="1" dirty="0" smtClean="0"/>
              <a:t> </a:t>
            </a:r>
            <a:r>
              <a:rPr dirty="0"/>
              <a:t>(Enciclopedia de Bioética; 1978</a:t>
            </a:r>
            <a:r>
              <a:rPr dirty="0" smtClean="0"/>
              <a:t>)</a:t>
            </a:r>
            <a:endParaRPr lang="es-MX" dirty="0" smtClean="0"/>
          </a:p>
          <a:p>
            <a:pPr marL="0" indent="0" algn="just">
              <a:buNone/>
              <a:defRPr sz="2400">
                <a:latin typeface="Arial"/>
                <a:ea typeface="Arial"/>
                <a:cs typeface="Arial"/>
                <a:sym typeface="Arial"/>
              </a:defRPr>
            </a:pPr>
            <a:endParaRPr dirty="0"/>
          </a:p>
          <a:p>
            <a:pPr algn="just">
              <a:defRPr sz="2400">
                <a:latin typeface="Arial"/>
                <a:ea typeface="Arial"/>
                <a:cs typeface="Arial"/>
                <a:sym typeface="Arial"/>
              </a:defRPr>
            </a:pPr>
            <a:r>
              <a:rPr lang="es-MX" b="1" dirty="0" smtClean="0"/>
              <a:t>É</a:t>
            </a:r>
            <a:r>
              <a:rPr b="1" dirty="0" err="1" smtClean="0"/>
              <a:t>tica</a:t>
            </a:r>
            <a:r>
              <a:rPr b="1" dirty="0" smtClean="0"/>
              <a:t> </a:t>
            </a:r>
            <a:r>
              <a:rPr b="1" dirty="0"/>
              <a:t>práctica</a:t>
            </a:r>
            <a:r>
              <a:rPr dirty="0"/>
              <a:t>, </a:t>
            </a:r>
            <a:r>
              <a:rPr dirty="0" smtClean="0"/>
              <a:t>se </a:t>
            </a:r>
            <a:r>
              <a:rPr dirty="0"/>
              <a:t>construye a partir de </a:t>
            </a:r>
            <a:r>
              <a:rPr b="1" dirty="0"/>
              <a:t>dos saberes principales </a:t>
            </a:r>
            <a:r>
              <a:rPr dirty="0"/>
              <a:t>(la </a:t>
            </a:r>
            <a:r>
              <a:rPr b="1" dirty="0"/>
              <a:t>filosofía y la medicina</a:t>
            </a:r>
            <a:r>
              <a:rPr dirty="0"/>
              <a:t>), pero también abreva en otras fuentes, como la </a:t>
            </a:r>
            <a:r>
              <a:rPr b="1" dirty="0"/>
              <a:t>sociología, la antropología, la psicología, la historia, el derecho</a:t>
            </a:r>
            <a:r>
              <a:rPr dirty="0"/>
              <a:t>, entre otras. </a:t>
            </a:r>
            <a:endParaRPr lang="es-MX" dirty="0" smtClean="0"/>
          </a:p>
          <a:p>
            <a:pPr marL="0" indent="0" algn="just">
              <a:buNone/>
              <a:defRPr sz="2400">
                <a:latin typeface="Arial"/>
                <a:ea typeface="Arial"/>
                <a:cs typeface="Arial"/>
                <a:sym typeface="Arial"/>
              </a:defRPr>
            </a:pPr>
            <a:endParaRPr lang="es-MX" dirty="0" smtClean="0"/>
          </a:p>
          <a:p>
            <a:pPr algn="just">
              <a:defRPr sz="2400">
                <a:latin typeface="Arial"/>
                <a:ea typeface="Arial"/>
                <a:cs typeface="Arial"/>
                <a:sym typeface="Arial"/>
              </a:defRPr>
            </a:pPr>
            <a:r>
              <a:rPr lang="es-MX" b="1" dirty="0" smtClean="0"/>
              <a:t>Enfoque </a:t>
            </a:r>
            <a:r>
              <a:rPr lang="es-MX" b="1" dirty="0"/>
              <a:t>multidisciplinario </a:t>
            </a:r>
            <a:r>
              <a:rPr lang="es-MX" dirty="0"/>
              <a:t>que ha tenido la bioética </a:t>
            </a:r>
            <a:r>
              <a:rPr lang="es-MX" b="1" dirty="0"/>
              <a:t>permite ampliar la visión </a:t>
            </a:r>
            <a:r>
              <a:rPr lang="es-MX" dirty="0"/>
              <a:t>respecto a los </a:t>
            </a:r>
            <a:r>
              <a:rPr lang="es-MX" b="1" dirty="0"/>
              <a:t>dilemas</a:t>
            </a:r>
            <a:r>
              <a:rPr lang="es-MX" dirty="0"/>
              <a:t> que surgen con la práctica</a:t>
            </a:r>
            <a:endParaRPr dirty="0"/>
          </a:p>
        </p:txBody>
      </p:sp>
      <p:sp>
        <p:nvSpPr>
          <p:cNvPr id="141" name="Shape 141"/>
          <p:cNvSpPr/>
          <p:nvPr/>
        </p:nvSpPr>
        <p:spPr>
          <a:xfrm>
            <a:off x="503839" y="1097088"/>
            <a:ext cx="8261351" cy="486208"/>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p>
            <a:pPr lvl="1" indent="0" algn="ctr">
              <a:defRPr sz="2800" b="1" cap="small">
                <a:latin typeface="Arial"/>
                <a:ea typeface="Arial"/>
                <a:cs typeface="Arial"/>
                <a:sym typeface="Arial"/>
              </a:defRPr>
            </a:pPr>
            <a:r>
              <a:rPr dirty="0"/>
              <a:t>Bioética</a:t>
            </a:r>
          </a:p>
        </p:txBody>
      </p:sp>
      <p:pic>
        <p:nvPicPr>
          <p:cNvPr id="4" name="Imagen 3"/>
          <p:cNvPicPr>
            <a:picLocks noChangeAspect="1"/>
          </p:cNvPicPr>
          <p:nvPr/>
        </p:nvPicPr>
        <p:blipFill>
          <a:blip r:embed="rId3"/>
          <a:stretch>
            <a:fillRect/>
          </a:stretch>
        </p:blipFill>
        <p:spPr>
          <a:xfrm>
            <a:off x="6583965" y="2657475"/>
            <a:ext cx="2181225" cy="2181225"/>
          </a:xfrm>
          <a:prstGeom prst="rect">
            <a:avLst/>
          </a:prstGeom>
        </p:spPr>
      </p:pic>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hape 149"/>
          <p:cNvSpPr>
            <a:spLocks noGrp="1"/>
          </p:cNvSpPr>
          <p:nvPr>
            <p:ph type="body" idx="1"/>
          </p:nvPr>
        </p:nvSpPr>
        <p:spPr>
          <a:xfrm>
            <a:off x="503839" y="1857654"/>
            <a:ext cx="8530936" cy="4351338"/>
          </a:xfrm>
          <a:prstGeom prst="rect">
            <a:avLst/>
          </a:prstGeom>
        </p:spPr>
        <p:txBody>
          <a:bodyPr/>
          <a:lstStyle/>
          <a:p>
            <a:pPr>
              <a:defRPr sz="2400">
                <a:latin typeface="Arial"/>
                <a:ea typeface="Arial"/>
                <a:cs typeface="Arial"/>
                <a:sym typeface="Arial"/>
              </a:defRPr>
            </a:pPr>
            <a:endParaRPr dirty="0"/>
          </a:p>
          <a:p>
            <a:pPr algn="just">
              <a:defRPr sz="2400">
                <a:latin typeface="Arial"/>
                <a:ea typeface="Arial"/>
                <a:cs typeface="Arial"/>
                <a:sym typeface="Arial"/>
              </a:defRPr>
            </a:pPr>
            <a:r>
              <a:rPr b="1" dirty="0"/>
              <a:t>Reciente disciplina </a:t>
            </a:r>
            <a:r>
              <a:rPr dirty="0"/>
              <a:t>tanto en sus orígenes históricos como en su incorporación en el proceso </a:t>
            </a:r>
            <a:r>
              <a:rPr dirty="0" err="1"/>
              <a:t>enseñanza-aprendizaje</a:t>
            </a:r>
            <a:r>
              <a:rPr dirty="0" smtClean="0"/>
              <a:t>.</a:t>
            </a:r>
            <a:endParaRPr lang="es-MX" dirty="0" smtClean="0"/>
          </a:p>
          <a:p>
            <a:pPr marL="0" indent="0" algn="just">
              <a:buNone/>
              <a:defRPr sz="2400">
                <a:latin typeface="Arial"/>
                <a:ea typeface="Arial"/>
                <a:cs typeface="Arial"/>
                <a:sym typeface="Arial"/>
              </a:defRPr>
            </a:pPr>
            <a:endParaRPr dirty="0"/>
          </a:p>
          <a:p>
            <a:pPr algn="just">
              <a:defRPr sz="2400">
                <a:latin typeface="Arial"/>
                <a:ea typeface="Arial"/>
                <a:cs typeface="Arial"/>
                <a:sym typeface="Arial"/>
              </a:defRPr>
            </a:pPr>
            <a:r>
              <a:rPr b="1" dirty="0"/>
              <a:t>Carácter polisémico </a:t>
            </a:r>
            <a:r>
              <a:rPr dirty="0"/>
              <a:t>del término “bioética” deja espacio para </a:t>
            </a:r>
            <a:r>
              <a:rPr b="1" dirty="0"/>
              <a:t>ambigüedad o confusión</a:t>
            </a:r>
            <a:r>
              <a:rPr dirty="0"/>
              <a:t>: moral/ética, legalidad/legitimidad, opinión o </a:t>
            </a:r>
            <a:r>
              <a:rPr i="1" dirty="0"/>
              <a:t>Doxa</a:t>
            </a:r>
            <a:r>
              <a:rPr dirty="0"/>
              <a:t>/ ciencia o </a:t>
            </a:r>
            <a:r>
              <a:rPr i="1" dirty="0" smtClean="0"/>
              <a:t>Episteme</a:t>
            </a:r>
            <a:r>
              <a:rPr lang="es-MX" i="1" dirty="0" smtClean="0"/>
              <a:t>.</a:t>
            </a:r>
          </a:p>
        </p:txBody>
      </p:sp>
      <p:sp>
        <p:nvSpPr>
          <p:cNvPr id="151" name="Shape 151"/>
          <p:cNvSpPr/>
          <p:nvPr/>
        </p:nvSpPr>
        <p:spPr>
          <a:xfrm>
            <a:off x="524573" y="1331639"/>
            <a:ext cx="8261351" cy="486208"/>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p>
            <a:pPr lvl="1" indent="0" algn="ctr">
              <a:defRPr sz="2800" b="1" cap="small">
                <a:latin typeface="Arial"/>
                <a:ea typeface="Arial"/>
                <a:cs typeface="Arial"/>
                <a:sym typeface="Arial"/>
              </a:defRPr>
            </a:pPr>
            <a:r>
              <a:t>Hacia una bioética crítica </a:t>
            </a: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a:spLocks noGrp="1"/>
          </p:cNvSpPr>
          <p:nvPr>
            <p:ph type="body" idx="1"/>
          </p:nvPr>
        </p:nvSpPr>
        <p:spPr>
          <a:xfrm>
            <a:off x="145472" y="2130425"/>
            <a:ext cx="8905011" cy="4351338"/>
          </a:xfrm>
          <a:prstGeom prst="rect">
            <a:avLst/>
          </a:prstGeom>
        </p:spPr>
        <p:txBody>
          <a:bodyPr/>
          <a:lstStyle/>
          <a:p>
            <a:pPr algn="just">
              <a:defRPr sz="2400">
                <a:latin typeface="Arial"/>
                <a:ea typeface="Arial"/>
                <a:cs typeface="Arial"/>
                <a:sym typeface="Arial"/>
              </a:defRPr>
            </a:pPr>
            <a:r>
              <a:rPr b="1" dirty="0"/>
              <a:t>Incorporar la asignatura de Bioética </a:t>
            </a:r>
            <a:r>
              <a:rPr dirty="0"/>
              <a:t>en la currícula académica de pregrado en todas las profesiones relativas a la medicina responde a la </a:t>
            </a:r>
            <a:r>
              <a:rPr b="1" dirty="0"/>
              <a:t>necesidad</a:t>
            </a:r>
            <a:r>
              <a:rPr dirty="0"/>
              <a:t> de contar con profesionales capaces de enfrentar los </a:t>
            </a:r>
            <a:r>
              <a:rPr b="1" dirty="0"/>
              <a:t>retos que las nuevas tecnologías </a:t>
            </a:r>
            <a:r>
              <a:rPr dirty="0"/>
              <a:t>y los avances en biomedicina </a:t>
            </a:r>
            <a:r>
              <a:rPr dirty="0" err="1"/>
              <a:t>presentan</a:t>
            </a:r>
            <a:r>
              <a:rPr dirty="0" smtClean="0"/>
              <a:t>.</a:t>
            </a:r>
            <a:endParaRPr lang="es-MX" dirty="0" smtClean="0"/>
          </a:p>
          <a:p>
            <a:pPr algn="just">
              <a:defRPr sz="2400">
                <a:latin typeface="Arial"/>
                <a:ea typeface="Arial"/>
                <a:cs typeface="Arial"/>
                <a:sym typeface="Arial"/>
              </a:defRPr>
            </a:pPr>
            <a:endParaRPr dirty="0"/>
          </a:p>
          <a:p>
            <a:pPr marL="228599" indent="-228599" algn="just">
              <a:defRPr sz="2400">
                <a:latin typeface="Arial"/>
                <a:ea typeface="Arial"/>
                <a:cs typeface="Arial"/>
                <a:sym typeface="Arial"/>
              </a:defRPr>
            </a:pPr>
            <a:r>
              <a:rPr dirty="0"/>
              <a:t>La </a:t>
            </a:r>
            <a:r>
              <a:rPr b="1" dirty="0"/>
              <a:t>bioética</a:t>
            </a:r>
            <a:r>
              <a:rPr dirty="0"/>
              <a:t> resulta fundamental para </a:t>
            </a:r>
            <a:r>
              <a:rPr b="1" dirty="0"/>
              <a:t>incorporar un enfoque humanista en la práctica hospitalaria y la investigación clínica</a:t>
            </a:r>
            <a:r>
              <a:rPr dirty="0"/>
              <a:t>, pues contribuye a formar profesionales que prioricen la calidad en la atención.</a:t>
            </a:r>
          </a:p>
        </p:txBody>
      </p:sp>
      <p:sp>
        <p:nvSpPr>
          <p:cNvPr id="159" name="Shape 159"/>
          <p:cNvSpPr/>
          <p:nvPr/>
        </p:nvSpPr>
        <p:spPr>
          <a:xfrm>
            <a:off x="503839" y="1365592"/>
            <a:ext cx="8261351" cy="486208"/>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p>
            <a:pPr lvl="1" indent="0" algn="ctr">
              <a:defRPr sz="2800" b="1" cap="small">
                <a:latin typeface="Arial"/>
                <a:ea typeface="Arial"/>
                <a:cs typeface="Arial"/>
                <a:sym typeface="Arial"/>
              </a:defRPr>
            </a:pPr>
            <a:r>
              <a:t>La enseñanza de la Bioética</a:t>
            </a: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Shape 161"/>
          <p:cNvSpPr>
            <a:spLocks noGrp="1"/>
          </p:cNvSpPr>
          <p:nvPr>
            <p:ph type="body" idx="1"/>
          </p:nvPr>
        </p:nvSpPr>
        <p:spPr>
          <a:xfrm>
            <a:off x="722169" y="1809421"/>
            <a:ext cx="7886701" cy="4351338"/>
          </a:xfrm>
          <a:prstGeom prst="rect">
            <a:avLst/>
          </a:prstGeom>
        </p:spPr>
        <p:txBody>
          <a:bodyPr>
            <a:normAutofit/>
          </a:bodyPr>
          <a:lstStyle/>
          <a:p>
            <a:pPr marL="0" indent="0" algn="just">
              <a:buSzTx/>
              <a:buNone/>
              <a:defRPr sz="2400">
                <a:latin typeface="Arial"/>
                <a:ea typeface="Arial"/>
                <a:cs typeface="Arial"/>
                <a:sym typeface="Arial"/>
              </a:defRPr>
            </a:pPr>
            <a:r>
              <a:rPr sz="2000" dirty="0"/>
              <a:t>Compromiso: </a:t>
            </a:r>
          </a:p>
          <a:p>
            <a:pPr marL="240631" indent="-240631" algn="just">
              <a:buFontTx/>
              <a:defRPr sz="2400">
                <a:latin typeface="Arial"/>
                <a:ea typeface="Arial"/>
                <a:cs typeface="Arial"/>
                <a:sym typeface="Arial"/>
              </a:defRPr>
            </a:pPr>
            <a:r>
              <a:rPr sz="2000" dirty="0"/>
              <a:t>No presentar el problema moral como acreedor de una solución única, pues, generalmente, </a:t>
            </a:r>
            <a:r>
              <a:rPr sz="2000" b="1" dirty="0"/>
              <a:t>lo que hay es una amplia gama de soluciones posibles</a:t>
            </a:r>
            <a:r>
              <a:rPr sz="2000" dirty="0"/>
              <a:t>. </a:t>
            </a:r>
            <a:endParaRPr lang="es-MX" sz="2000" dirty="0" smtClean="0"/>
          </a:p>
          <a:p>
            <a:pPr marL="0" indent="0" algn="just">
              <a:buNone/>
              <a:defRPr sz="2400">
                <a:latin typeface="Arial"/>
                <a:ea typeface="Arial"/>
                <a:cs typeface="Arial"/>
                <a:sym typeface="Arial"/>
              </a:defRPr>
            </a:pPr>
            <a:endParaRPr sz="1100" dirty="0"/>
          </a:p>
          <a:p>
            <a:pPr marL="240631" indent="-240631" algn="just">
              <a:buFontTx/>
              <a:defRPr sz="2400">
                <a:latin typeface="Arial"/>
                <a:ea typeface="Arial"/>
                <a:cs typeface="Arial"/>
                <a:sym typeface="Arial"/>
              </a:defRPr>
            </a:pPr>
            <a:r>
              <a:rPr sz="2000" b="1" dirty="0"/>
              <a:t>Soluciones defendidas argumentativamente</a:t>
            </a:r>
            <a:r>
              <a:rPr sz="2000" dirty="0"/>
              <a:t>, aunque difícilmente se arribe a una solución única. </a:t>
            </a:r>
            <a:endParaRPr lang="es-MX" sz="2000" dirty="0" smtClean="0"/>
          </a:p>
          <a:p>
            <a:pPr marL="0" indent="0" algn="just">
              <a:buNone/>
              <a:defRPr sz="2400">
                <a:latin typeface="Arial"/>
                <a:ea typeface="Arial"/>
                <a:cs typeface="Arial"/>
                <a:sym typeface="Arial"/>
              </a:defRPr>
            </a:pPr>
            <a:endParaRPr sz="1100" dirty="0"/>
          </a:p>
          <a:p>
            <a:pPr marL="240631" indent="-240631" algn="just">
              <a:buFontTx/>
              <a:defRPr sz="2400">
                <a:latin typeface="Arial"/>
                <a:ea typeface="Arial"/>
                <a:cs typeface="Arial"/>
                <a:sym typeface="Arial"/>
              </a:defRPr>
            </a:pPr>
            <a:r>
              <a:rPr sz="2000" dirty="0"/>
              <a:t>Responder al principio de que respetar no es sinónimo de compartir y de que </a:t>
            </a:r>
            <a:r>
              <a:rPr sz="2000" b="1" dirty="0"/>
              <a:t>el respeto por el otro es condición </a:t>
            </a:r>
            <a:r>
              <a:rPr sz="2000" b="1" i="1" dirty="0"/>
              <a:t>sine qua non</a:t>
            </a:r>
            <a:r>
              <a:rPr sz="2000" b="1" dirty="0"/>
              <a:t> de la vida democrática.</a:t>
            </a:r>
          </a:p>
        </p:txBody>
      </p:sp>
      <p:sp>
        <p:nvSpPr>
          <p:cNvPr id="163" name="Shape 163"/>
          <p:cNvSpPr/>
          <p:nvPr/>
        </p:nvSpPr>
        <p:spPr>
          <a:xfrm>
            <a:off x="503839" y="1124292"/>
            <a:ext cx="8261351" cy="486208"/>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p>
            <a:pPr lvl="1" indent="0" algn="ctr">
              <a:defRPr sz="2800" b="1" cap="small">
                <a:latin typeface="Arial"/>
                <a:ea typeface="Arial"/>
                <a:cs typeface="Arial"/>
                <a:sym typeface="Arial"/>
              </a:defRPr>
            </a:pPr>
            <a:r>
              <a:t>La enseñanza de la Bioética</a:t>
            </a:r>
          </a:p>
        </p:txBody>
      </p:sp>
    </p:spTree>
  </p:cSld>
  <p:clrMapOvr>
    <a:masterClrMapping/>
  </p:clrMapOvr>
  <p:transition spd="slow"/>
</p:sld>
</file>

<file path=ppt/theme/theme1.xml><?xml version="1.0" encoding="utf-8"?>
<a:theme xmlns:a="http://schemas.openxmlformats.org/drawingml/2006/main" name="Tema de Office">
  <a:themeElements>
    <a:clrScheme name="Tema de Offic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Tema de Office">
      <a:majorFont>
        <a:latin typeface="Helvetica"/>
        <a:ea typeface="Helvetica"/>
        <a:cs typeface="Helvetica"/>
      </a:majorFont>
      <a:minorFont>
        <a:latin typeface="Calibri"/>
        <a:ea typeface="Calibri"/>
        <a:cs typeface="Calibri"/>
      </a:minorFont>
    </a:fontScheme>
    <a:fmtScheme name="Tema d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ema de Office">
  <a:themeElements>
    <a:clrScheme name="Tema de Offic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Tema de Office">
      <a:majorFont>
        <a:latin typeface="Helvetica"/>
        <a:ea typeface="Helvetica"/>
        <a:cs typeface="Helvetica"/>
      </a:majorFont>
      <a:minorFont>
        <a:latin typeface="Calibri"/>
        <a:ea typeface="Calibri"/>
        <a:cs typeface="Calibri"/>
      </a:minorFont>
    </a:fontScheme>
    <a:fmtScheme name="Tema d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167</TotalTime>
  <Words>3557</Words>
  <Application>Microsoft Office PowerPoint</Application>
  <PresentationFormat>Presentación en pantalla (4:3)</PresentationFormat>
  <Paragraphs>327</Paragraphs>
  <Slides>55</Slides>
  <Notes>5</Notes>
  <HiddenSlides>0</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55</vt:i4>
      </vt:variant>
    </vt:vector>
  </HeadingPairs>
  <TitlesOfParts>
    <vt:vector size="68" baseType="lpstr">
      <vt:lpstr>ＭＳ Ｐゴシック</vt:lpstr>
      <vt:lpstr>ＭＳ Ｐゴシック</vt:lpstr>
      <vt:lpstr>Arial</vt:lpstr>
      <vt:lpstr>Arial Narrow</vt:lpstr>
      <vt:lpstr>Calibri</vt:lpstr>
      <vt:lpstr>Calibri Light</vt:lpstr>
      <vt:lpstr>Helvetica</vt:lpstr>
      <vt:lpstr>Monotype Sorts</vt:lpstr>
      <vt:lpstr>Soberana Sans</vt:lpstr>
      <vt:lpstr>Tahoma</vt:lpstr>
      <vt:lpstr>Times New Roman</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Ética teleológica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Interrogantes éticas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PREMISAS </vt:lpstr>
      <vt:lpstr>PREMISAS </vt:lpstr>
      <vt:lpstr>ÉTICA E INVESTIGACIÓN </vt:lpstr>
      <vt:lpstr>Presentación de PowerPoint</vt:lpstr>
      <vt:lpstr>Presentación de PowerPoint</vt:lpstr>
      <vt:lpstr>Presentación de PowerPoint</vt:lpstr>
      <vt:lpstr>REQUISITOS ÉTICOS DE LA INVESTIGACIÓN CLÍNICA</vt:lpstr>
      <vt:lpstr>REQUISITOS ÉTICOS DE LA INVESTIGACIÓN CLÍNICA</vt:lpstr>
      <vt:lpstr>Presentación de PowerPoint</vt:lpstr>
      <vt:lpstr>REQUISITOS ÉTICOS DE LA INVESTIGACIÓN CLÍNICA</vt:lpstr>
      <vt:lpstr>REQUISITOS ÉTICOS DE LA INVESTIGACIÓN CLÍNICA</vt:lpstr>
      <vt:lpstr>REQUISITOS ÉTICOS DE LA INVESTIGACIÓN CLÍNICA</vt:lpstr>
      <vt:lpstr>Presentación de PowerPoint</vt:lpstr>
      <vt:lpstr>Presentación de PowerPoint</vt:lpstr>
      <vt:lpstr>¿Qué es lo que hace ética a la Investigación?</vt:lpstr>
      <vt:lpstr>Diseño del Protocolo: Beneficencia</vt:lpstr>
      <vt:lpstr>Diseño del Protocolo: Respeto por las personas</vt:lpstr>
      <vt:lpstr>Diseño del Protocolo: Justicia</vt:lpstr>
      <vt:lpstr>Puntos claves en la ética de la Investigación</vt:lpstr>
      <vt:lpstr>Temas selectos </vt:lpstr>
      <vt:lpstr>Arraigo de la ética en la investigación - Vínculo CONACYT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Erika Judith Salinas de la torre</dc:creator>
  <cp:lastModifiedBy>Erika Judith Salinas de la torre</cp:lastModifiedBy>
  <cp:revision>15</cp:revision>
  <dcterms:modified xsi:type="dcterms:W3CDTF">2016-06-15T21:21:35Z</dcterms:modified>
</cp:coreProperties>
</file>