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80" r:id="rId3"/>
    <p:sldId id="278" r:id="rId4"/>
    <p:sldId id="276" r:id="rId5"/>
    <p:sldId id="266" r:id="rId6"/>
    <p:sldId id="267" r:id="rId7"/>
    <p:sldId id="268" r:id="rId8"/>
    <p:sldId id="269" r:id="rId9"/>
    <p:sldId id="272" r:id="rId10"/>
    <p:sldId id="275" r:id="rId11"/>
    <p:sldId id="282" r:id="rId12"/>
    <p:sldId id="281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83C8F2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5" autoAdjust="0"/>
    <p:restoredTop sz="96208" autoAdjust="0"/>
  </p:normalViewPr>
  <p:slideViewPr>
    <p:cSldViewPr>
      <p:cViewPr varScale="1">
        <p:scale>
          <a:sx n="115" d="100"/>
          <a:sy n="115" d="100"/>
        </p:scale>
        <p:origin x="159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0FB60B-D0A1-4724-B337-1F9BACAC4434}" type="doc">
      <dgm:prSet loTypeId="urn:microsoft.com/office/officeart/2005/8/layout/cycle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9AD3AA5-29CD-4C36-8791-D291D62BF3F0}">
      <dgm:prSet phldrT="[Texto]" custT="1"/>
      <dgm:spPr/>
      <dgm:t>
        <a:bodyPr/>
        <a:lstStyle/>
        <a:p>
          <a:r>
            <a:rPr lang="es-MX" sz="2300" b="1" dirty="0">
              <a:solidFill>
                <a:srgbClr val="FF0000"/>
              </a:solidFill>
            </a:rPr>
            <a:t>1.</a:t>
          </a:r>
          <a:r>
            <a:rPr lang="es-MX" sz="2300" b="1" dirty="0"/>
            <a:t> Preparativa</a:t>
          </a:r>
          <a:endParaRPr lang="es-MX" sz="2300" dirty="0"/>
        </a:p>
      </dgm:t>
    </dgm:pt>
    <dgm:pt modelId="{6DA62784-C336-4787-A184-DC1CB59D3A1A}" type="parTrans" cxnId="{28F7D31C-894B-436F-B3A8-7EAB0D5972C0}">
      <dgm:prSet/>
      <dgm:spPr/>
      <dgm:t>
        <a:bodyPr/>
        <a:lstStyle/>
        <a:p>
          <a:endParaRPr lang="es-MX" sz="2300"/>
        </a:p>
      </dgm:t>
    </dgm:pt>
    <dgm:pt modelId="{598E4A5D-B5DC-4AFF-98EF-014D9047D74E}" type="sibTrans" cxnId="{28F7D31C-894B-436F-B3A8-7EAB0D5972C0}">
      <dgm:prSet/>
      <dgm:spPr>
        <a:ln w="76200" cmpd="sng">
          <a:solidFill>
            <a:srgbClr val="FF0000"/>
          </a:solidFill>
        </a:ln>
      </dgm:spPr>
      <dgm:t>
        <a:bodyPr/>
        <a:lstStyle/>
        <a:p>
          <a:endParaRPr lang="es-MX" sz="2300"/>
        </a:p>
      </dgm:t>
    </dgm:pt>
    <dgm:pt modelId="{E2D68695-FAB7-4CDE-B1C1-E3CF2FEA3D23}">
      <dgm:prSet phldrT="[Texto]" custT="1"/>
      <dgm:spPr/>
      <dgm:t>
        <a:bodyPr/>
        <a:lstStyle/>
        <a:p>
          <a:r>
            <a:rPr lang="es-MX" sz="2300" b="1" dirty="0">
              <a:solidFill>
                <a:srgbClr val="FF0000"/>
              </a:solidFill>
            </a:rPr>
            <a:t>2.</a:t>
          </a:r>
          <a:r>
            <a:rPr lang="es-MX" sz="2300" b="1" dirty="0"/>
            <a:t> Autoevaluación</a:t>
          </a:r>
          <a:endParaRPr lang="es-MX" sz="2300" dirty="0"/>
        </a:p>
      </dgm:t>
    </dgm:pt>
    <dgm:pt modelId="{26CF200D-317F-4550-A024-0486A201386F}" type="parTrans" cxnId="{C9BF24A0-49F6-45F2-9A0D-97498263C7DC}">
      <dgm:prSet/>
      <dgm:spPr/>
      <dgm:t>
        <a:bodyPr/>
        <a:lstStyle/>
        <a:p>
          <a:endParaRPr lang="es-MX" sz="2300"/>
        </a:p>
      </dgm:t>
    </dgm:pt>
    <dgm:pt modelId="{235A004F-A2E5-4C9F-8E28-4634A7CECF28}" type="sibTrans" cxnId="{C9BF24A0-49F6-45F2-9A0D-97498263C7DC}">
      <dgm:prSet/>
      <dgm:spPr>
        <a:ln w="76200" cmpd="sng">
          <a:solidFill>
            <a:srgbClr val="FF0000"/>
          </a:solidFill>
        </a:ln>
      </dgm:spPr>
      <dgm:t>
        <a:bodyPr/>
        <a:lstStyle/>
        <a:p>
          <a:endParaRPr lang="es-MX" sz="2300"/>
        </a:p>
      </dgm:t>
    </dgm:pt>
    <dgm:pt modelId="{44D436BD-E045-41DA-8009-E44E6797B3C8}">
      <dgm:prSet phldrT="[Texto]" custT="1"/>
      <dgm:spPr/>
      <dgm:t>
        <a:bodyPr/>
        <a:lstStyle/>
        <a:p>
          <a:r>
            <a:rPr lang="es-MX" sz="2300" b="1" dirty="0">
              <a:solidFill>
                <a:srgbClr val="FF0000"/>
              </a:solidFill>
            </a:rPr>
            <a:t>3.</a:t>
          </a:r>
          <a:r>
            <a:rPr lang="es-MX" sz="2300" b="1" dirty="0"/>
            <a:t> Visita de Revisión</a:t>
          </a:r>
          <a:endParaRPr lang="es-MX" sz="2300" dirty="0"/>
        </a:p>
      </dgm:t>
    </dgm:pt>
    <dgm:pt modelId="{2D9B1B44-4645-4C51-B955-056B946C64F2}" type="parTrans" cxnId="{3EFFCF90-EDFF-49D6-B9BE-0380825FF9C7}">
      <dgm:prSet/>
      <dgm:spPr/>
      <dgm:t>
        <a:bodyPr/>
        <a:lstStyle/>
        <a:p>
          <a:endParaRPr lang="es-MX" sz="2300"/>
        </a:p>
      </dgm:t>
    </dgm:pt>
    <dgm:pt modelId="{B16A9933-9E54-48EC-AEE4-34CD9280CA80}" type="sibTrans" cxnId="{3EFFCF90-EDFF-49D6-B9BE-0380825FF9C7}">
      <dgm:prSet/>
      <dgm:spPr>
        <a:ln w="76200" cmpd="sng">
          <a:solidFill>
            <a:srgbClr val="FF0000"/>
          </a:solidFill>
        </a:ln>
      </dgm:spPr>
      <dgm:t>
        <a:bodyPr/>
        <a:lstStyle/>
        <a:p>
          <a:endParaRPr lang="es-MX" sz="2300"/>
        </a:p>
      </dgm:t>
    </dgm:pt>
    <dgm:pt modelId="{F3E7EB66-01D7-4A03-869A-E33EB259A7A0}">
      <dgm:prSet phldrT="[Texto]" custT="1"/>
      <dgm:spPr/>
      <dgm:t>
        <a:bodyPr/>
        <a:lstStyle/>
        <a:p>
          <a:r>
            <a:rPr lang="es-MX" sz="2300" b="1" dirty="0">
              <a:solidFill>
                <a:srgbClr val="FF0000"/>
              </a:solidFill>
            </a:rPr>
            <a:t>4.</a:t>
          </a:r>
          <a:r>
            <a:rPr lang="es-MX" sz="2300" b="1" dirty="0"/>
            <a:t> Dictamen </a:t>
          </a:r>
          <a:endParaRPr lang="es-MX" sz="2300" dirty="0"/>
        </a:p>
      </dgm:t>
    </dgm:pt>
    <dgm:pt modelId="{50E6303F-E162-4400-80C6-B4DC2E20972F}" type="parTrans" cxnId="{91EA2306-5370-4ED5-A5E7-CC860291BAD4}">
      <dgm:prSet/>
      <dgm:spPr/>
      <dgm:t>
        <a:bodyPr/>
        <a:lstStyle/>
        <a:p>
          <a:endParaRPr lang="es-MX" sz="2300"/>
        </a:p>
      </dgm:t>
    </dgm:pt>
    <dgm:pt modelId="{6D722A4B-E7D7-466D-9DA4-E8BAF9253AA1}" type="sibTrans" cxnId="{91EA2306-5370-4ED5-A5E7-CC860291BAD4}">
      <dgm:prSet/>
      <dgm:spPr>
        <a:ln w="76200" cmpd="sng">
          <a:solidFill>
            <a:srgbClr val="FF0000"/>
          </a:solidFill>
        </a:ln>
      </dgm:spPr>
      <dgm:t>
        <a:bodyPr/>
        <a:lstStyle/>
        <a:p>
          <a:endParaRPr lang="es-MX" sz="2300"/>
        </a:p>
      </dgm:t>
    </dgm:pt>
    <dgm:pt modelId="{7B902815-1457-4DA1-8252-50AD4135963F}">
      <dgm:prSet phldrT="[Texto]" custT="1"/>
      <dgm:spPr/>
      <dgm:t>
        <a:bodyPr/>
        <a:lstStyle/>
        <a:p>
          <a:r>
            <a:rPr lang="es-MX" sz="2300" b="1" dirty="0">
              <a:solidFill>
                <a:srgbClr val="FF0000"/>
              </a:solidFill>
            </a:rPr>
            <a:t>5.</a:t>
          </a:r>
          <a:r>
            <a:rPr lang="es-MX" sz="2300" b="1" dirty="0"/>
            <a:t> Seguimiento</a:t>
          </a:r>
          <a:endParaRPr lang="es-MX" sz="2300" dirty="0">
            <a:solidFill>
              <a:srgbClr val="FF0000"/>
            </a:solidFill>
          </a:endParaRPr>
        </a:p>
      </dgm:t>
    </dgm:pt>
    <dgm:pt modelId="{BA67EEA1-5853-455B-8729-7FB41ACAD7D0}" type="parTrans" cxnId="{A98E50E4-AB4E-4236-8564-DBD1759A2ADA}">
      <dgm:prSet/>
      <dgm:spPr/>
      <dgm:t>
        <a:bodyPr/>
        <a:lstStyle/>
        <a:p>
          <a:endParaRPr lang="es-MX" sz="2300"/>
        </a:p>
      </dgm:t>
    </dgm:pt>
    <dgm:pt modelId="{C2F0EB39-B804-4294-8B7A-D2C0ED651A68}" type="sibTrans" cxnId="{A98E50E4-AB4E-4236-8564-DBD1759A2ADA}">
      <dgm:prSet/>
      <dgm:spPr>
        <a:ln w="76200" cmpd="sng">
          <a:solidFill>
            <a:srgbClr val="FF0000"/>
          </a:solidFill>
        </a:ln>
      </dgm:spPr>
      <dgm:t>
        <a:bodyPr/>
        <a:lstStyle/>
        <a:p>
          <a:endParaRPr lang="es-MX" sz="2300"/>
        </a:p>
      </dgm:t>
    </dgm:pt>
    <dgm:pt modelId="{189820DC-ECFD-4194-A45E-0C8575CCEB3F}" type="pres">
      <dgm:prSet presAssocID="{480FB60B-D0A1-4724-B337-1F9BACAC4434}" presName="cycle" presStyleCnt="0">
        <dgm:presLayoutVars>
          <dgm:dir/>
          <dgm:resizeHandles val="exact"/>
        </dgm:presLayoutVars>
      </dgm:prSet>
      <dgm:spPr/>
    </dgm:pt>
    <dgm:pt modelId="{E9A50FE6-CFC9-4ED1-A969-97AE862A94F2}" type="pres">
      <dgm:prSet presAssocID="{69AD3AA5-29CD-4C36-8791-D291D62BF3F0}" presName="node" presStyleLbl="node1" presStyleIdx="0" presStyleCnt="5" custScaleX="115573">
        <dgm:presLayoutVars>
          <dgm:bulletEnabled val="1"/>
        </dgm:presLayoutVars>
      </dgm:prSet>
      <dgm:spPr/>
    </dgm:pt>
    <dgm:pt modelId="{3B97DD1F-8A72-437C-BC70-4684AB5039A9}" type="pres">
      <dgm:prSet presAssocID="{69AD3AA5-29CD-4C36-8791-D291D62BF3F0}" presName="spNode" presStyleCnt="0"/>
      <dgm:spPr/>
    </dgm:pt>
    <dgm:pt modelId="{72466473-58B1-4CF0-8E10-D9185A926EA1}" type="pres">
      <dgm:prSet presAssocID="{598E4A5D-B5DC-4AFF-98EF-014D9047D74E}" presName="sibTrans" presStyleLbl="sibTrans1D1" presStyleIdx="0" presStyleCnt="5"/>
      <dgm:spPr/>
    </dgm:pt>
    <dgm:pt modelId="{709CCA8C-436C-4626-9ED7-9FAFB8BC1CE4}" type="pres">
      <dgm:prSet presAssocID="{E2D68695-FAB7-4CDE-B1C1-E3CF2FEA3D23}" presName="node" presStyleLbl="node1" presStyleIdx="1" presStyleCnt="5" custScaleX="148963" custScaleY="81250">
        <dgm:presLayoutVars>
          <dgm:bulletEnabled val="1"/>
        </dgm:presLayoutVars>
      </dgm:prSet>
      <dgm:spPr/>
    </dgm:pt>
    <dgm:pt modelId="{5241A567-3289-4943-B0B6-776739B0FFBE}" type="pres">
      <dgm:prSet presAssocID="{E2D68695-FAB7-4CDE-B1C1-E3CF2FEA3D23}" presName="spNode" presStyleCnt="0"/>
      <dgm:spPr/>
    </dgm:pt>
    <dgm:pt modelId="{CCF782B0-9429-4826-8D53-E4680E3ECD09}" type="pres">
      <dgm:prSet presAssocID="{235A004F-A2E5-4C9F-8E28-4634A7CECF28}" presName="sibTrans" presStyleLbl="sibTrans1D1" presStyleIdx="1" presStyleCnt="5"/>
      <dgm:spPr/>
    </dgm:pt>
    <dgm:pt modelId="{CD4087A5-D540-4788-A100-52F28AB658F7}" type="pres">
      <dgm:prSet presAssocID="{44D436BD-E045-41DA-8009-E44E6797B3C8}" presName="node" presStyleLbl="node1" presStyleIdx="2" presStyleCnt="5">
        <dgm:presLayoutVars>
          <dgm:bulletEnabled val="1"/>
        </dgm:presLayoutVars>
      </dgm:prSet>
      <dgm:spPr/>
    </dgm:pt>
    <dgm:pt modelId="{207ABDE4-5AF7-4BDA-A168-8BEA800D286E}" type="pres">
      <dgm:prSet presAssocID="{44D436BD-E045-41DA-8009-E44E6797B3C8}" presName="spNode" presStyleCnt="0"/>
      <dgm:spPr/>
    </dgm:pt>
    <dgm:pt modelId="{12699FDE-3729-4A50-AE8D-34271A335FDE}" type="pres">
      <dgm:prSet presAssocID="{B16A9933-9E54-48EC-AEE4-34CD9280CA80}" presName="sibTrans" presStyleLbl="sibTrans1D1" presStyleIdx="2" presStyleCnt="5"/>
      <dgm:spPr/>
    </dgm:pt>
    <dgm:pt modelId="{AC246F3A-1FBA-44DE-8563-A8E0CEA19987}" type="pres">
      <dgm:prSet presAssocID="{F3E7EB66-01D7-4A03-869A-E33EB259A7A0}" presName="node" presStyleLbl="node1" presStyleIdx="3" presStyleCnt="5" custScaleX="126138" custScaleY="107207" custRadScaleRad="106897" custRadScaleInc="20062">
        <dgm:presLayoutVars>
          <dgm:bulletEnabled val="1"/>
        </dgm:presLayoutVars>
      </dgm:prSet>
      <dgm:spPr/>
    </dgm:pt>
    <dgm:pt modelId="{CEE21138-1D35-4306-A840-9774CC400DCC}" type="pres">
      <dgm:prSet presAssocID="{F3E7EB66-01D7-4A03-869A-E33EB259A7A0}" presName="spNode" presStyleCnt="0"/>
      <dgm:spPr/>
    </dgm:pt>
    <dgm:pt modelId="{1D058AD3-7974-418C-84D2-B414ED93092C}" type="pres">
      <dgm:prSet presAssocID="{6D722A4B-E7D7-466D-9DA4-E8BAF9253AA1}" presName="sibTrans" presStyleLbl="sibTrans1D1" presStyleIdx="3" presStyleCnt="5"/>
      <dgm:spPr/>
    </dgm:pt>
    <dgm:pt modelId="{C28334D4-C568-4D70-8F44-4C725D962458}" type="pres">
      <dgm:prSet presAssocID="{7B902815-1457-4DA1-8252-50AD4135963F}" presName="node" presStyleLbl="node1" presStyleIdx="4" presStyleCnt="5" custScaleX="140199" custScaleY="110778">
        <dgm:presLayoutVars>
          <dgm:bulletEnabled val="1"/>
        </dgm:presLayoutVars>
      </dgm:prSet>
      <dgm:spPr/>
    </dgm:pt>
    <dgm:pt modelId="{CC0192ED-81DD-4533-944F-99A0EBCC4E81}" type="pres">
      <dgm:prSet presAssocID="{7B902815-1457-4DA1-8252-50AD4135963F}" presName="spNode" presStyleCnt="0"/>
      <dgm:spPr/>
    </dgm:pt>
    <dgm:pt modelId="{191A54CC-EF07-4490-AB4D-ACDB766D46F1}" type="pres">
      <dgm:prSet presAssocID="{C2F0EB39-B804-4294-8B7A-D2C0ED651A68}" presName="sibTrans" presStyleLbl="sibTrans1D1" presStyleIdx="4" presStyleCnt="5"/>
      <dgm:spPr/>
    </dgm:pt>
  </dgm:ptLst>
  <dgm:cxnLst>
    <dgm:cxn modelId="{91EA2306-5370-4ED5-A5E7-CC860291BAD4}" srcId="{480FB60B-D0A1-4724-B337-1F9BACAC4434}" destId="{F3E7EB66-01D7-4A03-869A-E33EB259A7A0}" srcOrd="3" destOrd="0" parTransId="{50E6303F-E162-4400-80C6-B4DC2E20972F}" sibTransId="{6D722A4B-E7D7-466D-9DA4-E8BAF9253AA1}"/>
    <dgm:cxn modelId="{F9760B0C-E51D-440D-8D91-9BD1A343A1AC}" type="presOf" srcId="{44D436BD-E045-41DA-8009-E44E6797B3C8}" destId="{CD4087A5-D540-4788-A100-52F28AB658F7}" srcOrd="0" destOrd="0" presId="urn:microsoft.com/office/officeart/2005/8/layout/cycle5"/>
    <dgm:cxn modelId="{28F7D31C-894B-436F-B3A8-7EAB0D5972C0}" srcId="{480FB60B-D0A1-4724-B337-1F9BACAC4434}" destId="{69AD3AA5-29CD-4C36-8791-D291D62BF3F0}" srcOrd="0" destOrd="0" parTransId="{6DA62784-C336-4787-A184-DC1CB59D3A1A}" sibTransId="{598E4A5D-B5DC-4AFF-98EF-014D9047D74E}"/>
    <dgm:cxn modelId="{9D95A927-309D-4E53-B6E0-891F45B28E35}" type="presOf" srcId="{598E4A5D-B5DC-4AFF-98EF-014D9047D74E}" destId="{72466473-58B1-4CF0-8E10-D9185A926EA1}" srcOrd="0" destOrd="0" presId="urn:microsoft.com/office/officeart/2005/8/layout/cycle5"/>
    <dgm:cxn modelId="{65A8DD2D-A8DF-4EC1-AAA5-24C39D3AC17B}" type="presOf" srcId="{6D722A4B-E7D7-466D-9DA4-E8BAF9253AA1}" destId="{1D058AD3-7974-418C-84D2-B414ED93092C}" srcOrd="0" destOrd="0" presId="urn:microsoft.com/office/officeart/2005/8/layout/cycle5"/>
    <dgm:cxn modelId="{4210FD3F-B73A-46F0-9B7C-8C6C34E33DB0}" type="presOf" srcId="{E2D68695-FAB7-4CDE-B1C1-E3CF2FEA3D23}" destId="{709CCA8C-436C-4626-9ED7-9FAFB8BC1CE4}" srcOrd="0" destOrd="0" presId="urn:microsoft.com/office/officeart/2005/8/layout/cycle5"/>
    <dgm:cxn modelId="{FB7DED4E-2B73-4E5B-B4C5-E8D5A1608359}" type="presOf" srcId="{B16A9933-9E54-48EC-AEE4-34CD9280CA80}" destId="{12699FDE-3729-4A50-AE8D-34271A335FDE}" srcOrd="0" destOrd="0" presId="urn:microsoft.com/office/officeart/2005/8/layout/cycle5"/>
    <dgm:cxn modelId="{E9F1E051-B306-4B99-8BFD-FB271B1DEDFD}" type="presOf" srcId="{7B902815-1457-4DA1-8252-50AD4135963F}" destId="{C28334D4-C568-4D70-8F44-4C725D962458}" srcOrd="0" destOrd="0" presId="urn:microsoft.com/office/officeart/2005/8/layout/cycle5"/>
    <dgm:cxn modelId="{02D14A59-9C66-443E-A90D-BB2DC66D0683}" type="presOf" srcId="{F3E7EB66-01D7-4A03-869A-E33EB259A7A0}" destId="{AC246F3A-1FBA-44DE-8563-A8E0CEA19987}" srcOrd="0" destOrd="0" presId="urn:microsoft.com/office/officeart/2005/8/layout/cycle5"/>
    <dgm:cxn modelId="{C1C8505E-1975-46B7-9961-67AE7A928E6E}" type="presOf" srcId="{C2F0EB39-B804-4294-8B7A-D2C0ED651A68}" destId="{191A54CC-EF07-4490-AB4D-ACDB766D46F1}" srcOrd="0" destOrd="0" presId="urn:microsoft.com/office/officeart/2005/8/layout/cycle5"/>
    <dgm:cxn modelId="{91527D78-994D-4A13-AF5D-F52BA2653642}" type="presOf" srcId="{69AD3AA5-29CD-4C36-8791-D291D62BF3F0}" destId="{E9A50FE6-CFC9-4ED1-A969-97AE862A94F2}" srcOrd="0" destOrd="0" presId="urn:microsoft.com/office/officeart/2005/8/layout/cycle5"/>
    <dgm:cxn modelId="{3EFFCF90-EDFF-49D6-B9BE-0380825FF9C7}" srcId="{480FB60B-D0A1-4724-B337-1F9BACAC4434}" destId="{44D436BD-E045-41DA-8009-E44E6797B3C8}" srcOrd="2" destOrd="0" parTransId="{2D9B1B44-4645-4C51-B955-056B946C64F2}" sibTransId="{B16A9933-9E54-48EC-AEE4-34CD9280CA80}"/>
    <dgm:cxn modelId="{CA7F979C-65F8-4E75-97A1-F50F5CB5711A}" type="presOf" srcId="{480FB60B-D0A1-4724-B337-1F9BACAC4434}" destId="{189820DC-ECFD-4194-A45E-0C8575CCEB3F}" srcOrd="0" destOrd="0" presId="urn:microsoft.com/office/officeart/2005/8/layout/cycle5"/>
    <dgm:cxn modelId="{C9BF24A0-49F6-45F2-9A0D-97498263C7DC}" srcId="{480FB60B-D0A1-4724-B337-1F9BACAC4434}" destId="{E2D68695-FAB7-4CDE-B1C1-E3CF2FEA3D23}" srcOrd="1" destOrd="0" parTransId="{26CF200D-317F-4550-A024-0486A201386F}" sibTransId="{235A004F-A2E5-4C9F-8E28-4634A7CECF28}"/>
    <dgm:cxn modelId="{F03EADD1-ACC9-478B-B408-C70B5C9A2109}" type="presOf" srcId="{235A004F-A2E5-4C9F-8E28-4634A7CECF28}" destId="{CCF782B0-9429-4826-8D53-E4680E3ECD09}" srcOrd="0" destOrd="0" presId="urn:microsoft.com/office/officeart/2005/8/layout/cycle5"/>
    <dgm:cxn modelId="{A98E50E4-AB4E-4236-8564-DBD1759A2ADA}" srcId="{480FB60B-D0A1-4724-B337-1F9BACAC4434}" destId="{7B902815-1457-4DA1-8252-50AD4135963F}" srcOrd="4" destOrd="0" parTransId="{BA67EEA1-5853-455B-8729-7FB41ACAD7D0}" sibTransId="{C2F0EB39-B804-4294-8B7A-D2C0ED651A68}"/>
    <dgm:cxn modelId="{41510423-9634-4634-A2EB-F7152376BE78}" type="presParOf" srcId="{189820DC-ECFD-4194-A45E-0C8575CCEB3F}" destId="{E9A50FE6-CFC9-4ED1-A969-97AE862A94F2}" srcOrd="0" destOrd="0" presId="urn:microsoft.com/office/officeart/2005/8/layout/cycle5"/>
    <dgm:cxn modelId="{85301169-2C0D-4972-8C5E-F095C48B6880}" type="presParOf" srcId="{189820DC-ECFD-4194-A45E-0C8575CCEB3F}" destId="{3B97DD1F-8A72-437C-BC70-4684AB5039A9}" srcOrd="1" destOrd="0" presId="urn:microsoft.com/office/officeart/2005/8/layout/cycle5"/>
    <dgm:cxn modelId="{C06ADB04-504C-419A-953C-ED2285B0E0FC}" type="presParOf" srcId="{189820DC-ECFD-4194-A45E-0C8575CCEB3F}" destId="{72466473-58B1-4CF0-8E10-D9185A926EA1}" srcOrd="2" destOrd="0" presId="urn:microsoft.com/office/officeart/2005/8/layout/cycle5"/>
    <dgm:cxn modelId="{AAF1067F-8ED4-4058-8207-8A3B6E5C133C}" type="presParOf" srcId="{189820DC-ECFD-4194-A45E-0C8575CCEB3F}" destId="{709CCA8C-436C-4626-9ED7-9FAFB8BC1CE4}" srcOrd="3" destOrd="0" presId="urn:microsoft.com/office/officeart/2005/8/layout/cycle5"/>
    <dgm:cxn modelId="{D590553D-5EE9-45F3-85CD-3EB4CAE37D2D}" type="presParOf" srcId="{189820DC-ECFD-4194-A45E-0C8575CCEB3F}" destId="{5241A567-3289-4943-B0B6-776739B0FFBE}" srcOrd="4" destOrd="0" presId="urn:microsoft.com/office/officeart/2005/8/layout/cycle5"/>
    <dgm:cxn modelId="{70D6B9CB-1861-4DC8-92B5-FE1EFE24A6FB}" type="presParOf" srcId="{189820DC-ECFD-4194-A45E-0C8575CCEB3F}" destId="{CCF782B0-9429-4826-8D53-E4680E3ECD09}" srcOrd="5" destOrd="0" presId="urn:microsoft.com/office/officeart/2005/8/layout/cycle5"/>
    <dgm:cxn modelId="{51B16ED0-B4D5-45F5-B5AA-EFB03877855A}" type="presParOf" srcId="{189820DC-ECFD-4194-A45E-0C8575CCEB3F}" destId="{CD4087A5-D540-4788-A100-52F28AB658F7}" srcOrd="6" destOrd="0" presId="urn:microsoft.com/office/officeart/2005/8/layout/cycle5"/>
    <dgm:cxn modelId="{460FC67C-E971-4488-80BB-0B4059ABF62E}" type="presParOf" srcId="{189820DC-ECFD-4194-A45E-0C8575CCEB3F}" destId="{207ABDE4-5AF7-4BDA-A168-8BEA800D286E}" srcOrd="7" destOrd="0" presId="urn:microsoft.com/office/officeart/2005/8/layout/cycle5"/>
    <dgm:cxn modelId="{29B55CE0-DB96-4E4D-A735-11B843051F85}" type="presParOf" srcId="{189820DC-ECFD-4194-A45E-0C8575CCEB3F}" destId="{12699FDE-3729-4A50-AE8D-34271A335FDE}" srcOrd="8" destOrd="0" presId="urn:microsoft.com/office/officeart/2005/8/layout/cycle5"/>
    <dgm:cxn modelId="{59034216-4702-4845-96FC-7D86E2138547}" type="presParOf" srcId="{189820DC-ECFD-4194-A45E-0C8575CCEB3F}" destId="{AC246F3A-1FBA-44DE-8563-A8E0CEA19987}" srcOrd="9" destOrd="0" presId="urn:microsoft.com/office/officeart/2005/8/layout/cycle5"/>
    <dgm:cxn modelId="{37E7FF64-6041-47DE-BE94-03E6F73A8633}" type="presParOf" srcId="{189820DC-ECFD-4194-A45E-0C8575CCEB3F}" destId="{CEE21138-1D35-4306-A840-9774CC400DCC}" srcOrd="10" destOrd="0" presId="urn:microsoft.com/office/officeart/2005/8/layout/cycle5"/>
    <dgm:cxn modelId="{6143226D-E99A-4E75-BE6F-2E76567E7B23}" type="presParOf" srcId="{189820DC-ECFD-4194-A45E-0C8575CCEB3F}" destId="{1D058AD3-7974-418C-84D2-B414ED93092C}" srcOrd="11" destOrd="0" presId="urn:microsoft.com/office/officeart/2005/8/layout/cycle5"/>
    <dgm:cxn modelId="{F9AD3A07-6618-4A7A-A7D7-3B6F2697CC79}" type="presParOf" srcId="{189820DC-ECFD-4194-A45E-0C8575CCEB3F}" destId="{C28334D4-C568-4D70-8F44-4C725D962458}" srcOrd="12" destOrd="0" presId="urn:microsoft.com/office/officeart/2005/8/layout/cycle5"/>
    <dgm:cxn modelId="{9B4D0FCD-BF38-4082-8C0D-9B8BC6B56FF1}" type="presParOf" srcId="{189820DC-ECFD-4194-A45E-0C8575CCEB3F}" destId="{CC0192ED-81DD-4533-944F-99A0EBCC4E81}" srcOrd="13" destOrd="0" presId="urn:microsoft.com/office/officeart/2005/8/layout/cycle5"/>
    <dgm:cxn modelId="{76860EBA-6FA1-4BBC-AA36-DD82F3555A86}" type="presParOf" srcId="{189820DC-ECFD-4194-A45E-0C8575CCEB3F}" destId="{191A54CC-EF07-4490-AB4D-ACDB766D46F1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A50FE6-CFC9-4ED1-A969-97AE862A94F2}">
      <dsp:nvSpPr>
        <dsp:cNvPr id="0" name=""/>
        <dsp:cNvSpPr/>
      </dsp:nvSpPr>
      <dsp:spPr>
        <a:xfrm>
          <a:off x="2932071" y="897"/>
          <a:ext cx="1925746" cy="10830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b="1" kern="1200" dirty="0">
              <a:solidFill>
                <a:srgbClr val="FF0000"/>
              </a:solidFill>
            </a:rPr>
            <a:t>1.</a:t>
          </a:r>
          <a:r>
            <a:rPr lang="es-MX" sz="2300" b="1" kern="1200" dirty="0"/>
            <a:t> Preparativa</a:t>
          </a:r>
          <a:endParaRPr lang="es-MX" sz="2300" kern="1200" dirty="0"/>
        </a:p>
      </dsp:txBody>
      <dsp:txXfrm>
        <a:off x="2984942" y="53768"/>
        <a:ext cx="1820004" cy="977327"/>
      </dsp:txXfrm>
    </dsp:sp>
    <dsp:sp modelId="{72466473-58B1-4CF0-8E10-D9185A926EA1}">
      <dsp:nvSpPr>
        <dsp:cNvPr id="0" name=""/>
        <dsp:cNvSpPr/>
      </dsp:nvSpPr>
      <dsp:spPr>
        <a:xfrm>
          <a:off x="1732081" y="542431"/>
          <a:ext cx="4325726" cy="4325726"/>
        </a:xfrm>
        <a:custGeom>
          <a:avLst/>
          <a:gdLst/>
          <a:ahLst/>
          <a:cxnLst/>
          <a:rect l="0" t="0" r="0" b="0"/>
          <a:pathLst>
            <a:path>
              <a:moveTo>
                <a:pt x="3337484" y="346757"/>
              </a:moveTo>
              <a:arcTo wR="2162863" hR="2162863" stAng="18173639" swAng="1189202"/>
            </a:path>
          </a:pathLst>
        </a:custGeom>
        <a:noFill/>
        <a:ln w="76200" cap="flat" cmpd="sng" algn="ctr">
          <a:solidFill>
            <a:srgbClr val="FF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9CCA8C-436C-4626-9ED7-9FAFB8BC1CE4}">
      <dsp:nvSpPr>
        <dsp:cNvPr id="0" name=""/>
        <dsp:cNvSpPr/>
      </dsp:nvSpPr>
      <dsp:spPr>
        <a:xfrm>
          <a:off x="4710894" y="1596936"/>
          <a:ext cx="2482111" cy="8799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b="1" kern="1200" dirty="0">
              <a:solidFill>
                <a:srgbClr val="FF0000"/>
              </a:solidFill>
            </a:rPr>
            <a:t>2.</a:t>
          </a:r>
          <a:r>
            <a:rPr lang="es-MX" sz="2300" b="1" kern="1200" dirty="0"/>
            <a:t> Autoevaluación</a:t>
          </a:r>
          <a:endParaRPr lang="es-MX" sz="2300" kern="1200" dirty="0"/>
        </a:p>
      </dsp:txBody>
      <dsp:txXfrm>
        <a:off x="4753852" y="1639894"/>
        <a:ext cx="2396195" cy="794077"/>
      </dsp:txXfrm>
    </dsp:sp>
    <dsp:sp modelId="{CCF782B0-9429-4826-8D53-E4680E3ECD09}">
      <dsp:nvSpPr>
        <dsp:cNvPr id="0" name=""/>
        <dsp:cNvSpPr/>
      </dsp:nvSpPr>
      <dsp:spPr>
        <a:xfrm>
          <a:off x="1732081" y="542431"/>
          <a:ext cx="4325726" cy="4325726"/>
        </a:xfrm>
        <a:custGeom>
          <a:avLst/>
          <a:gdLst/>
          <a:ahLst/>
          <a:cxnLst/>
          <a:rect l="0" t="0" r="0" b="0"/>
          <a:pathLst>
            <a:path>
              <a:moveTo>
                <a:pt x="4324680" y="2230118"/>
              </a:moveTo>
              <a:arcTo wR="2162863" hR="2162863" stAng="21706915" swAng="1460221"/>
            </a:path>
          </a:pathLst>
        </a:custGeom>
        <a:noFill/>
        <a:ln w="76200" cap="flat" cmpd="sng" algn="ctr">
          <a:solidFill>
            <a:srgbClr val="FF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087A5-D540-4788-A100-52F28AB658F7}">
      <dsp:nvSpPr>
        <dsp:cNvPr id="0" name=""/>
        <dsp:cNvSpPr/>
      </dsp:nvSpPr>
      <dsp:spPr>
        <a:xfrm>
          <a:off x="4333113" y="3913553"/>
          <a:ext cx="1666260" cy="10830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b="1" kern="1200" dirty="0">
              <a:solidFill>
                <a:srgbClr val="FF0000"/>
              </a:solidFill>
            </a:rPr>
            <a:t>3.</a:t>
          </a:r>
          <a:r>
            <a:rPr lang="es-MX" sz="2300" b="1" kern="1200" dirty="0"/>
            <a:t> Visita de Revisión</a:t>
          </a:r>
          <a:endParaRPr lang="es-MX" sz="2300" kern="1200" dirty="0"/>
        </a:p>
      </dsp:txBody>
      <dsp:txXfrm>
        <a:off x="4385984" y="3966424"/>
        <a:ext cx="1560518" cy="977327"/>
      </dsp:txXfrm>
    </dsp:sp>
    <dsp:sp modelId="{12699FDE-3729-4A50-AE8D-34271A335FDE}">
      <dsp:nvSpPr>
        <dsp:cNvPr id="0" name=""/>
        <dsp:cNvSpPr/>
      </dsp:nvSpPr>
      <dsp:spPr>
        <a:xfrm>
          <a:off x="1377942" y="647928"/>
          <a:ext cx="4325726" cy="4325726"/>
        </a:xfrm>
        <a:custGeom>
          <a:avLst/>
          <a:gdLst/>
          <a:ahLst/>
          <a:cxnLst/>
          <a:rect l="0" t="0" r="0" b="0"/>
          <a:pathLst>
            <a:path>
              <a:moveTo>
                <a:pt x="2783117" y="4234881"/>
              </a:moveTo>
              <a:arcTo wR="2162863" hR="2162863" stAng="4400102" swAng="879244"/>
            </a:path>
          </a:pathLst>
        </a:custGeom>
        <a:noFill/>
        <a:ln w="76200" cap="flat" cmpd="sng" algn="ctr">
          <a:solidFill>
            <a:srgbClr val="FF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46F3A-1FBA-44DE-8563-A8E0CEA19987}">
      <dsp:nvSpPr>
        <dsp:cNvPr id="0" name=""/>
        <dsp:cNvSpPr/>
      </dsp:nvSpPr>
      <dsp:spPr>
        <a:xfrm>
          <a:off x="1332864" y="3874538"/>
          <a:ext cx="2101787" cy="11611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b="1" kern="1200" dirty="0">
              <a:solidFill>
                <a:srgbClr val="FF0000"/>
              </a:solidFill>
            </a:rPr>
            <a:t>4.</a:t>
          </a:r>
          <a:r>
            <a:rPr lang="es-MX" sz="2300" b="1" kern="1200" dirty="0"/>
            <a:t> Dictamen </a:t>
          </a:r>
          <a:endParaRPr lang="es-MX" sz="2300" kern="1200" dirty="0"/>
        </a:p>
      </dsp:txBody>
      <dsp:txXfrm>
        <a:off x="1389545" y="3931219"/>
        <a:ext cx="1988425" cy="1047763"/>
      </dsp:txXfrm>
    </dsp:sp>
    <dsp:sp modelId="{1D058AD3-7974-418C-84D2-B414ED93092C}">
      <dsp:nvSpPr>
        <dsp:cNvPr id="0" name=""/>
        <dsp:cNvSpPr/>
      </dsp:nvSpPr>
      <dsp:spPr>
        <a:xfrm>
          <a:off x="1706011" y="815618"/>
          <a:ext cx="4325726" cy="4325726"/>
        </a:xfrm>
        <a:custGeom>
          <a:avLst/>
          <a:gdLst/>
          <a:ahLst/>
          <a:cxnLst/>
          <a:rect l="0" t="0" r="0" b="0"/>
          <a:pathLst>
            <a:path>
              <a:moveTo>
                <a:pt x="104203" y="2826111"/>
              </a:moveTo>
              <a:arcTo wR="2162863" hR="2162863" stAng="9728541" swAng="1219747"/>
            </a:path>
          </a:pathLst>
        </a:custGeom>
        <a:noFill/>
        <a:ln w="76200" cap="flat" cmpd="sng" algn="ctr">
          <a:solidFill>
            <a:srgbClr val="FF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8334D4-C568-4D70-8F44-4C725D962458}">
      <dsp:nvSpPr>
        <dsp:cNvPr id="0" name=""/>
        <dsp:cNvSpPr/>
      </dsp:nvSpPr>
      <dsp:spPr>
        <a:xfrm>
          <a:off x="669899" y="1437032"/>
          <a:ext cx="2336080" cy="11998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b="1" kern="1200" dirty="0">
              <a:solidFill>
                <a:srgbClr val="FF0000"/>
              </a:solidFill>
            </a:rPr>
            <a:t>5.</a:t>
          </a:r>
          <a:r>
            <a:rPr lang="es-MX" sz="2300" b="1" kern="1200" dirty="0"/>
            <a:t> Seguimiento</a:t>
          </a:r>
          <a:endParaRPr lang="es-MX" sz="2300" kern="1200" dirty="0">
            <a:solidFill>
              <a:srgbClr val="FF0000"/>
            </a:solidFill>
          </a:endParaRPr>
        </a:p>
      </dsp:txBody>
      <dsp:txXfrm>
        <a:off x="728469" y="1495602"/>
        <a:ext cx="2218940" cy="1082662"/>
      </dsp:txXfrm>
    </dsp:sp>
    <dsp:sp modelId="{191A54CC-EF07-4490-AB4D-ACDB766D46F1}">
      <dsp:nvSpPr>
        <dsp:cNvPr id="0" name=""/>
        <dsp:cNvSpPr/>
      </dsp:nvSpPr>
      <dsp:spPr>
        <a:xfrm>
          <a:off x="1732081" y="542431"/>
          <a:ext cx="4325726" cy="4325726"/>
        </a:xfrm>
        <a:custGeom>
          <a:avLst/>
          <a:gdLst/>
          <a:ahLst/>
          <a:cxnLst/>
          <a:rect l="0" t="0" r="0" b="0"/>
          <a:pathLst>
            <a:path>
              <a:moveTo>
                <a:pt x="539973" y="733105"/>
              </a:moveTo>
              <a:arcTo wR="2162863" hR="2162863" stAng="13282793" swAng="1002342"/>
            </a:path>
          </a:pathLst>
        </a:custGeom>
        <a:noFill/>
        <a:ln w="76200" cap="flat" cmpd="sng" algn="ctr">
          <a:solidFill>
            <a:srgbClr val="FF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46892-F497-4B30-B6F4-5054A6F545F7}" type="datetimeFigureOut">
              <a:rPr lang="es-MX" smtClean="0"/>
              <a:t>09/10/19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15D0A-F383-48BC-A184-80695B4578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2951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15D0A-F383-48BC-A184-80695B457820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7487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15D0A-F383-48BC-A184-80695B457820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161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B389-F024-48A6-93F8-F8E236A5CC21}" type="datetimeFigureOut">
              <a:rPr lang="es-MX" smtClean="0"/>
              <a:t>09/10/19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77A-307E-46D5-AAAA-B64EC27045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577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B389-F024-48A6-93F8-F8E236A5CC21}" type="datetimeFigureOut">
              <a:rPr lang="es-MX" smtClean="0"/>
              <a:t>09/10/19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77A-307E-46D5-AAAA-B64EC27045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972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B389-F024-48A6-93F8-F8E236A5CC21}" type="datetimeFigureOut">
              <a:rPr lang="es-MX" smtClean="0"/>
              <a:t>09/10/19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77A-307E-46D5-AAAA-B64EC27045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547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B389-F024-48A6-93F8-F8E236A5CC21}" type="datetimeFigureOut">
              <a:rPr lang="es-MX" smtClean="0"/>
              <a:t>09/10/19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77A-307E-46D5-AAAA-B64EC27045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28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B389-F024-48A6-93F8-F8E236A5CC21}" type="datetimeFigureOut">
              <a:rPr lang="es-MX" smtClean="0"/>
              <a:t>09/10/19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77A-307E-46D5-AAAA-B64EC27045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031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B389-F024-48A6-93F8-F8E236A5CC21}" type="datetimeFigureOut">
              <a:rPr lang="es-MX" smtClean="0"/>
              <a:t>09/10/19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77A-307E-46D5-AAAA-B64EC27045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126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B389-F024-48A6-93F8-F8E236A5CC21}" type="datetimeFigureOut">
              <a:rPr lang="es-MX" smtClean="0"/>
              <a:t>09/10/19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77A-307E-46D5-AAAA-B64EC27045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74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B389-F024-48A6-93F8-F8E236A5CC21}" type="datetimeFigureOut">
              <a:rPr lang="es-MX" smtClean="0"/>
              <a:t>09/10/19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77A-307E-46D5-AAAA-B64EC27045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006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B389-F024-48A6-93F8-F8E236A5CC21}" type="datetimeFigureOut">
              <a:rPr lang="es-MX" smtClean="0"/>
              <a:t>09/10/19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77A-307E-46D5-AAAA-B64EC27045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333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B389-F024-48A6-93F8-F8E236A5CC21}" type="datetimeFigureOut">
              <a:rPr lang="es-MX" smtClean="0"/>
              <a:t>09/10/19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77A-307E-46D5-AAAA-B64EC27045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370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B389-F024-48A6-93F8-F8E236A5CC21}" type="datetimeFigureOut">
              <a:rPr lang="es-MX" smtClean="0"/>
              <a:t>09/10/19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77A-307E-46D5-AAAA-B64EC27045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4102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5B389-F024-48A6-93F8-F8E236A5CC21}" type="datetimeFigureOut">
              <a:rPr lang="es-MX" smtClean="0"/>
              <a:t>09/10/19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8E77A-307E-46D5-AAAA-B64EC27045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55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comaem.acredita@gmail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aem.org.mx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100000">
              <a:schemeClr val="bg2">
                <a:shade val="80000"/>
                <a:alpha val="14000"/>
                <a:lumMod val="96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316136"/>
            <a:ext cx="5133256" cy="1954213"/>
          </a:xfrm>
        </p:spPr>
        <p:txBody>
          <a:bodyPr>
            <a:noAutofit/>
          </a:bodyPr>
          <a:lstStyle/>
          <a:p>
            <a:r>
              <a:rPr lang="es-MX" sz="3200" b="1" dirty="0"/>
              <a:t>CONSEJO MEXICANO PARA LA ACREDITACIÓN DE LA EDUCACIÓN MÉDICA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729790" y="4293096"/>
            <a:ext cx="56844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000" b="1" dirty="0"/>
              <a:t>Procedimiento para la acreditación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 rot="16200000">
            <a:off x="-3300596" y="3300596"/>
            <a:ext cx="6889227" cy="288034"/>
          </a:xfrm>
          <a:prstGeom prst="rect">
            <a:avLst/>
          </a:prstGeom>
          <a:solidFill>
            <a:srgbClr val="99A3A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>
              <a:solidFill>
                <a:srgbClr val="00000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8834505" y="6597352"/>
            <a:ext cx="4180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1</a:t>
            </a:r>
          </a:p>
        </p:txBody>
      </p:sp>
      <p:pic>
        <p:nvPicPr>
          <p:cNvPr id="8" name="Picture 2" descr="http://www.comaem.org.mx/LogoComaem.png">
            <a:extLst>
              <a:ext uri="{FF2B5EF4-FFF2-40B4-BE49-F238E27FC236}">
                <a16:creationId xmlns:a16="http://schemas.microsoft.com/office/drawing/2014/main" id="{B35E9F58-591F-7446-8AD4-1BE895209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04248" y="104431"/>
            <a:ext cx="2204407" cy="2182363"/>
          </a:xfrm>
          <a:prstGeom prst="roundRect">
            <a:avLst>
              <a:gd name="adj" fmla="val 530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DDA2B34-3158-E843-A7A1-34E944761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55" y="2348880"/>
            <a:ext cx="8297717" cy="177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0104A14-81B6-304A-89BC-E9BA524BD490}"/>
              </a:ext>
            </a:extLst>
          </p:cNvPr>
          <p:cNvSpPr/>
          <p:nvPr/>
        </p:nvSpPr>
        <p:spPr>
          <a:xfrm>
            <a:off x="2385613" y="5589240"/>
            <a:ext cx="4572000" cy="8845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MX" sz="2400" b="1" i="1" u="sng" dirty="0">
                <a:solidFill>
                  <a:srgbClr val="1C1C1C"/>
                </a:solidFill>
              </a:rPr>
              <a:t>G. Juan Hernández Hernández</a:t>
            </a:r>
          </a:p>
          <a:p>
            <a:pPr algn="ctr">
              <a:lnSpc>
                <a:spcPct val="110000"/>
              </a:lnSpc>
            </a:pPr>
            <a:r>
              <a:rPr lang="es-MX" sz="2400" b="1" i="1" dirty="0">
                <a:solidFill>
                  <a:srgbClr val="1C1C1C"/>
                </a:solidFill>
              </a:rPr>
              <a:t>9 de octubre de 2019</a:t>
            </a:r>
          </a:p>
        </p:txBody>
      </p:sp>
      <p:pic>
        <p:nvPicPr>
          <p:cNvPr id="11" name="Imagen 10" descr="Imagen que contiene imágenes prediseñadas&#10;&#10;Descripción generada automáticamente">
            <a:extLst>
              <a:ext uri="{FF2B5EF4-FFF2-40B4-BE49-F238E27FC236}">
                <a16:creationId xmlns:a16="http://schemas.microsoft.com/office/drawing/2014/main" id="{E2BDDC81-B6A7-5145-B439-E6ABEA56A1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5766150"/>
            <a:ext cx="839426" cy="111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196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100000">
              <a:schemeClr val="bg2">
                <a:shade val="80000"/>
                <a:alpha val="14000"/>
                <a:lumMod val="96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comaem.org.mx/LogoComae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980" y="26046"/>
            <a:ext cx="907019" cy="8979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7"/>
          <p:cNvSpPr>
            <a:spLocks noChangeArrowheads="1"/>
          </p:cNvSpPr>
          <p:nvPr/>
        </p:nvSpPr>
        <p:spPr bwMode="auto">
          <a:xfrm rot="16200000">
            <a:off x="-3300596" y="3300596"/>
            <a:ext cx="6889227" cy="288034"/>
          </a:xfrm>
          <a:prstGeom prst="rect">
            <a:avLst/>
          </a:prstGeom>
          <a:solidFill>
            <a:srgbClr val="99A3A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>
              <a:solidFill>
                <a:srgbClr val="000000"/>
              </a:solidFill>
            </a:endParaRPr>
          </a:p>
        </p:txBody>
      </p:sp>
      <p:sp>
        <p:nvSpPr>
          <p:cNvPr id="18" name="1 Título"/>
          <p:cNvSpPr txBox="1">
            <a:spLocks/>
          </p:cNvSpPr>
          <p:nvPr/>
        </p:nvSpPr>
        <p:spPr>
          <a:xfrm>
            <a:off x="395536" y="260648"/>
            <a:ext cx="8229600" cy="768453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200" dirty="0"/>
              <a:t>Proceso especial</a:t>
            </a:r>
            <a:r>
              <a:rPr lang="es-MX" sz="3200" b="1" dirty="0"/>
              <a:t>:</a:t>
            </a:r>
            <a:r>
              <a:rPr lang="es-MX" sz="3200" dirty="0"/>
              <a:t> </a:t>
            </a:r>
            <a:r>
              <a:rPr lang="es-MX" sz="3200" b="1" dirty="0"/>
              <a:t>Inconformidad - Apelación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979712" y="1263703"/>
            <a:ext cx="6998808" cy="3173409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8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00"/>
          </a:p>
        </p:txBody>
      </p:sp>
      <p:sp>
        <p:nvSpPr>
          <p:cNvPr id="13" name="12 CuadroTexto"/>
          <p:cNvSpPr txBox="1"/>
          <p:nvPr/>
        </p:nvSpPr>
        <p:spPr>
          <a:xfrm>
            <a:off x="467544" y="1124744"/>
            <a:ext cx="936104" cy="55399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500" dirty="0"/>
              <a:t>Recibe el dictamen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783374" y="2241739"/>
            <a:ext cx="980314" cy="3231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500" dirty="0"/>
              <a:t>Apelación </a:t>
            </a:r>
          </a:p>
        </p:txBody>
      </p:sp>
      <p:cxnSp>
        <p:nvCxnSpPr>
          <p:cNvPr id="15" name="14 Conector angular"/>
          <p:cNvCxnSpPr>
            <a:cxnSpLocks/>
          </p:cNvCxnSpPr>
          <p:nvPr/>
        </p:nvCxnSpPr>
        <p:spPr>
          <a:xfrm rot="16200000" flipH="1">
            <a:off x="405854" y="2015986"/>
            <a:ext cx="633263" cy="834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2133424" y="2132856"/>
            <a:ext cx="716002" cy="55399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500" dirty="0"/>
              <a:t>Revisa caso</a:t>
            </a:r>
          </a:p>
        </p:txBody>
      </p:sp>
      <p:cxnSp>
        <p:nvCxnSpPr>
          <p:cNvPr id="17" name="16 Conector angular"/>
          <p:cNvCxnSpPr>
            <a:cxnSpLocks/>
            <a:stCxn id="16" idx="2"/>
            <a:endCxn id="26" idx="1"/>
          </p:cNvCxnSpPr>
          <p:nvPr/>
        </p:nvCxnSpPr>
        <p:spPr>
          <a:xfrm rot="16200000" flipH="1">
            <a:off x="2673440" y="2504839"/>
            <a:ext cx="161290" cy="525320"/>
          </a:xfrm>
          <a:prstGeom prst="bentConnector2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5170925" y="1988840"/>
            <a:ext cx="1057259" cy="124649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500" dirty="0"/>
              <a:t>Programa </a:t>
            </a:r>
          </a:p>
          <a:p>
            <a:r>
              <a:rPr lang="es-MX" sz="1500" dirty="0"/>
              <a:t>2a visita acude la comisión especial 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3016745" y="1763231"/>
            <a:ext cx="1761658" cy="216982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s-MX" sz="1500" dirty="0"/>
              <a:t>Conforma </a:t>
            </a:r>
            <a:r>
              <a:rPr lang="es-MX" sz="1500" b="1" dirty="0"/>
              <a:t>comisión especial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s-MX" sz="1500" dirty="0"/>
              <a:t>Revisan documentos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s-MX" sz="1500" dirty="0"/>
              <a:t>Entrevistan: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s-MX" sz="1500" dirty="0"/>
              <a:t>Auroridades de la Escuela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s-MX" sz="1500" dirty="0"/>
              <a:t>Coordinador 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s-MX" sz="1500" dirty="0"/>
              <a:t>Secretario</a:t>
            </a:r>
          </a:p>
        </p:txBody>
      </p:sp>
      <p:cxnSp>
        <p:nvCxnSpPr>
          <p:cNvPr id="30" name="29 Conector recto de flecha"/>
          <p:cNvCxnSpPr/>
          <p:nvPr/>
        </p:nvCxnSpPr>
        <p:spPr>
          <a:xfrm flipV="1">
            <a:off x="4860032" y="2780927"/>
            <a:ext cx="249114" cy="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 flipV="1">
            <a:off x="7596336" y="2766118"/>
            <a:ext cx="249114" cy="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flipV="1">
            <a:off x="1874614" y="2420888"/>
            <a:ext cx="249114" cy="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5436096" y="3811106"/>
            <a:ext cx="1835693" cy="55399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500" dirty="0"/>
              <a:t> Institución </a:t>
            </a:r>
          </a:p>
          <a:p>
            <a:r>
              <a:rPr lang="es-MX" sz="1500" dirty="0"/>
              <a:t>recibe </a:t>
            </a:r>
            <a:r>
              <a:rPr lang="es-MX" sz="1500" b="1" dirty="0"/>
              <a:t>dictamen </a:t>
            </a:r>
            <a:r>
              <a:rPr lang="es-MX" sz="1500" dirty="0"/>
              <a:t>final</a:t>
            </a:r>
          </a:p>
        </p:txBody>
      </p:sp>
      <p:cxnSp>
        <p:nvCxnSpPr>
          <p:cNvPr id="35" name="34 Conector angular"/>
          <p:cNvCxnSpPr>
            <a:cxnSpLocks/>
            <a:endCxn id="38" idx="3"/>
          </p:cNvCxnSpPr>
          <p:nvPr/>
        </p:nvCxnSpPr>
        <p:spPr>
          <a:xfrm rot="5400000">
            <a:off x="7637683" y="3088405"/>
            <a:ext cx="1568205" cy="373997"/>
          </a:xfrm>
          <a:prstGeom prst="bentConnector2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7487813" y="3897923"/>
            <a:ext cx="746973" cy="323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MX" sz="1500" b="1" dirty="0"/>
              <a:t>7 días</a:t>
            </a:r>
          </a:p>
        </p:txBody>
      </p:sp>
      <p:cxnSp>
        <p:nvCxnSpPr>
          <p:cNvPr id="39" name="38 Conector recto"/>
          <p:cNvCxnSpPr/>
          <p:nvPr/>
        </p:nvCxnSpPr>
        <p:spPr>
          <a:xfrm flipH="1">
            <a:off x="7308304" y="4077072"/>
            <a:ext cx="216024" cy="0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CuadroTexto"/>
          <p:cNvSpPr txBox="1"/>
          <p:nvPr/>
        </p:nvSpPr>
        <p:spPr>
          <a:xfrm>
            <a:off x="5148064" y="3284984"/>
            <a:ext cx="1057258" cy="323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MX" sz="1500" b="1" dirty="0"/>
              <a:t>4 semanas</a:t>
            </a:r>
          </a:p>
        </p:txBody>
      </p:sp>
      <p:cxnSp>
        <p:nvCxnSpPr>
          <p:cNvPr id="51" name="50 Conector recto de flecha"/>
          <p:cNvCxnSpPr/>
          <p:nvPr/>
        </p:nvCxnSpPr>
        <p:spPr>
          <a:xfrm flipV="1">
            <a:off x="6228184" y="2710661"/>
            <a:ext cx="249114" cy="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CuadroTexto"/>
          <p:cNvSpPr txBox="1"/>
          <p:nvPr/>
        </p:nvSpPr>
        <p:spPr>
          <a:xfrm>
            <a:off x="1043608" y="1772816"/>
            <a:ext cx="792088" cy="323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1500" b="1" dirty="0"/>
              <a:t>30 días</a:t>
            </a:r>
          </a:p>
        </p:txBody>
      </p:sp>
      <p:sp>
        <p:nvSpPr>
          <p:cNvPr id="56" name="55 CuadroTexto"/>
          <p:cNvSpPr txBox="1"/>
          <p:nvPr/>
        </p:nvSpPr>
        <p:spPr>
          <a:xfrm>
            <a:off x="4355976" y="126876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Candara" panose="020E0502030303020204" pitchFamily="34" charset="0"/>
              </a:rPr>
              <a:t>COMAEM</a:t>
            </a:r>
          </a:p>
        </p:txBody>
      </p:sp>
      <p:sp>
        <p:nvSpPr>
          <p:cNvPr id="57" name="56 CuadroTexto"/>
          <p:cNvSpPr txBox="1"/>
          <p:nvPr/>
        </p:nvSpPr>
        <p:spPr>
          <a:xfrm>
            <a:off x="6466355" y="2284130"/>
            <a:ext cx="1192367" cy="78483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500" dirty="0"/>
              <a:t> Comisión presenta conclusiones</a:t>
            </a:r>
          </a:p>
        </p:txBody>
      </p:sp>
      <p:sp>
        <p:nvSpPr>
          <p:cNvPr id="58" name="57 CuadroTexto"/>
          <p:cNvSpPr txBox="1"/>
          <p:nvPr/>
        </p:nvSpPr>
        <p:spPr>
          <a:xfrm>
            <a:off x="7812360" y="2284130"/>
            <a:ext cx="1088460" cy="78483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500" dirty="0"/>
              <a:t> </a:t>
            </a:r>
            <a:r>
              <a:rPr lang="es-MX" sz="1500" b="1" dirty="0"/>
              <a:t>COMAEM </a:t>
            </a:r>
            <a:r>
              <a:rPr lang="es-MX" sz="1500" dirty="0"/>
              <a:t>Emite Dictamen</a:t>
            </a:r>
          </a:p>
        </p:txBody>
      </p:sp>
      <p:sp>
        <p:nvSpPr>
          <p:cNvPr id="59" name="58 CuadroTexto"/>
          <p:cNvSpPr txBox="1"/>
          <p:nvPr/>
        </p:nvSpPr>
        <p:spPr>
          <a:xfrm>
            <a:off x="8834505" y="6597352"/>
            <a:ext cx="4180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53733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100000">
              <a:schemeClr val="bg2">
                <a:shade val="80000"/>
                <a:alpha val="14000"/>
                <a:lumMod val="96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comaem.org.mx/LogoComae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980" y="26046"/>
            <a:ext cx="907019" cy="8979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7"/>
          <p:cNvSpPr>
            <a:spLocks noChangeArrowheads="1"/>
          </p:cNvSpPr>
          <p:nvPr/>
        </p:nvSpPr>
        <p:spPr bwMode="auto">
          <a:xfrm rot="16200000">
            <a:off x="-3300596" y="3300596"/>
            <a:ext cx="6889227" cy="288034"/>
          </a:xfrm>
          <a:prstGeom prst="rect">
            <a:avLst/>
          </a:prstGeom>
          <a:solidFill>
            <a:srgbClr val="99A3A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>
              <a:solidFill>
                <a:srgbClr val="000000"/>
              </a:solidFill>
            </a:endParaRPr>
          </a:p>
        </p:txBody>
      </p:sp>
      <p:sp>
        <p:nvSpPr>
          <p:cNvPr id="18" name="1 Título"/>
          <p:cNvSpPr txBox="1">
            <a:spLocks/>
          </p:cNvSpPr>
          <p:nvPr/>
        </p:nvSpPr>
        <p:spPr>
          <a:xfrm>
            <a:off x="1259632" y="5301208"/>
            <a:ext cx="6631391" cy="79208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000" dirty="0">
                <a:hlinkClick r:id="rId3"/>
              </a:rPr>
              <a:t>comaem.acredita@gmail.com</a:t>
            </a:r>
            <a:endParaRPr lang="es-MX" sz="4000" dirty="0"/>
          </a:p>
        </p:txBody>
      </p:sp>
      <p:sp>
        <p:nvSpPr>
          <p:cNvPr id="59" name="58 CuadroTexto"/>
          <p:cNvSpPr txBox="1"/>
          <p:nvPr/>
        </p:nvSpPr>
        <p:spPr>
          <a:xfrm>
            <a:off x="8834505" y="6597352"/>
            <a:ext cx="4180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9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2251E18-E9C8-1247-B461-B6BC4DB86C83}"/>
              </a:ext>
            </a:extLst>
          </p:cNvPr>
          <p:cNvSpPr/>
          <p:nvPr/>
        </p:nvSpPr>
        <p:spPr>
          <a:xfrm>
            <a:off x="2990477" y="328421"/>
            <a:ext cx="3163046" cy="92333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0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GRACIAS</a:t>
            </a:r>
            <a:endParaRPr lang="es-MX" sz="5400" b="0" cap="none" spc="0" dirty="0">
              <a:ln w="0"/>
              <a:solidFill>
                <a:schemeClr val="accent5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028" name="Picture 4" descr="Imagen relacionada">
            <a:extLst>
              <a:ext uri="{FF2B5EF4-FFF2-40B4-BE49-F238E27FC236}">
                <a16:creationId xmlns:a16="http://schemas.microsoft.com/office/drawing/2014/main" id="{1A5681CD-D953-A043-A317-D285FB707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628800"/>
            <a:ext cx="1975256" cy="324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036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124 Rectángulo"/>
          <p:cNvSpPr/>
          <p:nvPr/>
        </p:nvSpPr>
        <p:spPr>
          <a:xfrm>
            <a:off x="7668344" y="3086529"/>
            <a:ext cx="1431822" cy="1350584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8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2857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00">
              <a:solidFill>
                <a:schemeClr val="lt1"/>
              </a:solidFill>
            </a:endParaRPr>
          </a:p>
        </p:txBody>
      </p:sp>
      <p:sp>
        <p:nvSpPr>
          <p:cNvPr id="52" name="51 Rectángulo"/>
          <p:cNvSpPr/>
          <p:nvPr/>
        </p:nvSpPr>
        <p:spPr>
          <a:xfrm>
            <a:off x="1637676" y="3037601"/>
            <a:ext cx="4382822" cy="1556155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8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2857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00"/>
          </a:p>
        </p:txBody>
      </p:sp>
      <p:sp>
        <p:nvSpPr>
          <p:cNvPr id="46" name="45 Rectángulo"/>
          <p:cNvSpPr/>
          <p:nvPr/>
        </p:nvSpPr>
        <p:spPr>
          <a:xfrm>
            <a:off x="2588866" y="188640"/>
            <a:ext cx="5295502" cy="1440160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8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2857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00"/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353943" cy="1152128"/>
          </a:xfrm>
          <a:prstGeom prst="rect">
            <a:avLst/>
          </a:prstGeom>
          <a:solidFill>
            <a:srgbClr val="FFFF66"/>
          </a:solidFill>
          <a:ln w="28575" cmpd="sng">
            <a:solidFill>
              <a:schemeClr val="tx1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s-MX" sz="1100" b="1" dirty="0">
                <a:latin typeface="+mj-lt"/>
              </a:rPr>
              <a:t>1. Preparativa </a:t>
            </a:r>
          </a:p>
        </p:txBody>
      </p:sp>
      <p:sp>
        <p:nvSpPr>
          <p:cNvPr id="6" name="5 CuadroTexto"/>
          <p:cNvSpPr txBox="1"/>
          <p:nvPr/>
        </p:nvSpPr>
        <p:spPr>
          <a:xfrm rot="16200000">
            <a:off x="-311333" y="2218076"/>
            <a:ext cx="1296146" cy="261610"/>
          </a:xfrm>
          <a:prstGeom prst="rect">
            <a:avLst/>
          </a:prstGeom>
          <a:solidFill>
            <a:srgbClr val="FFFF66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latin typeface="+mj-lt"/>
              </a:rPr>
              <a:t>2. Autoevaluación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337755" y="4018275"/>
            <a:ext cx="1296144" cy="261610"/>
          </a:xfrm>
          <a:prstGeom prst="rect">
            <a:avLst/>
          </a:prstGeom>
          <a:solidFill>
            <a:srgbClr val="FFFF66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3. Visita de R.</a:t>
            </a:r>
          </a:p>
        </p:txBody>
      </p:sp>
      <p:sp>
        <p:nvSpPr>
          <p:cNvPr id="8" name="7 CuadroTexto"/>
          <p:cNvSpPr txBox="1"/>
          <p:nvPr/>
        </p:nvSpPr>
        <p:spPr>
          <a:xfrm rot="16200000">
            <a:off x="-180528" y="6106506"/>
            <a:ext cx="1008111" cy="261610"/>
          </a:xfrm>
          <a:prstGeom prst="rect">
            <a:avLst/>
          </a:prstGeom>
          <a:solidFill>
            <a:srgbClr val="FFFF66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4. Dictamen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179512" y="1772816"/>
            <a:ext cx="8640960" cy="0"/>
          </a:xfrm>
          <a:prstGeom prst="line">
            <a:avLst/>
          </a:prstGeom>
          <a:ln w="38100" cmpd="sng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179512" y="2996952"/>
            <a:ext cx="8640960" cy="0"/>
          </a:xfrm>
          <a:prstGeom prst="line">
            <a:avLst/>
          </a:prstGeom>
          <a:ln w="38100" cmpd="sng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179512" y="5589240"/>
            <a:ext cx="8640960" cy="0"/>
          </a:xfrm>
          <a:prstGeom prst="line">
            <a:avLst/>
          </a:prstGeom>
          <a:ln w="38100" cmpd="sng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827584" y="308556"/>
            <a:ext cx="1584176" cy="600164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100"/>
              <a:t>Escuela o Facultad Informa del </a:t>
            </a:r>
            <a:r>
              <a:rPr lang="es-MX" sz="1100" dirty="0"/>
              <a:t>Inicio de autoevaluación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699792" y="332656"/>
            <a:ext cx="1548172" cy="43088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Revisa documentación</a:t>
            </a:r>
          </a:p>
          <a:p>
            <a:r>
              <a:rPr lang="es-MX" sz="1100" dirty="0"/>
              <a:t>¿completa?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4716016" y="726812"/>
            <a:ext cx="936104" cy="261610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 err="1"/>
              <a:t>Vo</a:t>
            </a:r>
            <a:r>
              <a:rPr lang="es-MX" sz="1100" dirty="0"/>
              <a:t>. Bo.</a:t>
            </a:r>
          </a:p>
        </p:txBody>
      </p:sp>
      <p:sp>
        <p:nvSpPr>
          <p:cNvPr id="33" name="32 CuadroTexto"/>
          <p:cNvSpPr txBox="1"/>
          <p:nvPr/>
        </p:nvSpPr>
        <p:spPr>
          <a:xfrm>
            <a:off x="6228184" y="452572"/>
            <a:ext cx="1440160" cy="600164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Envía Clave de acceso la  Plataforma </a:t>
            </a:r>
          </a:p>
          <a:p>
            <a:r>
              <a:rPr lang="es-MX" sz="1100" b="1" dirty="0"/>
              <a:t>SIS-COMAEM</a:t>
            </a:r>
          </a:p>
        </p:txBody>
      </p:sp>
      <p:cxnSp>
        <p:nvCxnSpPr>
          <p:cNvPr id="35" name="34 Conector angular"/>
          <p:cNvCxnSpPr/>
          <p:nvPr/>
        </p:nvCxnSpPr>
        <p:spPr>
          <a:xfrm rot="5400000">
            <a:off x="2180385" y="61590"/>
            <a:ext cx="12700" cy="1782198"/>
          </a:xfrm>
          <a:prstGeom prst="bentConnector3">
            <a:avLst>
              <a:gd name="adj1" fmla="val 3289654"/>
            </a:avLst>
          </a:prstGeom>
          <a:ln w="28575" cmpd="sng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2633612" y="1052736"/>
            <a:ext cx="354212" cy="261610"/>
          </a:xfrm>
          <a:prstGeom prst="rect">
            <a:avLst/>
          </a:prstGeom>
          <a:solidFill>
            <a:srgbClr val="FF6600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r>
              <a:rPr lang="es-MX" sz="1100" b="1" dirty="0"/>
              <a:t>No</a:t>
            </a:r>
          </a:p>
        </p:txBody>
      </p:sp>
      <p:cxnSp>
        <p:nvCxnSpPr>
          <p:cNvPr id="39" name="38 Conector angular"/>
          <p:cNvCxnSpPr/>
          <p:nvPr/>
        </p:nvCxnSpPr>
        <p:spPr>
          <a:xfrm rot="16200000" flipH="1">
            <a:off x="4300663" y="205335"/>
            <a:ext cx="56619" cy="1782198"/>
          </a:xfrm>
          <a:prstGeom prst="bentConnector3">
            <a:avLst>
              <a:gd name="adj1" fmla="val 503751"/>
            </a:avLst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3923928" y="1052736"/>
            <a:ext cx="288032" cy="261610"/>
          </a:xfrm>
          <a:prstGeom prst="rect">
            <a:avLst/>
          </a:prstGeom>
          <a:solidFill>
            <a:srgbClr val="CCFFCC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r>
              <a:rPr lang="es-MX" sz="1100" b="1" dirty="0"/>
              <a:t>Si </a:t>
            </a:r>
          </a:p>
        </p:txBody>
      </p:sp>
      <p:cxnSp>
        <p:nvCxnSpPr>
          <p:cNvPr id="43" name="42 Conector recto de flecha"/>
          <p:cNvCxnSpPr>
            <a:stCxn id="14" idx="3"/>
          </p:cNvCxnSpPr>
          <p:nvPr/>
        </p:nvCxnSpPr>
        <p:spPr>
          <a:xfrm>
            <a:off x="2411760" y="608638"/>
            <a:ext cx="252028" cy="1205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>
            <a:off x="5724128" y="836712"/>
            <a:ext cx="360040" cy="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CuadroTexto"/>
          <p:cNvSpPr txBox="1"/>
          <p:nvPr/>
        </p:nvSpPr>
        <p:spPr>
          <a:xfrm>
            <a:off x="4755734" y="215526"/>
            <a:ext cx="864096" cy="276999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Candara" panose="020E0502030303020204" pitchFamily="34" charset="0"/>
              </a:rPr>
              <a:t>COMAEM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043608" y="2159278"/>
            <a:ext cx="1440160" cy="261610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Institución Educativa</a:t>
            </a:r>
          </a:p>
        </p:txBody>
      </p:sp>
      <p:cxnSp>
        <p:nvCxnSpPr>
          <p:cNvPr id="3" name="2 Conector angular"/>
          <p:cNvCxnSpPr>
            <a:cxnSpLocks/>
            <a:stCxn id="33" idx="2"/>
            <a:endCxn id="21" idx="0"/>
          </p:cNvCxnSpPr>
          <p:nvPr/>
        </p:nvCxnSpPr>
        <p:spPr>
          <a:xfrm rot="5400000">
            <a:off x="3802705" y="-986281"/>
            <a:ext cx="1106542" cy="5184576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3131840" y="2132856"/>
            <a:ext cx="1944216" cy="43088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Designa coordinador de proceso</a:t>
            </a:r>
          </a:p>
        </p:txBody>
      </p:sp>
      <p:cxnSp>
        <p:nvCxnSpPr>
          <p:cNvPr id="27" name="26 Conector recto de flecha"/>
          <p:cNvCxnSpPr>
            <a:endCxn id="26" idx="1"/>
          </p:cNvCxnSpPr>
          <p:nvPr/>
        </p:nvCxnSpPr>
        <p:spPr>
          <a:xfrm flipV="1">
            <a:off x="2555776" y="2348300"/>
            <a:ext cx="576064" cy="58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5580111" y="1916832"/>
            <a:ext cx="2755763" cy="938719"/>
          </a:xfrm>
          <a:prstGeom prst="rect">
            <a:avLst/>
          </a:prstGeom>
          <a:ln w="28575" cmpd="sng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b="1" dirty="0"/>
              <a:t>Coordinador del proceso: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/>
              <a:t>Organiza y supervisa  la autoevaluación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/>
              <a:t>Recaba probatorios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/>
              <a:t>Responde instrumento en la  Plataforma </a:t>
            </a:r>
          </a:p>
          <a:p>
            <a:pPr marL="177800" indent="-177800"/>
            <a:r>
              <a:rPr lang="es-MX" sz="1100" b="1" dirty="0"/>
              <a:t>      SIS-COMAEM</a:t>
            </a:r>
          </a:p>
        </p:txBody>
      </p:sp>
      <p:sp>
        <p:nvSpPr>
          <p:cNvPr id="13" name="12 Abrir llave"/>
          <p:cNvSpPr/>
          <p:nvPr/>
        </p:nvSpPr>
        <p:spPr>
          <a:xfrm>
            <a:off x="5148064" y="1844824"/>
            <a:ext cx="235483" cy="1088104"/>
          </a:xfrm>
          <a:prstGeom prst="leftBrac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100"/>
          </a:p>
        </p:txBody>
      </p:sp>
      <p:sp>
        <p:nvSpPr>
          <p:cNvPr id="34" name="33 CuadroTexto"/>
          <p:cNvSpPr txBox="1"/>
          <p:nvPr/>
        </p:nvSpPr>
        <p:spPr>
          <a:xfrm>
            <a:off x="539552" y="3069978"/>
            <a:ext cx="936104" cy="261610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Solicita visita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755576" y="3430018"/>
            <a:ext cx="829891" cy="43088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Integra el expediente </a:t>
            </a:r>
          </a:p>
        </p:txBody>
      </p:sp>
      <p:cxnSp>
        <p:nvCxnSpPr>
          <p:cNvPr id="38" name="37 Conector angular"/>
          <p:cNvCxnSpPr>
            <a:endCxn id="36" idx="1"/>
          </p:cNvCxnSpPr>
          <p:nvPr/>
        </p:nvCxnSpPr>
        <p:spPr>
          <a:xfrm rot="16200000" flipH="1">
            <a:off x="526631" y="3416517"/>
            <a:ext cx="313874" cy="144015"/>
          </a:xfrm>
          <a:prstGeom prst="bentConnector2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uadroTexto"/>
          <p:cNvSpPr txBox="1"/>
          <p:nvPr/>
        </p:nvSpPr>
        <p:spPr>
          <a:xfrm>
            <a:off x="1763688" y="3284984"/>
            <a:ext cx="1080120" cy="600164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Revisa documentación</a:t>
            </a:r>
          </a:p>
          <a:p>
            <a:r>
              <a:rPr lang="es-MX" sz="1100" dirty="0"/>
              <a:t>¿completa?</a:t>
            </a:r>
          </a:p>
        </p:txBody>
      </p:sp>
      <p:cxnSp>
        <p:nvCxnSpPr>
          <p:cNvPr id="42" name="41 Conector angular"/>
          <p:cNvCxnSpPr>
            <a:stCxn id="41" idx="2"/>
            <a:endCxn id="45" idx="2"/>
          </p:cNvCxnSpPr>
          <p:nvPr/>
        </p:nvCxnSpPr>
        <p:spPr>
          <a:xfrm rot="5400000" flipH="1" flipV="1">
            <a:off x="2759169" y="3332458"/>
            <a:ext cx="97269" cy="1008112"/>
          </a:xfrm>
          <a:prstGeom prst="bentConnector3">
            <a:avLst>
              <a:gd name="adj1" fmla="val -235018"/>
            </a:avLst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CuadroTexto"/>
          <p:cNvSpPr txBox="1"/>
          <p:nvPr/>
        </p:nvSpPr>
        <p:spPr>
          <a:xfrm>
            <a:off x="2915816" y="3356992"/>
            <a:ext cx="792088" cy="43088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Programa visita</a:t>
            </a:r>
          </a:p>
        </p:txBody>
      </p:sp>
      <p:sp>
        <p:nvSpPr>
          <p:cNvPr id="49" name="48 CuadroTexto"/>
          <p:cNvSpPr txBox="1"/>
          <p:nvPr/>
        </p:nvSpPr>
        <p:spPr>
          <a:xfrm>
            <a:off x="4049939" y="3068960"/>
            <a:ext cx="1890214" cy="1446550"/>
          </a:xfrm>
          <a:prstGeom prst="rect">
            <a:avLst/>
          </a:prstGeom>
          <a:ln w="28575" cmpd="sng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s-MX" sz="1100" dirty="0"/>
              <a:t>Designa coordinador de visita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s-MX" sz="1100" dirty="0"/>
              <a:t>Integra equipo de pares evaluadores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s-MX" sz="1100" dirty="0"/>
              <a:t>Envia claves de accesoa  la  Plataforma </a:t>
            </a:r>
            <a:r>
              <a:rPr lang="es-MX" sz="1100" b="1" dirty="0"/>
              <a:t>SIS-COMAEM</a:t>
            </a:r>
            <a:r>
              <a:rPr lang="es-MX" sz="1100" dirty="0"/>
              <a:t> 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s-MX" sz="1100" dirty="0"/>
              <a:t>Declaración: Ausencia de conflicto de interés </a:t>
            </a:r>
          </a:p>
        </p:txBody>
      </p:sp>
      <p:sp>
        <p:nvSpPr>
          <p:cNvPr id="50" name="49 Abrir llave"/>
          <p:cNvSpPr/>
          <p:nvPr/>
        </p:nvSpPr>
        <p:spPr>
          <a:xfrm>
            <a:off x="3808523" y="3140969"/>
            <a:ext cx="187413" cy="1224135"/>
          </a:xfrm>
          <a:prstGeom prst="leftBrac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100"/>
          </a:p>
        </p:txBody>
      </p:sp>
      <p:sp>
        <p:nvSpPr>
          <p:cNvPr id="51" name="50 CuadroTexto"/>
          <p:cNvSpPr txBox="1"/>
          <p:nvPr/>
        </p:nvSpPr>
        <p:spPr>
          <a:xfrm>
            <a:off x="6228184" y="3062570"/>
            <a:ext cx="1322565" cy="1446550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l"/>
            <a:r>
              <a:rPr lang="es-MX" sz="1100" b="1" dirty="0"/>
              <a:t>Evaluadores</a:t>
            </a:r>
          </a:p>
          <a:p>
            <a:pPr marL="84138" indent="-84138" algn="l">
              <a:buFont typeface="Arial" panose="020B0604020202020204" pitchFamily="34" charset="0"/>
              <a:buChar char="•"/>
            </a:pPr>
            <a:r>
              <a:rPr lang="es-MX" sz="1100" dirty="0"/>
              <a:t>Reciben clave de  acceso a la Plataforma </a:t>
            </a:r>
          </a:p>
          <a:p>
            <a:pPr algn="l"/>
            <a:r>
              <a:rPr lang="es-MX" sz="1100" b="1" dirty="0"/>
              <a:t>   SIS-COMAEM</a:t>
            </a:r>
          </a:p>
          <a:p>
            <a:pPr marL="84138" indent="-84138" algn="l">
              <a:buFont typeface="Arial" panose="020B0604020202020204" pitchFamily="34" charset="0"/>
              <a:buChar char="•"/>
            </a:pPr>
            <a:r>
              <a:rPr lang="es-MX" sz="1100" dirty="0"/>
              <a:t>Declaran </a:t>
            </a:r>
            <a:r>
              <a:rPr lang="es-MX" sz="1100" b="1" dirty="0"/>
              <a:t>NO </a:t>
            </a:r>
            <a:r>
              <a:rPr lang="es-MX" sz="1100" dirty="0"/>
              <a:t>conflicto de interés </a:t>
            </a:r>
          </a:p>
        </p:txBody>
      </p:sp>
      <p:sp>
        <p:nvSpPr>
          <p:cNvPr id="56" name="55 CuadroTexto"/>
          <p:cNvSpPr txBox="1"/>
          <p:nvPr/>
        </p:nvSpPr>
        <p:spPr>
          <a:xfrm>
            <a:off x="2987824" y="3068960"/>
            <a:ext cx="828092" cy="276999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Candara" panose="020E0502030303020204" pitchFamily="34" charset="0"/>
              </a:rPr>
              <a:t>COMAEM</a:t>
            </a:r>
          </a:p>
        </p:txBody>
      </p:sp>
      <p:sp>
        <p:nvSpPr>
          <p:cNvPr id="61" name="60 CuadroTexto"/>
          <p:cNvSpPr txBox="1"/>
          <p:nvPr/>
        </p:nvSpPr>
        <p:spPr>
          <a:xfrm>
            <a:off x="7740352" y="3284984"/>
            <a:ext cx="1296144" cy="938719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>
              <a:defRPr sz="11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171450" indent="-171450">
              <a:buFont typeface="Wingdings" panose="05000000000000000000" pitchFamily="2" charset="2"/>
              <a:buChar char="ü"/>
            </a:pPr>
            <a:r>
              <a:rPr lang="es-MX" dirty="0"/>
              <a:t>Cierre de la visita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s-MX" dirty="0"/>
              <a:t>Lectura de recomendaciones preliminares</a:t>
            </a:r>
          </a:p>
        </p:txBody>
      </p:sp>
      <p:cxnSp>
        <p:nvCxnSpPr>
          <p:cNvPr id="64" name="63 Conector recto de flecha"/>
          <p:cNvCxnSpPr/>
          <p:nvPr/>
        </p:nvCxnSpPr>
        <p:spPr>
          <a:xfrm flipV="1">
            <a:off x="6012160" y="3697726"/>
            <a:ext cx="249114" cy="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 de flecha"/>
          <p:cNvCxnSpPr/>
          <p:nvPr/>
        </p:nvCxnSpPr>
        <p:spPr>
          <a:xfrm flipV="1">
            <a:off x="7524328" y="3717032"/>
            <a:ext cx="216024" cy="102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 de flecha"/>
          <p:cNvCxnSpPr/>
          <p:nvPr/>
        </p:nvCxnSpPr>
        <p:spPr>
          <a:xfrm flipH="1">
            <a:off x="1250631" y="2492896"/>
            <a:ext cx="9001" cy="56009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>
            <a:cxnSpLocks/>
          </p:cNvCxnSpPr>
          <p:nvPr/>
        </p:nvCxnSpPr>
        <p:spPr>
          <a:xfrm flipV="1">
            <a:off x="1619672" y="3596679"/>
            <a:ext cx="178220" cy="60978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CuadroTexto"/>
          <p:cNvSpPr txBox="1"/>
          <p:nvPr/>
        </p:nvSpPr>
        <p:spPr>
          <a:xfrm>
            <a:off x="611560" y="5878433"/>
            <a:ext cx="936104" cy="43088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Emite </a:t>
            </a:r>
          </a:p>
          <a:p>
            <a:r>
              <a:rPr lang="es-MX" sz="1100" dirty="0"/>
              <a:t>dictamen</a:t>
            </a:r>
          </a:p>
        </p:txBody>
      </p:sp>
      <p:sp>
        <p:nvSpPr>
          <p:cNvPr id="59" name="58 CuadroTexto"/>
          <p:cNvSpPr txBox="1"/>
          <p:nvPr/>
        </p:nvSpPr>
        <p:spPr>
          <a:xfrm>
            <a:off x="3635896" y="5734417"/>
            <a:ext cx="1413885" cy="43088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Recibe: dictamen, constancia (14 días)</a:t>
            </a:r>
          </a:p>
        </p:txBody>
      </p:sp>
      <p:sp>
        <p:nvSpPr>
          <p:cNvPr id="60" name="59 CuadroTexto"/>
          <p:cNvSpPr txBox="1"/>
          <p:nvPr/>
        </p:nvSpPr>
        <p:spPr>
          <a:xfrm>
            <a:off x="3563888" y="6381328"/>
            <a:ext cx="1728192" cy="26161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Publica resultados, (48 hrs)  </a:t>
            </a:r>
          </a:p>
        </p:txBody>
      </p:sp>
      <p:sp>
        <p:nvSpPr>
          <p:cNvPr id="63" name="62 CuadroTexto"/>
          <p:cNvSpPr txBox="1"/>
          <p:nvPr/>
        </p:nvSpPr>
        <p:spPr>
          <a:xfrm>
            <a:off x="1797892" y="5733256"/>
            <a:ext cx="1591570" cy="769441"/>
          </a:xfrm>
          <a:prstGeom prst="rect">
            <a:avLst/>
          </a:prstGeom>
          <a:ln w="28575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marL="171450" indent="-171450">
              <a:buFont typeface="Wingdings" panose="05000000000000000000" pitchFamily="2" charset="2"/>
              <a:buChar char="ü"/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indent="0">
              <a:buNone/>
            </a:pPr>
            <a:r>
              <a:rPr lang="es-MX" sz="1100" dirty="0"/>
              <a:t>1. Acreditado</a:t>
            </a:r>
          </a:p>
          <a:p>
            <a:pPr marL="0" indent="0">
              <a:buNone/>
            </a:pPr>
            <a:r>
              <a:rPr lang="es-MX" sz="1100" dirty="0"/>
              <a:t>2. </a:t>
            </a:r>
            <a:r>
              <a:rPr lang="es-MX" sz="1100" b="1" dirty="0"/>
              <a:t>No </a:t>
            </a:r>
            <a:r>
              <a:rPr lang="es-MX" sz="1100" dirty="0"/>
              <a:t>acreditado</a:t>
            </a:r>
          </a:p>
          <a:p>
            <a:pPr marL="0" indent="0">
              <a:buNone/>
            </a:pPr>
            <a:r>
              <a:rPr lang="es-MX" sz="1100" dirty="0"/>
              <a:t>3. Opinión Favorable</a:t>
            </a:r>
          </a:p>
          <a:p>
            <a:pPr marL="184150" indent="-184150">
              <a:buNone/>
            </a:pPr>
            <a:r>
              <a:rPr lang="es-MX" sz="1100" dirty="0"/>
              <a:t>4. Opinión </a:t>
            </a:r>
            <a:r>
              <a:rPr lang="es-MX" sz="1100" b="1" dirty="0"/>
              <a:t>No</a:t>
            </a:r>
            <a:r>
              <a:rPr lang="es-MX" sz="1100" dirty="0"/>
              <a:t> Favorable</a:t>
            </a:r>
          </a:p>
        </p:txBody>
      </p:sp>
      <p:cxnSp>
        <p:nvCxnSpPr>
          <p:cNvPr id="25" name="24 Conector angular"/>
          <p:cNvCxnSpPr>
            <a:stCxn id="125" idx="2"/>
            <a:endCxn id="72" idx="3"/>
          </p:cNvCxnSpPr>
          <p:nvPr/>
        </p:nvCxnSpPr>
        <p:spPr>
          <a:xfrm rot="5400000">
            <a:off x="7942896" y="4702622"/>
            <a:ext cx="706868" cy="175851"/>
          </a:xfrm>
          <a:prstGeom prst="bentConnector2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CuadroTexto"/>
          <p:cNvSpPr txBox="1"/>
          <p:nvPr/>
        </p:nvSpPr>
        <p:spPr>
          <a:xfrm>
            <a:off x="4196216" y="5025224"/>
            <a:ext cx="1423614" cy="261610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/>
            </a:lvl1pPr>
          </a:lstStyle>
          <a:p>
            <a:r>
              <a:rPr lang="es-MX" sz="1100" dirty="0"/>
              <a:t> Recomendaciones </a:t>
            </a:r>
          </a:p>
        </p:txBody>
      </p:sp>
      <p:sp>
        <p:nvSpPr>
          <p:cNvPr id="75" name="74 CuadroTexto"/>
          <p:cNvSpPr txBox="1"/>
          <p:nvPr/>
        </p:nvSpPr>
        <p:spPr>
          <a:xfrm>
            <a:off x="5940152" y="4942329"/>
            <a:ext cx="1224136" cy="43088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Emite respuesta Inmediata</a:t>
            </a:r>
          </a:p>
        </p:txBody>
      </p:sp>
      <p:sp>
        <p:nvSpPr>
          <p:cNvPr id="72" name="71 CuadroTexto"/>
          <p:cNvSpPr txBox="1"/>
          <p:nvPr/>
        </p:nvSpPr>
        <p:spPr>
          <a:xfrm>
            <a:off x="7560332" y="5013176"/>
            <a:ext cx="648072" cy="2616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tabLst>
                <a:tab pos="0" algn="l"/>
              </a:tabLst>
            </a:pPr>
            <a:r>
              <a:rPr lang="es-MX" sz="1100" dirty="0"/>
              <a:t>30 días</a:t>
            </a:r>
          </a:p>
        </p:txBody>
      </p:sp>
      <p:cxnSp>
        <p:nvCxnSpPr>
          <p:cNvPr id="84" name="83 Conector recto"/>
          <p:cNvCxnSpPr>
            <a:cxnSpLocks/>
            <a:stCxn id="75" idx="1"/>
            <a:endCxn id="71" idx="3"/>
          </p:cNvCxnSpPr>
          <p:nvPr/>
        </p:nvCxnSpPr>
        <p:spPr>
          <a:xfrm flipH="1" flipV="1">
            <a:off x="5619830" y="5156029"/>
            <a:ext cx="320322" cy="1744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86 CuadroTexto"/>
          <p:cNvSpPr txBox="1"/>
          <p:nvPr/>
        </p:nvSpPr>
        <p:spPr>
          <a:xfrm>
            <a:off x="2991303" y="5013176"/>
            <a:ext cx="373670" cy="261610"/>
          </a:xfrm>
          <a:prstGeom prst="rect">
            <a:avLst/>
          </a:prstGeom>
          <a:solidFill>
            <a:srgbClr val="FF6600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No</a:t>
            </a:r>
          </a:p>
        </p:txBody>
      </p:sp>
      <p:sp>
        <p:nvSpPr>
          <p:cNvPr id="88" name="87 CuadroTexto"/>
          <p:cNvSpPr txBox="1"/>
          <p:nvPr/>
        </p:nvSpPr>
        <p:spPr>
          <a:xfrm>
            <a:off x="3671971" y="5166265"/>
            <a:ext cx="348853" cy="261610"/>
          </a:xfrm>
          <a:prstGeom prst="rect">
            <a:avLst/>
          </a:prstGeom>
          <a:solidFill>
            <a:srgbClr val="CCFFCC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Si</a:t>
            </a:r>
          </a:p>
        </p:txBody>
      </p:sp>
      <p:cxnSp>
        <p:nvCxnSpPr>
          <p:cNvPr id="114" name="113 Conector angular"/>
          <p:cNvCxnSpPr>
            <a:stCxn id="75" idx="2"/>
          </p:cNvCxnSpPr>
          <p:nvPr/>
        </p:nvCxnSpPr>
        <p:spPr>
          <a:xfrm rot="16200000" flipH="1">
            <a:off x="8177598" y="3747837"/>
            <a:ext cx="377311" cy="3628067"/>
          </a:xfrm>
          <a:prstGeom prst="bentConnector2">
            <a:avLst/>
          </a:prstGeom>
          <a:ln w="28575" cmpd="sng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CuadroTexto"/>
          <p:cNvSpPr txBox="1"/>
          <p:nvPr/>
        </p:nvSpPr>
        <p:spPr>
          <a:xfrm>
            <a:off x="1979712" y="4176520"/>
            <a:ext cx="540060" cy="2616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1100" b="1" dirty="0"/>
              <a:t>1 mes</a:t>
            </a:r>
          </a:p>
        </p:txBody>
      </p:sp>
      <p:sp>
        <p:nvSpPr>
          <p:cNvPr id="124" name="123 CuadroTexto"/>
          <p:cNvSpPr txBox="1"/>
          <p:nvPr/>
        </p:nvSpPr>
        <p:spPr>
          <a:xfrm>
            <a:off x="2987824" y="4175502"/>
            <a:ext cx="720080" cy="2616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r>
              <a:rPr lang="es-MX" sz="1100" b="1" dirty="0"/>
              <a:t>3 meses</a:t>
            </a:r>
          </a:p>
        </p:txBody>
      </p:sp>
      <p:sp>
        <p:nvSpPr>
          <p:cNvPr id="127" name="126 CuadroTexto"/>
          <p:cNvSpPr txBox="1"/>
          <p:nvPr/>
        </p:nvSpPr>
        <p:spPr>
          <a:xfrm>
            <a:off x="8028384" y="3068960"/>
            <a:ext cx="864096" cy="288032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Candara" panose="020E0502030303020204" pitchFamily="34" charset="0"/>
              </a:rPr>
              <a:t>COMAEM</a:t>
            </a:r>
          </a:p>
        </p:txBody>
      </p:sp>
      <p:sp>
        <p:nvSpPr>
          <p:cNvPr id="128" name="127 CuadroTexto"/>
          <p:cNvSpPr txBox="1"/>
          <p:nvPr/>
        </p:nvSpPr>
        <p:spPr>
          <a:xfrm>
            <a:off x="774636" y="6335742"/>
            <a:ext cx="701020" cy="2616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MX" sz="1100" dirty="0"/>
              <a:t>3 meses</a:t>
            </a:r>
          </a:p>
        </p:txBody>
      </p:sp>
      <p:sp>
        <p:nvSpPr>
          <p:cNvPr id="130" name="129 Abrir llave"/>
          <p:cNvSpPr/>
          <p:nvPr/>
        </p:nvSpPr>
        <p:spPr>
          <a:xfrm>
            <a:off x="1619672" y="5733256"/>
            <a:ext cx="217823" cy="810672"/>
          </a:xfrm>
          <a:prstGeom prst="leftBrac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100"/>
          </a:p>
        </p:txBody>
      </p:sp>
      <p:cxnSp>
        <p:nvCxnSpPr>
          <p:cNvPr id="141" name="140 Conector recto"/>
          <p:cNvCxnSpPr>
            <a:cxnSpLocks/>
            <a:stCxn id="63" idx="3"/>
            <a:endCxn id="59" idx="1"/>
          </p:cNvCxnSpPr>
          <p:nvPr/>
        </p:nvCxnSpPr>
        <p:spPr>
          <a:xfrm flipV="1">
            <a:off x="3389462" y="5949861"/>
            <a:ext cx="246434" cy="168116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142 Conector recto"/>
          <p:cNvCxnSpPr>
            <a:cxnSpLocks/>
            <a:stCxn id="63" idx="3"/>
            <a:endCxn id="60" idx="1"/>
          </p:cNvCxnSpPr>
          <p:nvPr/>
        </p:nvCxnSpPr>
        <p:spPr>
          <a:xfrm>
            <a:off x="3389462" y="6117977"/>
            <a:ext cx="174426" cy="394156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147 CuadroTexto"/>
          <p:cNvSpPr txBox="1"/>
          <p:nvPr/>
        </p:nvSpPr>
        <p:spPr>
          <a:xfrm>
            <a:off x="6444208" y="5687670"/>
            <a:ext cx="2627784" cy="276999"/>
          </a:xfrm>
          <a:prstGeom prst="rect">
            <a:avLst/>
          </a:prstGeom>
          <a:solidFill>
            <a:srgbClr val="FFFF66"/>
          </a:solidFill>
          <a:ln w="28575" cmpd="sng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/>
            </a:lvl1pPr>
          </a:lstStyle>
          <a:p>
            <a:r>
              <a:rPr lang="es-MX" sz="1200" b="1" dirty="0"/>
              <a:t>5. Desarrollo académico institucional</a:t>
            </a:r>
          </a:p>
        </p:txBody>
      </p:sp>
      <p:sp>
        <p:nvSpPr>
          <p:cNvPr id="150" name="149 CuadroTexto"/>
          <p:cNvSpPr txBox="1"/>
          <p:nvPr/>
        </p:nvSpPr>
        <p:spPr>
          <a:xfrm>
            <a:off x="5220072" y="5949280"/>
            <a:ext cx="648073" cy="261610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b="1" dirty="0"/>
              <a:t>Acepta</a:t>
            </a:r>
          </a:p>
        </p:txBody>
      </p:sp>
      <p:cxnSp>
        <p:nvCxnSpPr>
          <p:cNvPr id="152" name="151 Conector recto de flecha"/>
          <p:cNvCxnSpPr>
            <a:stCxn id="59" idx="3"/>
            <a:endCxn id="150" idx="1"/>
          </p:cNvCxnSpPr>
          <p:nvPr/>
        </p:nvCxnSpPr>
        <p:spPr>
          <a:xfrm>
            <a:off x="5049781" y="5949861"/>
            <a:ext cx="170291" cy="130224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158 CuadroTexto"/>
          <p:cNvSpPr txBox="1"/>
          <p:nvPr/>
        </p:nvSpPr>
        <p:spPr>
          <a:xfrm>
            <a:off x="2699792" y="3861048"/>
            <a:ext cx="288031" cy="261610"/>
          </a:xfrm>
          <a:prstGeom prst="rect">
            <a:avLst/>
          </a:prstGeom>
          <a:solidFill>
            <a:srgbClr val="CCFFCC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r>
              <a:rPr lang="es-MX" sz="1100" b="1" dirty="0"/>
              <a:t>Si </a:t>
            </a:r>
          </a:p>
        </p:txBody>
      </p:sp>
      <p:cxnSp>
        <p:nvCxnSpPr>
          <p:cNvPr id="161" name="160 Conector recto de flecha"/>
          <p:cNvCxnSpPr/>
          <p:nvPr/>
        </p:nvCxnSpPr>
        <p:spPr>
          <a:xfrm flipV="1">
            <a:off x="2195736" y="2492896"/>
            <a:ext cx="0" cy="79949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161 CuadroTexto"/>
          <p:cNvSpPr txBox="1"/>
          <p:nvPr/>
        </p:nvSpPr>
        <p:spPr>
          <a:xfrm>
            <a:off x="2267744" y="2996952"/>
            <a:ext cx="360040" cy="261610"/>
          </a:xfrm>
          <a:prstGeom prst="rect">
            <a:avLst/>
          </a:prstGeom>
          <a:solidFill>
            <a:srgbClr val="FF6600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No</a:t>
            </a:r>
          </a:p>
        </p:txBody>
      </p:sp>
      <p:pic>
        <p:nvPicPr>
          <p:cNvPr id="163" name="Picture 2" descr="http://www.comaem.org.mx/LogoComae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980" y="26046"/>
            <a:ext cx="907019" cy="8979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4" name="163 CuadroTexto"/>
          <p:cNvSpPr txBox="1"/>
          <p:nvPr/>
        </p:nvSpPr>
        <p:spPr>
          <a:xfrm>
            <a:off x="3131840" y="836712"/>
            <a:ext cx="720080" cy="2616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MX" sz="1100" b="1" dirty="0"/>
              <a:t>24 horas</a:t>
            </a:r>
          </a:p>
        </p:txBody>
      </p:sp>
      <p:sp>
        <p:nvSpPr>
          <p:cNvPr id="80" name="79 CuadroTexto"/>
          <p:cNvSpPr txBox="1"/>
          <p:nvPr/>
        </p:nvSpPr>
        <p:spPr>
          <a:xfrm>
            <a:off x="8906513" y="6597352"/>
            <a:ext cx="418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3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6516216" y="6191727"/>
            <a:ext cx="2520280" cy="261610"/>
          </a:xfrm>
          <a:prstGeom prst="rect">
            <a:avLst/>
          </a:prstGeom>
          <a:ln w="28575" cmpd="sng">
            <a:solidFill>
              <a:srgbClr val="FF0000"/>
            </a:solidFill>
            <a:prstDash val="dash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/>
            </a:lvl1pPr>
          </a:lstStyle>
          <a:p>
            <a:r>
              <a:rPr lang="es-MX" sz="1100" dirty="0"/>
              <a:t>Etapa de inconformidades y apelaciones </a:t>
            </a:r>
          </a:p>
        </p:txBody>
      </p:sp>
      <p:sp>
        <p:nvSpPr>
          <p:cNvPr id="89" name="88 CuadroTexto"/>
          <p:cNvSpPr txBox="1"/>
          <p:nvPr/>
        </p:nvSpPr>
        <p:spPr>
          <a:xfrm>
            <a:off x="5940152" y="5661248"/>
            <a:ext cx="360040" cy="261610"/>
          </a:xfrm>
          <a:prstGeom prst="rect">
            <a:avLst/>
          </a:prstGeom>
          <a:solidFill>
            <a:srgbClr val="CCFFCC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SI</a:t>
            </a:r>
          </a:p>
        </p:txBody>
      </p:sp>
      <p:sp>
        <p:nvSpPr>
          <p:cNvPr id="90" name="89 CuadroTexto"/>
          <p:cNvSpPr txBox="1"/>
          <p:nvPr/>
        </p:nvSpPr>
        <p:spPr>
          <a:xfrm>
            <a:off x="5940152" y="6309320"/>
            <a:ext cx="432048" cy="261610"/>
          </a:xfrm>
          <a:prstGeom prst="rect">
            <a:avLst/>
          </a:prstGeom>
          <a:solidFill>
            <a:srgbClr val="FF6600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NO</a:t>
            </a:r>
          </a:p>
        </p:txBody>
      </p:sp>
      <p:cxnSp>
        <p:nvCxnSpPr>
          <p:cNvPr id="93" name="92 Conector recto"/>
          <p:cNvCxnSpPr>
            <a:stCxn id="150" idx="3"/>
            <a:endCxn id="148" idx="1"/>
          </p:cNvCxnSpPr>
          <p:nvPr/>
        </p:nvCxnSpPr>
        <p:spPr>
          <a:xfrm flipV="1">
            <a:off x="5868145" y="5826170"/>
            <a:ext cx="576063" cy="253915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5868145" y="6080085"/>
            <a:ext cx="648071" cy="242447"/>
          </a:xfrm>
          <a:prstGeom prst="line">
            <a:avLst/>
          </a:prstGeom>
          <a:ln w="28575" cmpd="sng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102 CuadroTexto"/>
          <p:cNvSpPr txBox="1"/>
          <p:nvPr/>
        </p:nvSpPr>
        <p:spPr>
          <a:xfrm>
            <a:off x="6732240" y="6551766"/>
            <a:ext cx="653653" cy="2616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30 días </a:t>
            </a:r>
          </a:p>
        </p:txBody>
      </p:sp>
      <p:cxnSp>
        <p:nvCxnSpPr>
          <p:cNvPr id="96" name="64 Conector recto de flecha">
            <a:extLst>
              <a:ext uri="{FF2B5EF4-FFF2-40B4-BE49-F238E27FC236}">
                <a16:creationId xmlns:a16="http://schemas.microsoft.com/office/drawing/2014/main" id="{BB7872DA-5ECD-3148-8424-0A9D0546C811}"/>
              </a:ext>
            </a:extLst>
          </p:cNvPr>
          <p:cNvCxnSpPr>
            <a:cxnSpLocks/>
          </p:cNvCxnSpPr>
          <p:nvPr/>
        </p:nvCxnSpPr>
        <p:spPr>
          <a:xfrm flipH="1">
            <a:off x="7275120" y="5157772"/>
            <a:ext cx="221546" cy="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64 Conector recto de flecha">
            <a:extLst>
              <a:ext uri="{FF2B5EF4-FFF2-40B4-BE49-F238E27FC236}">
                <a16:creationId xmlns:a16="http://schemas.microsoft.com/office/drawing/2014/main" id="{D2A4CDC1-8CDA-CE42-9771-804CE05E6E93}"/>
              </a:ext>
            </a:extLst>
          </p:cNvPr>
          <p:cNvCxnSpPr>
            <a:cxnSpLocks/>
            <a:endCxn id="87" idx="3"/>
          </p:cNvCxnSpPr>
          <p:nvPr/>
        </p:nvCxnSpPr>
        <p:spPr>
          <a:xfrm flipH="1">
            <a:off x="3364973" y="5067256"/>
            <a:ext cx="808252" cy="7672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2 Conector angular">
            <a:extLst>
              <a:ext uri="{FF2B5EF4-FFF2-40B4-BE49-F238E27FC236}">
                <a16:creationId xmlns:a16="http://schemas.microsoft.com/office/drawing/2014/main" id="{D8328E6F-38B6-1E4C-86AD-903710ABA8FD}"/>
              </a:ext>
            </a:extLst>
          </p:cNvPr>
          <p:cNvCxnSpPr>
            <a:cxnSpLocks/>
            <a:stCxn id="88" idx="2"/>
            <a:endCxn id="58" idx="0"/>
          </p:cNvCxnSpPr>
          <p:nvPr/>
        </p:nvCxnSpPr>
        <p:spPr>
          <a:xfrm rot="5400000">
            <a:off x="2237726" y="4269761"/>
            <a:ext cx="450558" cy="2766786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64 Conector recto de flecha">
            <a:extLst>
              <a:ext uri="{FF2B5EF4-FFF2-40B4-BE49-F238E27FC236}">
                <a16:creationId xmlns:a16="http://schemas.microsoft.com/office/drawing/2014/main" id="{847B0481-4AE1-DA4B-BA20-579D691C5FBE}"/>
              </a:ext>
            </a:extLst>
          </p:cNvPr>
          <p:cNvCxnSpPr>
            <a:cxnSpLocks/>
          </p:cNvCxnSpPr>
          <p:nvPr/>
        </p:nvCxnSpPr>
        <p:spPr>
          <a:xfrm flipH="1">
            <a:off x="3995936" y="5229200"/>
            <a:ext cx="268666" cy="13080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64 Conector recto de flecha">
            <a:extLst>
              <a:ext uri="{FF2B5EF4-FFF2-40B4-BE49-F238E27FC236}">
                <a16:creationId xmlns:a16="http://schemas.microsoft.com/office/drawing/2014/main" id="{3F9D955A-58B5-4443-983D-74021DF8712E}"/>
              </a:ext>
            </a:extLst>
          </p:cNvPr>
          <p:cNvCxnSpPr>
            <a:cxnSpLocks/>
            <a:stCxn id="87" idx="1"/>
            <a:endCxn id="116" idx="3"/>
          </p:cNvCxnSpPr>
          <p:nvPr/>
        </p:nvCxnSpPr>
        <p:spPr>
          <a:xfrm flipH="1">
            <a:off x="2764255" y="5143981"/>
            <a:ext cx="227048" cy="13792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70 CuadroTexto">
            <a:extLst>
              <a:ext uri="{FF2B5EF4-FFF2-40B4-BE49-F238E27FC236}">
                <a16:creationId xmlns:a16="http://schemas.microsoft.com/office/drawing/2014/main" id="{AF07D328-A164-FE43-A33E-A04BFE423112}"/>
              </a:ext>
            </a:extLst>
          </p:cNvPr>
          <p:cNvSpPr txBox="1"/>
          <p:nvPr/>
        </p:nvSpPr>
        <p:spPr>
          <a:xfrm>
            <a:off x="1340641" y="4942329"/>
            <a:ext cx="1423614" cy="43088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/>
            </a:lvl1pPr>
          </a:lstStyle>
          <a:p>
            <a:r>
              <a:rPr lang="es-MX" sz="1100" dirty="0"/>
              <a:t> Justifica y envía probatorios</a:t>
            </a:r>
          </a:p>
        </p:txBody>
      </p:sp>
    </p:spTree>
    <p:extLst>
      <p:ext uri="{BB962C8B-B14F-4D97-AF65-F5344CB8AC3E}">
        <p14:creationId xmlns:p14="http://schemas.microsoft.com/office/powerpoint/2010/main" val="383955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100000">
              <a:schemeClr val="bg2">
                <a:shade val="80000"/>
                <a:alpha val="14000"/>
                <a:lumMod val="96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ChangeArrowheads="1"/>
          </p:cNvSpPr>
          <p:nvPr/>
        </p:nvSpPr>
        <p:spPr bwMode="auto">
          <a:xfrm rot="16200000">
            <a:off x="-3300596" y="3300596"/>
            <a:ext cx="6889227" cy="288034"/>
          </a:xfrm>
          <a:prstGeom prst="rect">
            <a:avLst/>
          </a:prstGeom>
          <a:solidFill>
            <a:srgbClr val="99A3A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>
              <a:solidFill>
                <a:srgbClr val="00000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8834505" y="6597352"/>
            <a:ext cx="4180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1</a:t>
            </a: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A4788931-C812-664B-B73C-392E8C159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988840"/>
            <a:ext cx="8856984" cy="1143000"/>
          </a:xfrm>
        </p:spPr>
        <p:txBody>
          <a:bodyPr>
            <a:noAutofit/>
          </a:bodyPr>
          <a:lstStyle/>
          <a:p>
            <a:r>
              <a:rPr lang="es-MX" sz="5400" b="1" dirty="0">
                <a:hlinkClick r:id="rId2"/>
              </a:rPr>
              <a:t>http://www.comaem.org.mx/</a:t>
            </a:r>
            <a:endParaRPr lang="es-MX" sz="5400" b="1" dirty="0"/>
          </a:p>
        </p:txBody>
      </p:sp>
    </p:spTree>
    <p:extLst>
      <p:ext uri="{BB962C8B-B14F-4D97-AF65-F5344CB8AC3E}">
        <p14:creationId xmlns:p14="http://schemas.microsoft.com/office/powerpoint/2010/main" val="3092396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100000">
              <a:schemeClr val="bg2">
                <a:shade val="80000"/>
                <a:alpha val="14000"/>
                <a:lumMod val="96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188640"/>
            <a:ext cx="5040560" cy="994122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Proceso de Acreditación</a:t>
            </a:r>
            <a:br>
              <a:rPr lang="es-MX" sz="3600" b="1" dirty="0"/>
            </a:br>
            <a:r>
              <a:rPr lang="es-MX" sz="3600" b="1" dirty="0"/>
              <a:t>Fases:</a:t>
            </a:r>
          </a:p>
        </p:txBody>
      </p:sp>
      <p:pic>
        <p:nvPicPr>
          <p:cNvPr id="6" name="Picture 2" descr="http://www.comaem.org.mx/LogoComae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980" y="26046"/>
            <a:ext cx="907019" cy="8979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6340560" y="6510536"/>
            <a:ext cx="23936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00" dirty="0"/>
              <a:t>COMAEM. (2019). </a:t>
            </a:r>
            <a:r>
              <a:rPr lang="es-MX" sz="900" i="1" dirty="0"/>
              <a:t>Manual de Procedimientos</a:t>
            </a:r>
            <a:r>
              <a:rPr lang="es-MX" sz="900" dirty="0"/>
              <a:t>.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 rot="16200000">
            <a:off x="-3300596" y="3300596"/>
            <a:ext cx="6889227" cy="288034"/>
          </a:xfrm>
          <a:prstGeom prst="rect">
            <a:avLst/>
          </a:prstGeom>
          <a:solidFill>
            <a:srgbClr val="99A3A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>
              <a:solidFill>
                <a:srgbClr val="00000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8834505" y="6597352"/>
            <a:ext cx="4180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2</a:t>
            </a: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603066118"/>
              </p:ext>
            </p:extLst>
          </p:nvPr>
        </p:nvGraphicFramePr>
        <p:xfrm>
          <a:off x="971599" y="1182762"/>
          <a:ext cx="7862905" cy="5069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304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100000">
              <a:schemeClr val="bg2">
                <a:shade val="80000"/>
                <a:alpha val="14000"/>
                <a:lumMod val="96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124 Rectángulo"/>
          <p:cNvSpPr/>
          <p:nvPr/>
        </p:nvSpPr>
        <p:spPr>
          <a:xfrm>
            <a:off x="7668344" y="3086529"/>
            <a:ext cx="1431822" cy="1350584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8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2857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00">
              <a:solidFill>
                <a:schemeClr val="lt1"/>
              </a:solidFill>
            </a:endParaRPr>
          </a:p>
        </p:txBody>
      </p:sp>
      <p:sp>
        <p:nvSpPr>
          <p:cNvPr id="52" name="51 Rectángulo"/>
          <p:cNvSpPr/>
          <p:nvPr/>
        </p:nvSpPr>
        <p:spPr>
          <a:xfrm>
            <a:off x="1637676" y="3037601"/>
            <a:ext cx="4382822" cy="1556155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8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2857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00"/>
          </a:p>
        </p:txBody>
      </p:sp>
      <p:sp>
        <p:nvSpPr>
          <p:cNvPr id="46" name="45 Rectángulo"/>
          <p:cNvSpPr/>
          <p:nvPr/>
        </p:nvSpPr>
        <p:spPr>
          <a:xfrm>
            <a:off x="2588866" y="188640"/>
            <a:ext cx="5295502" cy="1440160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8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2857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00"/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353943" cy="1152128"/>
          </a:xfrm>
          <a:prstGeom prst="rect">
            <a:avLst/>
          </a:prstGeom>
          <a:solidFill>
            <a:srgbClr val="FFFF66"/>
          </a:solidFill>
          <a:ln w="28575" cmpd="sng">
            <a:solidFill>
              <a:schemeClr val="tx1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s-MX" sz="1100" b="1" dirty="0">
                <a:latin typeface="+mj-lt"/>
              </a:rPr>
              <a:t>1. Preparativa </a:t>
            </a:r>
          </a:p>
        </p:txBody>
      </p:sp>
      <p:sp>
        <p:nvSpPr>
          <p:cNvPr id="6" name="5 CuadroTexto"/>
          <p:cNvSpPr txBox="1"/>
          <p:nvPr/>
        </p:nvSpPr>
        <p:spPr>
          <a:xfrm rot="16200000">
            <a:off x="-311333" y="2218076"/>
            <a:ext cx="1296146" cy="261610"/>
          </a:xfrm>
          <a:prstGeom prst="rect">
            <a:avLst/>
          </a:prstGeom>
          <a:solidFill>
            <a:srgbClr val="FFFF66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latin typeface="+mj-lt"/>
              </a:rPr>
              <a:t>2. Autoevaluación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337755" y="4018275"/>
            <a:ext cx="1296144" cy="261610"/>
          </a:xfrm>
          <a:prstGeom prst="rect">
            <a:avLst/>
          </a:prstGeom>
          <a:solidFill>
            <a:srgbClr val="FFFF66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3. Visita de R.</a:t>
            </a:r>
          </a:p>
        </p:txBody>
      </p:sp>
      <p:sp>
        <p:nvSpPr>
          <p:cNvPr id="8" name="7 CuadroTexto"/>
          <p:cNvSpPr txBox="1"/>
          <p:nvPr/>
        </p:nvSpPr>
        <p:spPr>
          <a:xfrm rot="16200000">
            <a:off x="-180528" y="6106506"/>
            <a:ext cx="1008111" cy="261610"/>
          </a:xfrm>
          <a:prstGeom prst="rect">
            <a:avLst/>
          </a:prstGeom>
          <a:solidFill>
            <a:srgbClr val="FFFF66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4. Dictamen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179512" y="1772816"/>
            <a:ext cx="8640960" cy="0"/>
          </a:xfrm>
          <a:prstGeom prst="line">
            <a:avLst/>
          </a:prstGeom>
          <a:ln w="38100" cmpd="sng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179512" y="2996952"/>
            <a:ext cx="8640960" cy="0"/>
          </a:xfrm>
          <a:prstGeom prst="line">
            <a:avLst/>
          </a:prstGeom>
          <a:ln w="38100" cmpd="sng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179512" y="5589240"/>
            <a:ext cx="8640960" cy="0"/>
          </a:xfrm>
          <a:prstGeom prst="line">
            <a:avLst/>
          </a:prstGeom>
          <a:ln w="38100" cmpd="sng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827584" y="308556"/>
            <a:ext cx="1584176" cy="600164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100"/>
              <a:t>Escuela o Facultad Informa del </a:t>
            </a:r>
            <a:r>
              <a:rPr lang="es-MX" sz="1100" dirty="0"/>
              <a:t>Inicio de autoevaluación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699792" y="332656"/>
            <a:ext cx="1548172" cy="43088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Revisa documentación</a:t>
            </a:r>
          </a:p>
          <a:p>
            <a:r>
              <a:rPr lang="es-MX" sz="1100" dirty="0"/>
              <a:t>¿completa?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4716016" y="726812"/>
            <a:ext cx="936104" cy="261610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 err="1"/>
              <a:t>Vo</a:t>
            </a:r>
            <a:r>
              <a:rPr lang="es-MX" sz="1100" dirty="0"/>
              <a:t>. Bo.</a:t>
            </a:r>
          </a:p>
        </p:txBody>
      </p:sp>
      <p:sp>
        <p:nvSpPr>
          <p:cNvPr id="33" name="32 CuadroTexto"/>
          <p:cNvSpPr txBox="1"/>
          <p:nvPr/>
        </p:nvSpPr>
        <p:spPr>
          <a:xfrm>
            <a:off x="6228184" y="452572"/>
            <a:ext cx="1440160" cy="600164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Envía Clave de acceso la  Plataforma </a:t>
            </a:r>
          </a:p>
          <a:p>
            <a:r>
              <a:rPr lang="es-MX" sz="1100" b="1" dirty="0"/>
              <a:t>SIS-COMAEM</a:t>
            </a:r>
          </a:p>
        </p:txBody>
      </p:sp>
      <p:cxnSp>
        <p:nvCxnSpPr>
          <p:cNvPr id="35" name="34 Conector angular"/>
          <p:cNvCxnSpPr/>
          <p:nvPr/>
        </p:nvCxnSpPr>
        <p:spPr>
          <a:xfrm rot="5400000">
            <a:off x="2180385" y="61590"/>
            <a:ext cx="12700" cy="1782198"/>
          </a:xfrm>
          <a:prstGeom prst="bentConnector3">
            <a:avLst>
              <a:gd name="adj1" fmla="val 3289654"/>
            </a:avLst>
          </a:prstGeom>
          <a:ln w="28575" cmpd="sng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2633612" y="1052736"/>
            <a:ext cx="354212" cy="261610"/>
          </a:xfrm>
          <a:prstGeom prst="rect">
            <a:avLst/>
          </a:prstGeom>
          <a:solidFill>
            <a:srgbClr val="FF6600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r>
              <a:rPr lang="es-MX" sz="1100" b="1" dirty="0"/>
              <a:t>No</a:t>
            </a:r>
          </a:p>
        </p:txBody>
      </p:sp>
      <p:cxnSp>
        <p:nvCxnSpPr>
          <p:cNvPr id="39" name="38 Conector angular"/>
          <p:cNvCxnSpPr/>
          <p:nvPr/>
        </p:nvCxnSpPr>
        <p:spPr>
          <a:xfrm rot="16200000" flipH="1">
            <a:off x="4300663" y="205335"/>
            <a:ext cx="56619" cy="1782198"/>
          </a:xfrm>
          <a:prstGeom prst="bentConnector3">
            <a:avLst>
              <a:gd name="adj1" fmla="val 503751"/>
            </a:avLst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3923928" y="1052736"/>
            <a:ext cx="288032" cy="261610"/>
          </a:xfrm>
          <a:prstGeom prst="rect">
            <a:avLst/>
          </a:prstGeom>
          <a:solidFill>
            <a:srgbClr val="CCFFCC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r>
              <a:rPr lang="es-MX" sz="1100" b="1" dirty="0"/>
              <a:t>Si </a:t>
            </a:r>
          </a:p>
        </p:txBody>
      </p:sp>
      <p:cxnSp>
        <p:nvCxnSpPr>
          <p:cNvPr id="43" name="42 Conector recto de flecha"/>
          <p:cNvCxnSpPr>
            <a:stCxn id="14" idx="3"/>
          </p:cNvCxnSpPr>
          <p:nvPr/>
        </p:nvCxnSpPr>
        <p:spPr>
          <a:xfrm>
            <a:off x="2411760" y="608638"/>
            <a:ext cx="252028" cy="1205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>
            <a:off x="5724128" y="836712"/>
            <a:ext cx="360040" cy="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CuadroTexto"/>
          <p:cNvSpPr txBox="1"/>
          <p:nvPr/>
        </p:nvSpPr>
        <p:spPr>
          <a:xfrm>
            <a:off x="4755734" y="215526"/>
            <a:ext cx="864096" cy="276999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Candara" panose="020E0502030303020204" pitchFamily="34" charset="0"/>
              </a:rPr>
              <a:t>COMAEM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043608" y="2159278"/>
            <a:ext cx="1440160" cy="261610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Institución Educativa</a:t>
            </a:r>
          </a:p>
        </p:txBody>
      </p:sp>
      <p:cxnSp>
        <p:nvCxnSpPr>
          <p:cNvPr id="3" name="2 Conector angular"/>
          <p:cNvCxnSpPr>
            <a:cxnSpLocks/>
            <a:stCxn id="33" idx="2"/>
            <a:endCxn id="21" idx="0"/>
          </p:cNvCxnSpPr>
          <p:nvPr/>
        </p:nvCxnSpPr>
        <p:spPr>
          <a:xfrm rot="5400000">
            <a:off x="3802705" y="-986281"/>
            <a:ext cx="1106542" cy="5184576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3131840" y="2132856"/>
            <a:ext cx="1944216" cy="43088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Designa Responsable </a:t>
            </a:r>
          </a:p>
          <a:p>
            <a:pPr algn="ctr"/>
            <a:r>
              <a:rPr lang="es-MX" sz="1100" dirty="0"/>
              <a:t>del proceso</a:t>
            </a:r>
          </a:p>
        </p:txBody>
      </p:sp>
      <p:cxnSp>
        <p:nvCxnSpPr>
          <p:cNvPr id="27" name="26 Conector recto de flecha"/>
          <p:cNvCxnSpPr>
            <a:endCxn id="26" idx="1"/>
          </p:cNvCxnSpPr>
          <p:nvPr/>
        </p:nvCxnSpPr>
        <p:spPr>
          <a:xfrm flipV="1">
            <a:off x="2555776" y="2348300"/>
            <a:ext cx="576064" cy="58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5512547" y="1806269"/>
            <a:ext cx="2587845" cy="1107996"/>
          </a:xfrm>
          <a:prstGeom prst="rect">
            <a:avLst/>
          </a:prstGeom>
          <a:ln w="28575" cmpd="sng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b="1" dirty="0"/>
              <a:t>Responsable del proceso: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/>
              <a:t>Organiza y supervisa  la autoevaluación</a:t>
            </a:r>
          </a:p>
          <a:p>
            <a:pPr marL="11113"/>
            <a:r>
              <a:rPr lang="es-MX" sz="1100" b="1" dirty="0"/>
              <a:t>SIS – COMAEM</a:t>
            </a:r>
          </a:p>
          <a:p>
            <a:pPr marL="296863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s-MX" sz="1100" b="1" dirty="0"/>
              <a:t>R. Autoevaluación</a:t>
            </a:r>
          </a:p>
          <a:p>
            <a:pPr marL="296863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s-MX" sz="1100" b="1" dirty="0"/>
              <a:t>R. Contenido</a:t>
            </a:r>
          </a:p>
          <a:p>
            <a:pPr marL="296863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s-MX" sz="1100" b="1" dirty="0"/>
              <a:t>R. Probatorios</a:t>
            </a:r>
          </a:p>
        </p:txBody>
      </p:sp>
      <p:sp>
        <p:nvSpPr>
          <p:cNvPr id="13" name="12 Abrir llave"/>
          <p:cNvSpPr/>
          <p:nvPr/>
        </p:nvSpPr>
        <p:spPr>
          <a:xfrm>
            <a:off x="5148064" y="1844824"/>
            <a:ext cx="235483" cy="1088104"/>
          </a:xfrm>
          <a:prstGeom prst="leftBrac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100"/>
          </a:p>
        </p:txBody>
      </p:sp>
      <p:sp>
        <p:nvSpPr>
          <p:cNvPr id="34" name="33 CuadroTexto"/>
          <p:cNvSpPr txBox="1"/>
          <p:nvPr/>
        </p:nvSpPr>
        <p:spPr>
          <a:xfrm>
            <a:off x="539552" y="3069978"/>
            <a:ext cx="936104" cy="261610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Solicita visita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755576" y="3430018"/>
            <a:ext cx="829891" cy="43088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Integra el expediente </a:t>
            </a:r>
          </a:p>
        </p:txBody>
      </p:sp>
      <p:cxnSp>
        <p:nvCxnSpPr>
          <p:cNvPr id="38" name="37 Conector angular"/>
          <p:cNvCxnSpPr>
            <a:endCxn id="36" idx="1"/>
          </p:cNvCxnSpPr>
          <p:nvPr/>
        </p:nvCxnSpPr>
        <p:spPr>
          <a:xfrm rot="16200000" flipH="1">
            <a:off x="526631" y="3416517"/>
            <a:ext cx="313874" cy="144015"/>
          </a:xfrm>
          <a:prstGeom prst="bentConnector2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uadroTexto"/>
          <p:cNvSpPr txBox="1"/>
          <p:nvPr/>
        </p:nvSpPr>
        <p:spPr>
          <a:xfrm>
            <a:off x="1763688" y="3284984"/>
            <a:ext cx="1080120" cy="600164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Revisa documentación</a:t>
            </a:r>
          </a:p>
          <a:p>
            <a:r>
              <a:rPr lang="es-MX" sz="1100" dirty="0"/>
              <a:t>¿completa?</a:t>
            </a:r>
          </a:p>
        </p:txBody>
      </p:sp>
      <p:cxnSp>
        <p:nvCxnSpPr>
          <p:cNvPr id="42" name="41 Conector angular"/>
          <p:cNvCxnSpPr>
            <a:stCxn id="41" idx="2"/>
            <a:endCxn id="45" idx="2"/>
          </p:cNvCxnSpPr>
          <p:nvPr/>
        </p:nvCxnSpPr>
        <p:spPr>
          <a:xfrm rot="5400000" flipH="1" flipV="1">
            <a:off x="2759169" y="3332458"/>
            <a:ext cx="97269" cy="1008112"/>
          </a:xfrm>
          <a:prstGeom prst="bentConnector3">
            <a:avLst>
              <a:gd name="adj1" fmla="val -235018"/>
            </a:avLst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CuadroTexto"/>
          <p:cNvSpPr txBox="1"/>
          <p:nvPr/>
        </p:nvSpPr>
        <p:spPr>
          <a:xfrm>
            <a:off x="2915816" y="3356992"/>
            <a:ext cx="792088" cy="43088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Programa visita</a:t>
            </a:r>
          </a:p>
        </p:txBody>
      </p:sp>
      <p:sp>
        <p:nvSpPr>
          <p:cNvPr id="49" name="48 CuadroTexto"/>
          <p:cNvSpPr txBox="1"/>
          <p:nvPr/>
        </p:nvSpPr>
        <p:spPr>
          <a:xfrm>
            <a:off x="4049939" y="3068960"/>
            <a:ext cx="1890214" cy="1446550"/>
          </a:xfrm>
          <a:prstGeom prst="rect">
            <a:avLst/>
          </a:prstGeom>
          <a:ln w="28575" cmpd="sng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s-MX" sz="1100" dirty="0"/>
              <a:t>Designa coordinador de visita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s-MX" sz="1100" dirty="0"/>
              <a:t>Integra equipo de pares evaluadores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s-MX" sz="1100" dirty="0"/>
              <a:t>Envia claves de accesoa  la  Plataforma </a:t>
            </a:r>
            <a:r>
              <a:rPr lang="es-MX" sz="1100" b="1" dirty="0"/>
              <a:t>SIS-COMAEM</a:t>
            </a:r>
            <a:r>
              <a:rPr lang="es-MX" sz="1100" dirty="0"/>
              <a:t> 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s-MX" sz="1100" dirty="0"/>
              <a:t>Declaración: Ausencia de conflicto de interés </a:t>
            </a:r>
          </a:p>
        </p:txBody>
      </p:sp>
      <p:sp>
        <p:nvSpPr>
          <p:cNvPr id="50" name="49 Abrir llave"/>
          <p:cNvSpPr/>
          <p:nvPr/>
        </p:nvSpPr>
        <p:spPr>
          <a:xfrm>
            <a:off x="3808523" y="3140969"/>
            <a:ext cx="187413" cy="1224135"/>
          </a:xfrm>
          <a:prstGeom prst="leftBrac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100"/>
          </a:p>
        </p:txBody>
      </p:sp>
      <p:sp>
        <p:nvSpPr>
          <p:cNvPr id="51" name="50 CuadroTexto"/>
          <p:cNvSpPr txBox="1"/>
          <p:nvPr/>
        </p:nvSpPr>
        <p:spPr>
          <a:xfrm>
            <a:off x="6228184" y="3062570"/>
            <a:ext cx="1322565" cy="1446550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l"/>
            <a:r>
              <a:rPr lang="es-MX" sz="1100" b="1" dirty="0"/>
              <a:t>Evaluadores</a:t>
            </a:r>
          </a:p>
          <a:p>
            <a:pPr marL="84138" indent="-84138" algn="l">
              <a:buFont typeface="Arial" panose="020B0604020202020204" pitchFamily="34" charset="0"/>
              <a:buChar char="•"/>
            </a:pPr>
            <a:r>
              <a:rPr lang="es-MX" sz="1100" dirty="0"/>
              <a:t>Reciben clave de  acceso a la Plataforma </a:t>
            </a:r>
          </a:p>
          <a:p>
            <a:pPr algn="l"/>
            <a:r>
              <a:rPr lang="es-MX" sz="1100" b="1" dirty="0"/>
              <a:t>   SIS-COMAEM</a:t>
            </a:r>
          </a:p>
          <a:p>
            <a:pPr marL="84138" indent="-84138" algn="l">
              <a:buFont typeface="Arial" panose="020B0604020202020204" pitchFamily="34" charset="0"/>
              <a:buChar char="•"/>
            </a:pPr>
            <a:r>
              <a:rPr lang="es-MX" sz="1100" dirty="0"/>
              <a:t>Declaran </a:t>
            </a:r>
            <a:r>
              <a:rPr lang="es-MX" sz="1100" b="1" dirty="0"/>
              <a:t>NO </a:t>
            </a:r>
            <a:r>
              <a:rPr lang="es-MX" sz="1100" dirty="0"/>
              <a:t>conflicto de interés </a:t>
            </a:r>
          </a:p>
        </p:txBody>
      </p:sp>
      <p:sp>
        <p:nvSpPr>
          <p:cNvPr id="56" name="55 CuadroTexto"/>
          <p:cNvSpPr txBox="1"/>
          <p:nvPr/>
        </p:nvSpPr>
        <p:spPr>
          <a:xfrm>
            <a:off x="2987824" y="3068960"/>
            <a:ext cx="828092" cy="276999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Candara" panose="020E0502030303020204" pitchFamily="34" charset="0"/>
              </a:rPr>
              <a:t>COMAEM</a:t>
            </a:r>
          </a:p>
        </p:txBody>
      </p:sp>
      <p:sp>
        <p:nvSpPr>
          <p:cNvPr id="61" name="60 CuadroTexto"/>
          <p:cNvSpPr txBox="1"/>
          <p:nvPr/>
        </p:nvSpPr>
        <p:spPr>
          <a:xfrm>
            <a:off x="7740352" y="3284984"/>
            <a:ext cx="1296144" cy="938719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>
              <a:defRPr sz="11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171450" indent="-171450">
              <a:buFont typeface="Wingdings" panose="05000000000000000000" pitchFamily="2" charset="2"/>
              <a:buChar char="ü"/>
            </a:pPr>
            <a:r>
              <a:rPr lang="es-MX" dirty="0"/>
              <a:t>Cierre de la visita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s-MX" dirty="0"/>
              <a:t>Lectura de recomendaciones preliminares</a:t>
            </a:r>
          </a:p>
        </p:txBody>
      </p:sp>
      <p:cxnSp>
        <p:nvCxnSpPr>
          <p:cNvPr id="64" name="63 Conector recto de flecha"/>
          <p:cNvCxnSpPr/>
          <p:nvPr/>
        </p:nvCxnSpPr>
        <p:spPr>
          <a:xfrm flipV="1">
            <a:off x="6012160" y="3697726"/>
            <a:ext cx="249114" cy="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 de flecha"/>
          <p:cNvCxnSpPr/>
          <p:nvPr/>
        </p:nvCxnSpPr>
        <p:spPr>
          <a:xfrm flipV="1">
            <a:off x="7524328" y="3717032"/>
            <a:ext cx="216024" cy="102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 de flecha"/>
          <p:cNvCxnSpPr/>
          <p:nvPr/>
        </p:nvCxnSpPr>
        <p:spPr>
          <a:xfrm flipH="1">
            <a:off x="1250631" y="2492896"/>
            <a:ext cx="9001" cy="56009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>
            <a:cxnSpLocks/>
          </p:cNvCxnSpPr>
          <p:nvPr/>
        </p:nvCxnSpPr>
        <p:spPr>
          <a:xfrm flipV="1">
            <a:off x="1619672" y="3596679"/>
            <a:ext cx="178220" cy="60978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CuadroTexto"/>
          <p:cNvSpPr txBox="1"/>
          <p:nvPr/>
        </p:nvSpPr>
        <p:spPr>
          <a:xfrm>
            <a:off x="611560" y="5878433"/>
            <a:ext cx="936104" cy="43088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Emite </a:t>
            </a:r>
          </a:p>
          <a:p>
            <a:r>
              <a:rPr lang="es-MX" sz="1100" dirty="0"/>
              <a:t>dictamen</a:t>
            </a:r>
          </a:p>
        </p:txBody>
      </p:sp>
      <p:sp>
        <p:nvSpPr>
          <p:cNvPr id="59" name="58 CuadroTexto"/>
          <p:cNvSpPr txBox="1"/>
          <p:nvPr/>
        </p:nvSpPr>
        <p:spPr>
          <a:xfrm>
            <a:off x="3635896" y="5734417"/>
            <a:ext cx="1413885" cy="43088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Recibe: dictamen, constancia (14 días)</a:t>
            </a:r>
          </a:p>
        </p:txBody>
      </p:sp>
      <p:sp>
        <p:nvSpPr>
          <p:cNvPr id="60" name="59 CuadroTexto"/>
          <p:cNvSpPr txBox="1"/>
          <p:nvPr/>
        </p:nvSpPr>
        <p:spPr>
          <a:xfrm>
            <a:off x="3563888" y="6381328"/>
            <a:ext cx="1728192" cy="26161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Publica resultados, (48 hrs)  </a:t>
            </a:r>
          </a:p>
        </p:txBody>
      </p:sp>
      <p:sp>
        <p:nvSpPr>
          <p:cNvPr id="63" name="62 CuadroTexto"/>
          <p:cNvSpPr txBox="1"/>
          <p:nvPr/>
        </p:nvSpPr>
        <p:spPr>
          <a:xfrm>
            <a:off x="1797892" y="5733256"/>
            <a:ext cx="1591570" cy="769441"/>
          </a:xfrm>
          <a:prstGeom prst="rect">
            <a:avLst/>
          </a:prstGeom>
          <a:ln w="28575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marL="171450" indent="-171450">
              <a:buFont typeface="Wingdings" panose="05000000000000000000" pitchFamily="2" charset="2"/>
              <a:buChar char="ü"/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indent="0">
              <a:buNone/>
            </a:pPr>
            <a:r>
              <a:rPr lang="es-MX" sz="1100" dirty="0"/>
              <a:t>1. Acreditado</a:t>
            </a:r>
          </a:p>
          <a:p>
            <a:pPr marL="0" indent="0">
              <a:buNone/>
            </a:pPr>
            <a:r>
              <a:rPr lang="es-MX" sz="1100" dirty="0"/>
              <a:t>2. </a:t>
            </a:r>
            <a:r>
              <a:rPr lang="es-MX" sz="1100" b="1" dirty="0"/>
              <a:t>No </a:t>
            </a:r>
            <a:r>
              <a:rPr lang="es-MX" sz="1100" dirty="0"/>
              <a:t>acreditado</a:t>
            </a:r>
          </a:p>
          <a:p>
            <a:pPr marL="0" indent="0">
              <a:buNone/>
            </a:pPr>
            <a:r>
              <a:rPr lang="es-MX" sz="1100" dirty="0"/>
              <a:t>3. Opinión Favorable</a:t>
            </a:r>
          </a:p>
          <a:p>
            <a:pPr marL="184150" indent="-184150">
              <a:buNone/>
            </a:pPr>
            <a:r>
              <a:rPr lang="es-MX" sz="1100" dirty="0"/>
              <a:t>4. Opinión </a:t>
            </a:r>
            <a:r>
              <a:rPr lang="es-MX" sz="1100" b="1" dirty="0"/>
              <a:t>No</a:t>
            </a:r>
            <a:r>
              <a:rPr lang="es-MX" sz="1100" dirty="0"/>
              <a:t> Favorable</a:t>
            </a:r>
          </a:p>
        </p:txBody>
      </p:sp>
      <p:cxnSp>
        <p:nvCxnSpPr>
          <p:cNvPr id="25" name="24 Conector angular"/>
          <p:cNvCxnSpPr>
            <a:stCxn id="125" idx="2"/>
            <a:endCxn id="72" idx="3"/>
          </p:cNvCxnSpPr>
          <p:nvPr/>
        </p:nvCxnSpPr>
        <p:spPr>
          <a:xfrm rot="5400000">
            <a:off x="7942896" y="4702622"/>
            <a:ext cx="706868" cy="175851"/>
          </a:xfrm>
          <a:prstGeom prst="bentConnector2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CuadroTexto"/>
          <p:cNvSpPr txBox="1"/>
          <p:nvPr/>
        </p:nvSpPr>
        <p:spPr>
          <a:xfrm>
            <a:off x="4196216" y="5025224"/>
            <a:ext cx="1423614" cy="261610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/>
            </a:lvl1pPr>
          </a:lstStyle>
          <a:p>
            <a:r>
              <a:rPr lang="es-MX" sz="1100" dirty="0"/>
              <a:t> Recomendaciones </a:t>
            </a:r>
          </a:p>
        </p:txBody>
      </p:sp>
      <p:sp>
        <p:nvSpPr>
          <p:cNvPr id="75" name="74 CuadroTexto"/>
          <p:cNvSpPr txBox="1"/>
          <p:nvPr/>
        </p:nvSpPr>
        <p:spPr>
          <a:xfrm>
            <a:off x="5940152" y="4942329"/>
            <a:ext cx="1224136" cy="43088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dirty="0"/>
              <a:t>Emite respuesta Inmediata</a:t>
            </a:r>
          </a:p>
        </p:txBody>
      </p:sp>
      <p:sp>
        <p:nvSpPr>
          <p:cNvPr id="72" name="71 CuadroTexto"/>
          <p:cNvSpPr txBox="1"/>
          <p:nvPr/>
        </p:nvSpPr>
        <p:spPr>
          <a:xfrm>
            <a:off x="7560332" y="5013176"/>
            <a:ext cx="648072" cy="2616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tabLst>
                <a:tab pos="0" algn="l"/>
              </a:tabLst>
            </a:pPr>
            <a:r>
              <a:rPr lang="es-MX" sz="1100" dirty="0"/>
              <a:t>30 días</a:t>
            </a:r>
          </a:p>
        </p:txBody>
      </p:sp>
      <p:cxnSp>
        <p:nvCxnSpPr>
          <p:cNvPr id="84" name="83 Conector recto"/>
          <p:cNvCxnSpPr>
            <a:cxnSpLocks/>
            <a:stCxn id="75" idx="1"/>
            <a:endCxn id="71" idx="3"/>
          </p:cNvCxnSpPr>
          <p:nvPr/>
        </p:nvCxnSpPr>
        <p:spPr>
          <a:xfrm flipH="1" flipV="1">
            <a:off x="5619830" y="5156029"/>
            <a:ext cx="320322" cy="1744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86 CuadroTexto"/>
          <p:cNvSpPr txBox="1"/>
          <p:nvPr/>
        </p:nvSpPr>
        <p:spPr>
          <a:xfrm>
            <a:off x="2991303" y="5013176"/>
            <a:ext cx="373670" cy="261610"/>
          </a:xfrm>
          <a:prstGeom prst="rect">
            <a:avLst/>
          </a:prstGeom>
          <a:solidFill>
            <a:srgbClr val="FF6600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No</a:t>
            </a:r>
          </a:p>
        </p:txBody>
      </p:sp>
      <p:sp>
        <p:nvSpPr>
          <p:cNvPr id="88" name="87 CuadroTexto"/>
          <p:cNvSpPr txBox="1"/>
          <p:nvPr/>
        </p:nvSpPr>
        <p:spPr>
          <a:xfrm>
            <a:off x="3671971" y="5166265"/>
            <a:ext cx="348853" cy="261610"/>
          </a:xfrm>
          <a:prstGeom prst="rect">
            <a:avLst/>
          </a:prstGeom>
          <a:solidFill>
            <a:srgbClr val="CCFFCC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Si</a:t>
            </a:r>
          </a:p>
        </p:txBody>
      </p:sp>
      <p:cxnSp>
        <p:nvCxnSpPr>
          <p:cNvPr id="114" name="113 Conector angular"/>
          <p:cNvCxnSpPr>
            <a:stCxn id="75" idx="2"/>
          </p:cNvCxnSpPr>
          <p:nvPr/>
        </p:nvCxnSpPr>
        <p:spPr>
          <a:xfrm rot="16200000" flipH="1">
            <a:off x="8177598" y="3747837"/>
            <a:ext cx="377311" cy="3628067"/>
          </a:xfrm>
          <a:prstGeom prst="bentConnector2">
            <a:avLst/>
          </a:prstGeom>
          <a:ln w="28575" cmpd="sng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CuadroTexto"/>
          <p:cNvSpPr txBox="1"/>
          <p:nvPr/>
        </p:nvSpPr>
        <p:spPr>
          <a:xfrm>
            <a:off x="1979712" y="4176520"/>
            <a:ext cx="540060" cy="2616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1100" b="1" dirty="0"/>
              <a:t>1 mes</a:t>
            </a:r>
          </a:p>
        </p:txBody>
      </p:sp>
      <p:sp>
        <p:nvSpPr>
          <p:cNvPr id="124" name="123 CuadroTexto"/>
          <p:cNvSpPr txBox="1"/>
          <p:nvPr/>
        </p:nvSpPr>
        <p:spPr>
          <a:xfrm>
            <a:off x="2987824" y="4175502"/>
            <a:ext cx="720080" cy="2616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r>
              <a:rPr lang="es-MX" sz="1100" b="1" dirty="0"/>
              <a:t>3 meses</a:t>
            </a:r>
          </a:p>
        </p:txBody>
      </p:sp>
      <p:sp>
        <p:nvSpPr>
          <p:cNvPr id="127" name="126 CuadroTexto"/>
          <p:cNvSpPr txBox="1"/>
          <p:nvPr/>
        </p:nvSpPr>
        <p:spPr>
          <a:xfrm>
            <a:off x="8028384" y="3068960"/>
            <a:ext cx="864096" cy="288032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Candara" panose="020E0502030303020204" pitchFamily="34" charset="0"/>
              </a:rPr>
              <a:t>COMAEM</a:t>
            </a:r>
          </a:p>
        </p:txBody>
      </p:sp>
      <p:sp>
        <p:nvSpPr>
          <p:cNvPr id="128" name="127 CuadroTexto"/>
          <p:cNvSpPr txBox="1"/>
          <p:nvPr/>
        </p:nvSpPr>
        <p:spPr>
          <a:xfrm>
            <a:off x="774636" y="6335742"/>
            <a:ext cx="701020" cy="2616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MX" sz="1100" dirty="0"/>
              <a:t>3 meses</a:t>
            </a:r>
          </a:p>
        </p:txBody>
      </p:sp>
      <p:sp>
        <p:nvSpPr>
          <p:cNvPr id="130" name="129 Abrir llave"/>
          <p:cNvSpPr/>
          <p:nvPr/>
        </p:nvSpPr>
        <p:spPr>
          <a:xfrm>
            <a:off x="1619672" y="5733256"/>
            <a:ext cx="217823" cy="810672"/>
          </a:xfrm>
          <a:prstGeom prst="leftBrac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100"/>
          </a:p>
        </p:txBody>
      </p:sp>
      <p:cxnSp>
        <p:nvCxnSpPr>
          <p:cNvPr id="141" name="140 Conector recto"/>
          <p:cNvCxnSpPr>
            <a:cxnSpLocks/>
            <a:stCxn id="63" idx="3"/>
            <a:endCxn id="59" idx="1"/>
          </p:cNvCxnSpPr>
          <p:nvPr/>
        </p:nvCxnSpPr>
        <p:spPr>
          <a:xfrm flipV="1">
            <a:off x="3389462" y="5949861"/>
            <a:ext cx="246434" cy="168116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142 Conector recto"/>
          <p:cNvCxnSpPr>
            <a:cxnSpLocks/>
            <a:stCxn id="63" idx="3"/>
            <a:endCxn id="60" idx="1"/>
          </p:cNvCxnSpPr>
          <p:nvPr/>
        </p:nvCxnSpPr>
        <p:spPr>
          <a:xfrm>
            <a:off x="3389462" y="6117977"/>
            <a:ext cx="174426" cy="394156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147 CuadroTexto"/>
          <p:cNvSpPr txBox="1"/>
          <p:nvPr/>
        </p:nvSpPr>
        <p:spPr>
          <a:xfrm>
            <a:off x="6444208" y="5687670"/>
            <a:ext cx="2627784" cy="276999"/>
          </a:xfrm>
          <a:prstGeom prst="rect">
            <a:avLst/>
          </a:prstGeom>
          <a:solidFill>
            <a:srgbClr val="FFFF66"/>
          </a:solidFill>
          <a:ln w="28575" cmpd="sng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/>
            </a:lvl1pPr>
          </a:lstStyle>
          <a:p>
            <a:r>
              <a:rPr lang="es-MX" sz="1200" b="1" dirty="0"/>
              <a:t>5. Desarrollo académico institucional</a:t>
            </a:r>
          </a:p>
        </p:txBody>
      </p:sp>
      <p:sp>
        <p:nvSpPr>
          <p:cNvPr id="150" name="149 CuadroTexto"/>
          <p:cNvSpPr txBox="1"/>
          <p:nvPr/>
        </p:nvSpPr>
        <p:spPr>
          <a:xfrm>
            <a:off x="5220072" y="5949280"/>
            <a:ext cx="648073" cy="261610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100" b="1" dirty="0"/>
              <a:t>Acepta</a:t>
            </a:r>
          </a:p>
        </p:txBody>
      </p:sp>
      <p:cxnSp>
        <p:nvCxnSpPr>
          <p:cNvPr id="152" name="151 Conector recto de flecha"/>
          <p:cNvCxnSpPr>
            <a:stCxn id="59" idx="3"/>
            <a:endCxn id="150" idx="1"/>
          </p:cNvCxnSpPr>
          <p:nvPr/>
        </p:nvCxnSpPr>
        <p:spPr>
          <a:xfrm>
            <a:off x="5049781" y="5949861"/>
            <a:ext cx="170291" cy="130224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158 CuadroTexto"/>
          <p:cNvSpPr txBox="1"/>
          <p:nvPr/>
        </p:nvSpPr>
        <p:spPr>
          <a:xfrm>
            <a:off x="2699792" y="3861048"/>
            <a:ext cx="288031" cy="261610"/>
          </a:xfrm>
          <a:prstGeom prst="rect">
            <a:avLst/>
          </a:prstGeom>
          <a:solidFill>
            <a:srgbClr val="CCFFCC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r>
              <a:rPr lang="es-MX" sz="1100" b="1" dirty="0"/>
              <a:t>Si </a:t>
            </a:r>
          </a:p>
        </p:txBody>
      </p:sp>
      <p:cxnSp>
        <p:nvCxnSpPr>
          <p:cNvPr id="161" name="160 Conector recto de flecha"/>
          <p:cNvCxnSpPr/>
          <p:nvPr/>
        </p:nvCxnSpPr>
        <p:spPr>
          <a:xfrm flipV="1">
            <a:off x="2195736" y="2492896"/>
            <a:ext cx="0" cy="79949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161 CuadroTexto"/>
          <p:cNvSpPr txBox="1"/>
          <p:nvPr/>
        </p:nvSpPr>
        <p:spPr>
          <a:xfrm>
            <a:off x="2267744" y="2996952"/>
            <a:ext cx="360040" cy="261610"/>
          </a:xfrm>
          <a:prstGeom prst="rect">
            <a:avLst/>
          </a:prstGeom>
          <a:solidFill>
            <a:srgbClr val="FF6600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No</a:t>
            </a:r>
          </a:p>
        </p:txBody>
      </p:sp>
      <p:pic>
        <p:nvPicPr>
          <p:cNvPr id="163" name="Picture 2" descr="http://www.comaem.org.mx/LogoComae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980" y="26046"/>
            <a:ext cx="907019" cy="8979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4" name="163 CuadroTexto"/>
          <p:cNvSpPr txBox="1"/>
          <p:nvPr/>
        </p:nvSpPr>
        <p:spPr>
          <a:xfrm>
            <a:off x="3131840" y="836712"/>
            <a:ext cx="720080" cy="2616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MX" sz="1100" b="1" dirty="0"/>
              <a:t>24 horas</a:t>
            </a:r>
          </a:p>
        </p:txBody>
      </p:sp>
      <p:sp>
        <p:nvSpPr>
          <p:cNvPr id="80" name="79 CuadroTexto"/>
          <p:cNvSpPr txBox="1"/>
          <p:nvPr/>
        </p:nvSpPr>
        <p:spPr>
          <a:xfrm>
            <a:off x="8906513" y="6597352"/>
            <a:ext cx="418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3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6516216" y="6191727"/>
            <a:ext cx="2520280" cy="261610"/>
          </a:xfrm>
          <a:prstGeom prst="rect">
            <a:avLst/>
          </a:prstGeom>
          <a:ln w="28575" cmpd="sng">
            <a:solidFill>
              <a:srgbClr val="FF0000"/>
            </a:solidFill>
            <a:prstDash val="dash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/>
            </a:lvl1pPr>
          </a:lstStyle>
          <a:p>
            <a:r>
              <a:rPr lang="es-MX" sz="1100" dirty="0"/>
              <a:t>Etapa de inconformidades y apelaciones </a:t>
            </a:r>
          </a:p>
        </p:txBody>
      </p:sp>
      <p:sp>
        <p:nvSpPr>
          <p:cNvPr id="89" name="88 CuadroTexto"/>
          <p:cNvSpPr txBox="1"/>
          <p:nvPr/>
        </p:nvSpPr>
        <p:spPr>
          <a:xfrm>
            <a:off x="5940152" y="5661248"/>
            <a:ext cx="360040" cy="261610"/>
          </a:xfrm>
          <a:prstGeom prst="rect">
            <a:avLst/>
          </a:prstGeom>
          <a:solidFill>
            <a:srgbClr val="CCFFCC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SI</a:t>
            </a:r>
          </a:p>
        </p:txBody>
      </p:sp>
      <p:sp>
        <p:nvSpPr>
          <p:cNvPr id="90" name="89 CuadroTexto"/>
          <p:cNvSpPr txBox="1"/>
          <p:nvPr/>
        </p:nvSpPr>
        <p:spPr>
          <a:xfrm>
            <a:off x="5940152" y="6309320"/>
            <a:ext cx="432048" cy="261610"/>
          </a:xfrm>
          <a:prstGeom prst="rect">
            <a:avLst/>
          </a:prstGeom>
          <a:solidFill>
            <a:srgbClr val="FF6600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NO</a:t>
            </a:r>
          </a:p>
        </p:txBody>
      </p:sp>
      <p:cxnSp>
        <p:nvCxnSpPr>
          <p:cNvPr id="93" name="92 Conector recto"/>
          <p:cNvCxnSpPr>
            <a:stCxn id="150" idx="3"/>
            <a:endCxn id="148" idx="1"/>
          </p:cNvCxnSpPr>
          <p:nvPr/>
        </p:nvCxnSpPr>
        <p:spPr>
          <a:xfrm flipV="1">
            <a:off x="5868145" y="5826170"/>
            <a:ext cx="576063" cy="253915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5868145" y="6080085"/>
            <a:ext cx="648071" cy="242447"/>
          </a:xfrm>
          <a:prstGeom prst="line">
            <a:avLst/>
          </a:prstGeom>
          <a:ln w="28575" cmpd="sng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102 CuadroTexto"/>
          <p:cNvSpPr txBox="1"/>
          <p:nvPr/>
        </p:nvSpPr>
        <p:spPr>
          <a:xfrm>
            <a:off x="6732240" y="6551766"/>
            <a:ext cx="653653" cy="2616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30 días </a:t>
            </a:r>
          </a:p>
        </p:txBody>
      </p:sp>
      <p:cxnSp>
        <p:nvCxnSpPr>
          <p:cNvPr id="96" name="64 Conector recto de flecha">
            <a:extLst>
              <a:ext uri="{FF2B5EF4-FFF2-40B4-BE49-F238E27FC236}">
                <a16:creationId xmlns:a16="http://schemas.microsoft.com/office/drawing/2014/main" id="{BB7872DA-5ECD-3148-8424-0A9D0546C811}"/>
              </a:ext>
            </a:extLst>
          </p:cNvPr>
          <p:cNvCxnSpPr>
            <a:cxnSpLocks/>
          </p:cNvCxnSpPr>
          <p:nvPr/>
        </p:nvCxnSpPr>
        <p:spPr>
          <a:xfrm flipH="1">
            <a:off x="7275120" y="5157772"/>
            <a:ext cx="221546" cy="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64 Conector recto de flecha">
            <a:extLst>
              <a:ext uri="{FF2B5EF4-FFF2-40B4-BE49-F238E27FC236}">
                <a16:creationId xmlns:a16="http://schemas.microsoft.com/office/drawing/2014/main" id="{D2A4CDC1-8CDA-CE42-9771-804CE05E6E93}"/>
              </a:ext>
            </a:extLst>
          </p:cNvPr>
          <p:cNvCxnSpPr>
            <a:cxnSpLocks/>
            <a:endCxn id="87" idx="3"/>
          </p:cNvCxnSpPr>
          <p:nvPr/>
        </p:nvCxnSpPr>
        <p:spPr>
          <a:xfrm flipH="1">
            <a:off x="3364973" y="5067256"/>
            <a:ext cx="808252" cy="7672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2 Conector angular">
            <a:extLst>
              <a:ext uri="{FF2B5EF4-FFF2-40B4-BE49-F238E27FC236}">
                <a16:creationId xmlns:a16="http://schemas.microsoft.com/office/drawing/2014/main" id="{D8328E6F-38B6-1E4C-86AD-903710ABA8FD}"/>
              </a:ext>
            </a:extLst>
          </p:cNvPr>
          <p:cNvCxnSpPr>
            <a:cxnSpLocks/>
            <a:stCxn id="88" idx="2"/>
            <a:endCxn id="58" idx="0"/>
          </p:cNvCxnSpPr>
          <p:nvPr/>
        </p:nvCxnSpPr>
        <p:spPr>
          <a:xfrm rot="5400000">
            <a:off x="2237726" y="4269761"/>
            <a:ext cx="450558" cy="2766786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64 Conector recto de flecha">
            <a:extLst>
              <a:ext uri="{FF2B5EF4-FFF2-40B4-BE49-F238E27FC236}">
                <a16:creationId xmlns:a16="http://schemas.microsoft.com/office/drawing/2014/main" id="{847B0481-4AE1-DA4B-BA20-579D691C5FBE}"/>
              </a:ext>
            </a:extLst>
          </p:cNvPr>
          <p:cNvCxnSpPr>
            <a:cxnSpLocks/>
          </p:cNvCxnSpPr>
          <p:nvPr/>
        </p:nvCxnSpPr>
        <p:spPr>
          <a:xfrm flipH="1">
            <a:off x="3995936" y="5229200"/>
            <a:ext cx="268666" cy="13080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64 Conector recto de flecha">
            <a:extLst>
              <a:ext uri="{FF2B5EF4-FFF2-40B4-BE49-F238E27FC236}">
                <a16:creationId xmlns:a16="http://schemas.microsoft.com/office/drawing/2014/main" id="{3F9D955A-58B5-4443-983D-74021DF8712E}"/>
              </a:ext>
            </a:extLst>
          </p:cNvPr>
          <p:cNvCxnSpPr>
            <a:cxnSpLocks/>
            <a:stCxn id="87" idx="1"/>
            <a:endCxn id="116" idx="3"/>
          </p:cNvCxnSpPr>
          <p:nvPr/>
        </p:nvCxnSpPr>
        <p:spPr>
          <a:xfrm flipH="1">
            <a:off x="2764255" y="5143981"/>
            <a:ext cx="227048" cy="13792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70 CuadroTexto">
            <a:extLst>
              <a:ext uri="{FF2B5EF4-FFF2-40B4-BE49-F238E27FC236}">
                <a16:creationId xmlns:a16="http://schemas.microsoft.com/office/drawing/2014/main" id="{AF07D328-A164-FE43-A33E-A04BFE423112}"/>
              </a:ext>
            </a:extLst>
          </p:cNvPr>
          <p:cNvSpPr txBox="1"/>
          <p:nvPr/>
        </p:nvSpPr>
        <p:spPr>
          <a:xfrm>
            <a:off x="1340641" y="4942329"/>
            <a:ext cx="1423614" cy="43088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/>
            </a:lvl1pPr>
          </a:lstStyle>
          <a:p>
            <a:r>
              <a:rPr lang="es-MX" sz="1100" dirty="0"/>
              <a:t> Justifica y envía probatorios</a:t>
            </a:r>
          </a:p>
        </p:txBody>
      </p:sp>
    </p:spTree>
    <p:extLst>
      <p:ext uri="{BB962C8B-B14F-4D97-AF65-F5344CB8AC3E}">
        <p14:creationId xmlns:p14="http://schemas.microsoft.com/office/powerpoint/2010/main" val="2528969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100000">
              <a:schemeClr val="bg2">
                <a:shade val="80000"/>
                <a:alpha val="14000"/>
                <a:lumMod val="96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comaem.org.mx/LogoComae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980" y="26046"/>
            <a:ext cx="907019" cy="8979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7"/>
          <p:cNvSpPr>
            <a:spLocks noChangeArrowheads="1"/>
          </p:cNvSpPr>
          <p:nvPr/>
        </p:nvSpPr>
        <p:spPr bwMode="auto">
          <a:xfrm rot="16200000">
            <a:off x="-3300596" y="3300596"/>
            <a:ext cx="6889227" cy="288034"/>
          </a:xfrm>
          <a:prstGeom prst="rect">
            <a:avLst/>
          </a:prstGeom>
          <a:solidFill>
            <a:srgbClr val="99A3A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>
              <a:solidFill>
                <a:srgbClr val="00000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809377" y="968126"/>
            <a:ext cx="5922827" cy="1812802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8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2857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539552" y="1196752"/>
            <a:ext cx="1766709" cy="1200329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/>
              <a:t>Escuela o Facultad Informa del Inicio de autoevaluación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915815" y="1124744"/>
            <a:ext cx="1656185" cy="923330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800" dirty="0"/>
              <a:t>Revisa documentación</a:t>
            </a:r>
          </a:p>
          <a:p>
            <a:r>
              <a:rPr lang="es-MX" sz="1800" dirty="0"/>
              <a:t>¿completa?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148064" y="1556792"/>
            <a:ext cx="936104" cy="369332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800" dirty="0" err="1"/>
              <a:t>Vo</a:t>
            </a:r>
            <a:r>
              <a:rPr lang="es-MX" sz="1800" dirty="0"/>
              <a:t>. Bo.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587423" y="1124744"/>
            <a:ext cx="1728993" cy="1200329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800" dirty="0"/>
              <a:t>Envía Clave de acceso la  Plataforma </a:t>
            </a:r>
          </a:p>
          <a:p>
            <a:r>
              <a:rPr lang="es-MX" sz="1800" b="1" dirty="0"/>
              <a:t>SIS – COMAEM</a:t>
            </a:r>
          </a:p>
        </p:txBody>
      </p:sp>
      <p:cxnSp>
        <p:nvCxnSpPr>
          <p:cNvPr id="10" name="9 Conector angular"/>
          <p:cNvCxnSpPr>
            <a:cxnSpLocks/>
          </p:cNvCxnSpPr>
          <p:nvPr/>
        </p:nvCxnSpPr>
        <p:spPr>
          <a:xfrm rot="5400000">
            <a:off x="2096967" y="1210739"/>
            <a:ext cx="646331" cy="2321001"/>
          </a:xfrm>
          <a:prstGeom prst="bentConnector3">
            <a:avLst>
              <a:gd name="adj1" fmla="val 135369"/>
            </a:avLst>
          </a:prstGeom>
          <a:ln w="28575" cmpd="sng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355989" y="2195572"/>
            <a:ext cx="516277" cy="369332"/>
          </a:xfrm>
          <a:prstGeom prst="rect">
            <a:avLst/>
          </a:prstGeom>
          <a:solidFill>
            <a:srgbClr val="FF6600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r>
              <a:rPr lang="es-MX" b="1" dirty="0"/>
              <a:t>No</a:t>
            </a:r>
          </a:p>
        </p:txBody>
      </p:sp>
      <p:cxnSp>
        <p:nvCxnSpPr>
          <p:cNvPr id="12" name="11 Conector angular"/>
          <p:cNvCxnSpPr>
            <a:cxnSpLocks/>
          </p:cNvCxnSpPr>
          <p:nvPr/>
        </p:nvCxnSpPr>
        <p:spPr>
          <a:xfrm rot="16200000" flipH="1">
            <a:off x="4867642" y="1352383"/>
            <a:ext cx="56619" cy="1782198"/>
          </a:xfrm>
          <a:prstGeom prst="bentConnector3">
            <a:avLst>
              <a:gd name="adj1" fmla="val 633694"/>
            </a:avLst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644008" y="2132856"/>
            <a:ext cx="432048" cy="369332"/>
          </a:xfrm>
          <a:prstGeom prst="rect">
            <a:avLst/>
          </a:prstGeom>
          <a:solidFill>
            <a:srgbClr val="CCFFCC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r>
              <a:rPr lang="es-MX" b="1" dirty="0"/>
              <a:t>Si </a:t>
            </a:r>
          </a:p>
        </p:txBody>
      </p:sp>
      <p:cxnSp>
        <p:nvCxnSpPr>
          <p:cNvPr id="14" name="13 Conector recto de flecha"/>
          <p:cNvCxnSpPr>
            <a:cxnSpLocks/>
            <a:stCxn id="6" idx="3"/>
          </p:cNvCxnSpPr>
          <p:nvPr/>
        </p:nvCxnSpPr>
        <p:spPr>
          <a:xfrm>
            <a:off x="2306261" y="1796917"/>
            <a:ext cx="480907" cy="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V="1">
            <a:off x="6267102" y="1772816"/>
            <a:ext cx="249114" cy="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5004048" y="1124744"/>
            <a:ext cx="1224136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r>
              <a:rPr lang="es-MX" b="1" dirty="0">
                <a:latin typeface="Candara" panose="020E0502030303020204" pitchFamily="34" charset="0"/>
              </a:rPr>
              <a:t>COMAEM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059832" y="2987660"/>
            <a:ext cx="1061060" cy="369332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r>
              <a:rPr lang="es-MX" dirty="0"/>
              <a:t>48 horas</a:t>
            </a:r>
          </a:p>
        </p:txBody>
      </p:sp>
      <p:sp>
        <p:nvSpPr>
          <p:cNvPr id="18" name="1 Título"/>
          <p:cNvSpPr txBox="1">
            <a:spLocks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200" b="1" u="sng" dirty="0"/>
              <a:t>Fase 1: Preparativa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683568" y="4121785"/>
            <a:ext cx="36003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a.</a:t>
            </a:r>
            <a:r>
              <a:rPr lang="es-MX" sz="1600" b="1" dirty="0"/>
              <a:t>  INSTITUCIÓN EDUCATIVA</a:t>
            </a:r>
          </a:p>
          <a:p>
            <a:pPr marL="450850" lvl="1" indent="-261938">
              <a:buFont typeface="+mj-lt"/>
              <a:buAutoNum type="romanLcPeriod"/>
            </a:pPr>
            <a:r>
              <a:rPr lang="es-MX" sz="1600" dirty="0"/>
              <a:t>Carta formal de inicio del proceso de autoevaluación</a:t>
            </a:r>
          </a:p>
          <a:p>
            <a:pPr marL="450850" lvl="1" indent="-261938">
              <a:buFont typeface="+mj-lt"/>
              <a:buAutoNum type="romanLcPeriod"/>
            </a:pPr>
            <a:r>
              <a:rPr lang="es-MX" sz="1600" dirty="0"/>
              <a:t>Cumplir con criterios de elegibilidad </a:t>
            </a:r>
          </a:p>
          <a:p>
            <a:pPr marL="450850" lvl="1" indent="-261938">
              <a:buFont typeface="+mj-lt"/>
              <a:buAutoNum type="romanLcPeriod"/>
            </a:pPr>
            <a:r>
              <a:rPr lang="es-MX" sz="1600" dirty="0"/>
              <a:t>Cumplir con cuota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4427984" y="4077072"/>
            <a:ext cx="41764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b.  </a:t>
            </a:r>
            <a:r>
              <a:rPr lang="es-MX" sz="1600" b="1" dirty="0"/>
              <a:t>COMAEM</a:t>
            </a:r>
          </a:p>
          <a:p>
            <a:pPr marL="620713" lvl="1" indent="-261938">
              <a:buAutoNum type="romanLcPeriod"/>
            </a:pPr>
            <a:r>
              <a:rPr lang="es-MX" sz="1600" dirty="0"/>
              <a:t>Respuesta formal </a:t>
            </a:r>
          </a:p>
          <a:p>
            <a:pPr marL="620713" lvl="1" indent="-261938">
              <a:buFont typeface="+mj-lt"/>
              <a:buAutoNum type="romanLcPeriod"/>
            </a:pPr>
            <a:r>
              <a:rPr lang="es-MX" sz="1600" dirty="0"/>
              <a:t>Informa el monto de la cuota a cubrir </a:t>
            </a:r>
          </a:p>
          <a:p>
            <a:pPr marL="620713" lvl="1" indent="-261938">
              <a:buFont typeface="+mj-lt"/>
              <a:buAutoNum type="romanLcPeriod"/>
            </a:pPr>
            <a:r>
              <a:rPr lang="es-MX" sz="1600" dirty="0"/>
              <a:t>Comparte documentos </a:t>
            </a:r>
          </a:p>
          <a:p>
            <a:pPr marL="620713" lvl="1" indent="-261938">
              <a:buFont typeface="+mj-lt"/>
              <a:buAutoNum type="romanLcPeriod"/>
            </a:pPr>
            <a:r>
              <a:rPr lang="es-ES_tradnl" sz="1600" dirty="0"/>
              <a:t>El COMAEM podrá impartir un seminario de inicio, a petición de la escuela o Facultad de Medicina, con un costo a cargo de la escuela o facultad de Medicina.</a:t>
            </a:r>
            <a:endParaRPr lang="es-MX" sz="1600" dirty="0">
              <a:solidFill>
                <a:srgbClr val="FF0000"/>
              </a:solidFill>
            </a:endParaRPr>
          </a:p>
          <a:p>
            <a:pPr lvl="1"/>
            <a:endParaRPr lang="es-MX" sz="1600" dirty="0"/>
          </a:p>
        </p:txBody>
      </p:sp>
      <p:cxnSp>
        <p:nvCxnSpPr>
          <p:cNvPr id="25" name="24 Conector recto de flecha"/>
          <p:cNvCxnSpPr>
            <a:stCxn id="9" idx="2"/>
          </p:cNvCxnSpPr>
          <p:nvPr/>
        </p:nvCxnSpPr>
        <p:spPr>
          <a:xfrm flipV="1">
            <a:off x="7451920" y="2188316"/>
            <a:ext cx="0" cy="136757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6659431" y="2934236"/>
            <a:ext cx="1945007" cy="369332"/>
          </a:xfrm>
          <a:prstGeom prst="rect">
            <a:avLst/>
          </a:prstGeom>
          <a:gradFill flip="none" rotWithShape="1">
            <a:gsLst>
              <a:gs pos="0">
                <a:srgbClr val="FFFF66">
                  <a:tint val="66000"/>
                  <a:satMod val="160000"/>
                </a:srgbClr>
              </a:gs>
              <a:gs pos="50000">
                <a:srgbClr val="FFFF66">
                  <a:tint val="44500"/>
                  <a:satMod val="160000"/>
                </a:srgbClr>
              </a:gs>
              <a:gs pos="100000">
                <a:srgbClr val="FFFF66">
                  <a:tint val="23500"/>
                  <a:satMod val="160000"/>
                </a:srgbClr>
              </a:gs>
            </a:gsLst>
            <a:lin ang="13500000" scaled="1"/>
            <a:tileRect/>
          </a:gradFill>
          <a:ln w="28575" cmpd="sng">
            <a:solidFill>
              <a:srgbClr val="FF0000"/>
            </a:solidFill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800" b="1" dirty="0"/>
              <a:t>2. Autoevaluación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8834505" y="6597352"/>
            <a:ext cx="4180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4</a:t>
            </a:r>
          </a:p>
        </p:txBody>
      </p:sp>
      <p:cxnSp>
        <p:nvCxnSpPr>
          <p:cNvPr id="23" name="14 Conector recto de flecha">
            <a:extLst>
              <a:ext uri="{FF2B5EF4-FFF2-40B4-BE49-F238E27FC236}">
                <a16:creationId xmlns:a16="http://schemas.microsoft.com/office/drawing/2014/main" id="{F3E14FD0-9C3F-FE47-A67B-AC10544A6CC7}"/>
              </a:ext>
            </a:extLst>
          </p:cNvPr>
          <p:cNvCxnSpPr>
            <a:cxnSpLocks/>
          </p:cNvCxnSpPr>
          <p:nvPr/>
        </p:nvCxnSpPr>
        <p:spPr>
          <a:xfrm>
            <a:off x="7452320" y="2371239"/>
            <a:ext cx="0" cy="509573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030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100000">
              <a:schemeClr val="bg2">
                <a:shade val="80000"/>
                <a:alpha val="14000"/>
                <a:lumMod val="96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comaem.org.mx/LogoComae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980" y="26046"/>
            <a:ext cx="907019" cy="8979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7"/>
          <p:cNvSpPr>
            <a:spLocks noChangeArrowheads="1"/>
          </p:cNvSpPr>
          <p:nvPr/>
        </p:nvSpPr>
        <p:spPr bwMode="auto">
          <a:xfrm rot="16200000">
            <a:off x="-3300596" y="3300596"/>
            <a:ext cx="6889227" cy="288034"/>
          </a:xfrm>
          <a:prstGeom prst="rect">
            <a:avLst/>
          </a:prstGeom>
          <a:solidFill>
            <a:srgbClr val="99A3A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>
              <a:solidFill>
                <a:srgbClr val="000000"/>
              </a:solidFill>
            </a:endParaRPr>
          </a:p>
        </p:txBody>
      </p:sp>
      <p:sp>
        <p:nvSpPr>
          <p:cNvPr id="18" name="1 Título"/>
          <p:cNvSpPr txBox="1">
            <a:spLocks/>
          </p:cNvSpPr>
          <p:nvPr/>
        </p:nvSpPr>
        <p:spPr>
          <a:xfrm>
            <a:off x="395536" y="-27384"/>
            <a:ext cx="4176464" cy="59133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200" b="1" dirty="0"/>
              <a:t>Fase 2: Autoevaluación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467544" y="1556792"/>
            <a:ext cx="1584176" cy="646331"/>
          </a:xfrm>
          <a:prstGeom prst="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/>
              <a:t>Institución Educativa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2411761" y="1412776"/>
            <a:ext cx="2055142" cy="923330"/>
          </a:xfrm>
          <a:prstGeom prst="rect">
            <a:avLst/>
          </a:prstGeom>
          <a:ln w="38100">
            <a:solidFill>
              <a:srgbClr val="83C8F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/>
              <a:t>Designa Responsable</a:t>
            </a:r>
          </a:p>
          <a:p>
            <a:pPr algn="ctr"/>
            <a:r>
              <a:rPr lang="es-MX" dirty="0"/>
              <a:t> de proceso</a:t>
            </a:r>
          </a:p>
        </p:txBody>
      </p:sp>
      <p:cxnSp>
        <p:nvCxnSpPr>
          <p:cNvPr id="21" name="20 Conector recto de flecha"/>
          <p:cNvCxnSpPr>
            <a:cxnSpLocks/>
          </p:cNvCxnSpPr>
          <p:nvPr/>
        </p:nvCxnSpPr>
        <p:spPr>
          <a:xfrm flipV="1">
            <a:off x="2123728" y="1844823"/>
            <a:ext cx="249114" cy="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5004048" y="332656"/>
            <a:ext cx="3456384" cy="2585323"/>
          </a:xfrm>
          <a:prstGeom prst="rect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Responsable de Autoevaluación: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Organiza y supervisa el proceso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Designa Responsables de:</a:t>
            </a:r>
          </a:p>
          <a:p>
            <a:pPr marL="446088" indent="-188913">
              <a:buFont typeface="Wingdings" pitchFamily="2" charset="2"/>
              <a:buChar char="Ø"/>
            </a:pPr>
            <a:r>
              <a:rPr lang="es-MX" dirty="0"/>
              <a:t>Contenido</a:t>
            </a:r>
          </a:p>
          <a:p>
            <a:pPr marL="446088" indent="-188913">
              <a:buFont typeface="Wingdings" pitchFamily="2" charset="2"/>
              <a:buChar char="Ø"/>
            </a:pPr>
            <a:r>
              <a:rPr lang="es-MX" dirty="0"/>
              <a:t>Probatorios</a:t>
            </a:r>
          </a:p>
          <a:p>
            <a:pPr marL="11113"/>
            <a:r>
              <a:rPr lang="es-MX" b="1" dirty="0"/>
              <a:t>SIS – COMAEM</a:t>
            </a:r>
          </a:p>
          <a:p>
            <a:pPr marL="296863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s-MX" b="1" dirty="0"/>
              <a:t>R. Autoevaluación</a:t>
            </a:r>
          </a:p>
          <a:p>
            <a:pPr marL="296863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s-MX" b="1" dirty="0"/>
              <a:t>R. Contenido</a:t>
            </a:r>
          </a:p>
          <a:p>
            <a:pPr marL="296863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s-MX" b="1" dirty="0"/>
              <a:t>R. Probatorios</a:t>
            </a:r>
          </a:p>
        </p:txBody>
      </p:sp>
      <p:sp>
        <p:nvSpPr>
          <p:cNvPr id="23" name="22 Abrir llave"/>
          <p:cNvSpPr/>
          <p:nvPr/>
        </p:nvSpPr>
        <p:spPr>
          <a:xfrm>
            <a:off x="4542422" y="343689"/>
            <a:ext cx="360040" cy="2585323"/>
          </a:xfrm>
          <a:prstGeom prst="leftBrac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CuadroTexto"/>
          <p:cNvSpPr txBox="1"/>
          <p:nvPr/>
        </p:nvSpPr>
        <p:spPr>
          <a:xfrm>
            <a:off x="1115616" y="4006805"/>
            <a:ext cx="6948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El proceso de</a:t>
            </a:r>
            <a:r>
              <a:rPr lang="es-MX" b="1" dirty="0"/>
              <a:t> autoevaluación debe </a:t>
            </a:r>
            <a:r>
              <a:rPr lang="es-MX" dirty="0"/>
              <a:t>de cumplir los siguientes principios: </a:t>
            </a:r>
          </a:p>
          <a:p>
            <a:pPr marL="857250" lvl="1" indent="-400050" algn="ctr">
              <a:buFont typeface="+mj-lt"/>
              <a:buAutoNum type="romanLcPeriod"/>
            </a:pPr>
            <a:endParaRPr lang="es-MX" dirty="0"/>
          </a:p>
        </p:txBody>
      </p:sp>
      <p:cxnSp>
        <p:nvCxnSpPr>
          <p:cNvPr id="26" name="25 Conector recto de flecha"/>
          <p:cNvCxnSpPr>
            <a:cxnSpLocks/>
            <a:stCxn id="22" idx="3"/>
            <a:endCxn id="27" idx="3"/>
          </p:cNvCxnSpPr>
          <p:nvPr/>
        </p:nvCxnSpPr>
        <p:spPr>
          <a:xfrm flipH="1">
            <a:off x="7740352" y="1625318"/>
            <a:ext cx="720080" cy="1838816"/>
          </a:xfrm>
          <a:prstGeom prst="bentConnector3">
            <a:avLst>
              <a:gd name="adj1" fmla="val -31746"/>
            </a:avLst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6156176" y="3140968"/>
            <a:ext cx="1584176" cy="646331"/>
          </a:xfrm>
          <a:prstGeom prst="rect">
            <a:avLst/>
          </a:prstGeom>
          <a:gradFill flip="none" rotWithShape="1">
            <a:gsLst>
              <a:gs pos="0">
                <a:srgbClr val="FFFF66">
                  <a:tint val="66000"/>
                  <a:satMod val="160000"/>
                </a:srgbClr>
              </a:gs>
              <a:gs pos="50000">
                <a:srgbClr val="FFFF66">
                  <a:tint val="44500"/>
                  <a:satMod val="160000"/>
                </a:srgbClr>
              </a:gs>
              <a:gs pos="100000">
                <a:srgbClr val="FFFF66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FF0000"/>
            </a:solidFill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800" dirty="0"/>
              <a:t>3. Solicita visita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8834505" y="6597352"/>
            <a:ext cx="4180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5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691680" y="4566027"/>
            <a:ext cx="5760640" cy="203132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857250" lvl="1" indent="-400050">
              <a:buFont typeface="+mj-lt"/>
              <a:buAutoNum type="romanLcPeriod"/>
            </a:pPr>
            <a:r>
              <a:rPr lang="es-MX" dirty="0"/>
              <a:t>Proceso honesto</a:t>
            </a:r>
          </a:p>
          <a:p>
            <a:pPr marL="857250" lvl="1" indent="-400050">
              <a:buFont typeface="+mj-lt"/>
              <a:buAutoNum type="romanLcPeriod"/>
            </a:pPr>
            <a:r>
              <a:rPr lang="es-MX" dirty="0"/>
              <a:t>Guiado por principios de integridad, calidad y honorabilidad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s-MX" dirty="0"/>
              <a:t>Integral</a:t>
            </a:r>
          </a:p>
          <a:p>
            <a:pPr marL="857250" lvl="1" indent="-400050">
              <a:buFont typeface="+mj-lt"/>
              <a:buAutoNum type="romanLcPeriod"/>
            </a:pPr>
            <a:r>
              <a:rPr lang="es-MX" dirty="0"/>
              <a:t>Participativo</a:t>
            </a:r>
          </a:p>
          <a:p>
            <a:pPr marL="857250" lvl="1" indent="-400050">
              <a:buFont typeface="+mj-lt"/>
              <a:buAutoNum type="romanLcPeriod"/>
            </a:pPr>
            <a:r>
              <a:rPr lang="es-MX" dirty="0"/>
              <a:t>Objetivo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s-MX" dirty="0"/>
              <a:t>Autocrítico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s-MX" dirty="0"/>
              <a:t>Completo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s-MX" dirty="0"/>
              <a:t>Propositivo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s-MX" dirty="0"/>
              <a:t>Voluntario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s-MX" dirty="0"/>
              <a:t>Abierto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s-MX" dirty="0"/>
              <a:t>Transparente </a:t>
            </a:r>
          </a:p>
        </p:txBody>
      </p:sp>
    </p:spTree>
    <p:extLst>
      <p:ext uri="{BB962C8B-B14F-4D97-AF65-F5344CB8AC3E}">
        <p14:creationId xmlns:p14="http://schemas.microsoft.com/office/powerpoint/2010/main" val="2660549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100000">
              <a:schemeClr val="bg2">
                <a:shade val="80000"/>
                <a:alpha val="14000"/>
                <a:lumMod val="96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comaem.org.mx/LogoComae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980" y="26046"/>
            <a:ext cx="907019" cy="8979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7"/>
          <p:cNvSpPr>
            <a:spLocks noChangeArrowheads="1"/>
          </p:cNvSpPr>
          <p:nvPr/>
        </p:nvSpPr>
        <p:spPr bwMode="auto">
          <a:xfrm rot="16200000">
            <a:off x="-3278225" y="3305226"/>
            <a:ext cx="6889227" cy="288034"/>
          </a:xfrm>
          <a:prstGeom prst="rect">
            <a:avLst/>
          </a:prstGeom>
          <a:solidFill>
            <a:srgbClr val="99A3A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>
              <a:solidFill>
                <a:srgbClr val="000000"/>
              </a:solidFill>
            </a:endParaRPr>
          </a:p>
        </p:txBody>
      </p:sp>
      <p:sp>
        <p:nvSpPr>
          <p:cNvPr id="18" name="1 Título"/>
          <p:cNvSpPr txBox="1">
            <a:spLocks/>
          </p:cNvSpPr>
          <p:nvPr/>
        </p:nvSpPr>
        <p:spPr>
          <a:xfrm>
            <a:off x="323528" y="-27384"/>
            <a:ext cx="4812715" cy="54808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200" b="1" dirty="0"/>
              <a:t>Fase 3: Visita de Revisión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7615795" y="740589"/>
            <a:ext cx="1492709" cy="2400379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8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>
              <a:solidFill>
                <a:schemeClr val="lt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547664" y="740589"/>
            <a:ext cx="4580275" cy="2544395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8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10406" y="548680"/>
            <a:ext cx="1165250" cy="120032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Escuela</a:t>
            </a:r>
          </a:p>
          <a:p>
            <a:pPr algn="ctr"/>
            <a:r>
              <a:rPr lang="es-MX" sz="1200" dirty="0"/>
              <a:t>Cierra </a:t>
            </a:r>
            <a:r>
              <a:rPr lang="es-MX" sz="1200" b="1" dirty="0"/>
              <a:t>sistema </a:t>
            </a:r>
            <a:r>
              <a:rPr lang="es-MX" sz="1200" dirty="0"/>
              <a:t>y Solicita visita</a:t>
            </a:r>
          </a:p>
          <a:p>
            <a:pPr algn="ctr"/>
            <a:r>
              <a:rPr lang="es-MX" sz="1200" dirty="0">
                <a:highlight>
                  <a:srgbClr val="FFFF00"/>
                </a:highlight>
              </a:rPr>
              <a:t>(Informe de Auto evaluación)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414892" y="1897668"/>
            <a:ext cx="1060764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400" dirty="0"/>
              <a:t>Integra el expediente 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1619672" y="1556792"/>
            <a:ext cx="1332148" cy="7386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400" dirty="0"/>
              <a:t>Revisa documentación</a:t>
            </a:r>
          </a:p>
          <a:p>
            <a:r>
              <a:rPr lang="es-MX" sz="1400" dirty="0"/>
              <a:t>¿completa?</a:t>
            </a:r>
          </a:p>
        </p:txBody>
      </p:sp>
      <p:cxnSp>
        <p:nvCxnSpPr>
          <p:cNvPr id="17" name="16 Conector angular"/>
          <p:cNvCxnSpPr>
            <a:cxnSpLocks/>
            <a:stCxn id="16" idx="2"/>
            <a:endCxn id="25" idx="2"/>
          </p:cNvCxnSpPr>
          <p:nvPr/>
        </p:nvCxnSpPr>
        <p:spPr>
          <a:xfrm rot="5400000" flipH="1" flipV="1">
            <a:off x="2840429" y="1630339"/>
            <a:ext cx="110433" cy="1219801"/>
          </a:xfrm>
          <a:prstGeom prst="bentConnector3">
            <a:avLst>
              <a:gd name="adj1" fmla="val -207003"/>
            </a:avLst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3059832" y="1661803"/>
            <a:ext cx="89143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400" dirty="0"/>
              <a:t>Programa visita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4139952" y="764704"/>
            <a:ext cx="1920351" cy="2246769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s-MX" sz="1400" dirty="0"/>
              <a:t>Designa coordinador de </a:t>
            </a:r>
            <a:r>
              <a:rPr lang="es-MX" sz="1400" b="1" dirty="0"/>
              <a:t>visita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s-MX" sz="1400" dirty="0"/>
              <a:t>Integra equipo de pares evaluadores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s-MX" sz="1400" dirty="0"/>
              <a:t>Envia clave de acceso a Plataforma            </a:t>
            </a:r>
            <a:r>
              <a:rPr lang="es-MX" sz="1400" b="1" dirty="0"/>
              <a:t>SIS – COMAEM</a:t>
            </a:r>
            <a:r>
              <a:rPr lang="es-MX" sz="1400" dirty="0"/>
              <a:t> 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es-MX" sz="1400" dirty="0"/>
              <a:t>Declaración: Ausencia de </a:t>
            </a:r>
            <a:r>
              <a:rPr lang="es-MX" sz="1400" b="1" dirty="0"/>
              <a:t>conflicto de interés 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6228184" y="1052155"/>
            <a:ext cx="1296144" cy="181588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l"/>
            <a:r>
              <a:rPr lang="es-MX" sz="1400" b="1" dirty="0"/>
              <a:t>Evaluadores</a:t>
            </a:r>
          </a:p>
          <a:p>
            <a:pPr marL="84138" indent="-84138" algn="l">
              <a:buFont typeface="Arial" panose="020B0604020202020204" pitchFamily="34" charset="0"/>
              <a:buChar char="•"/>
            </a:pPr>
            <a:r>
              <a:rPr lang="es-MX" sz="1400" dirty="0"/>
              <a:t>Reciben clave de  acceso a Plataforma </a:t>
            </a:r>
          </a:p>
          <a:p>
            <a:pPr algn="l"/>
            <a:r>
              <a:rPr lang="es-MX" sz="1400" b="1" dirty="0"/>
              <a:t>  SIS–COMAEM</a:t>
            </a:r>
          </a:p>
          <a:p>
            <a:pPr marL="84138" indent="-84138" algn="l">
              <a:buFont typeface="Arial" panose="020B0604020202020204" pitchFamily="34" charset="0"/>
              <a:buChar char="•"/>
            </a:pPr>
            <a:r>
              <a:rPr lang="es-MX" sz="1400" dirty="0"/>
              <a:t>Declaran </a:t>
            </a:r>
            <a:r>
              <a:rPr lang="es-MX" sz="1400" b="1" dirty="0"/>
              <a:t>NO </a:t>
            </a:r>
            <a:r>
              <a:rPr lang="es-MX" sz="1400" dirty="0"/>
              <a:t>conflicto de interés 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7692656" y="1052736"/>
            <a:ext cx="1343840" cy="203132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>
              <a:defRPr sz="11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400" dirty="0"/>
              <a:t>Documentos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400" dirty="0"/>
              <a:t>Instalaciones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400" dirty="0"/>
              <a:t>Entrevistas</a:t>
            </a:r>
          </a:p>
          <a:p>
            <a:r>
              <a:rPr lang="es-MX" sz="1400" b="1" dirty="0"/>
              <a:t>Al Cierre</a:t>
            </a:r>
            <a:r>
              <a:rPr lang="es-MX" sz="1400" dirty="0"/>
              <a:t>: lectura de </a:t>
            </a:r>
            <a:r>
              <a:rPr lang="es-MX" sz="1400" b="1" dirty="0"/>
              <a:t>recomendaciones</a:t>
            </a:r>
            <a:r>
              <a:rPr lang="es-MX" sz="1400" dirty="0"/>
              <a:t> preliminares </a:t>
            </a:r>
          </a:p>
          <a:p>
            <a:r>
              <a:rPr lang="es-MX" sz="1400" b="1" dirty="0">
                <a:highlight>
                  <a:srgbClr val="FFFF00"/>
                </a:highlight>
              </a:rPr>
              <a:t>(informe de la visita)</a:t>
            </a:r>
          </a:p>
        </p:txBody>
      </p:sp>
      <p:cxnSp>
        <p:nvCxnSpPr>
          <p:cNvPr id="30" name="29 Conector recto de flecha"/>
          <p:cNvCxnSpPr>
            <a:cxnSpLocks/>
          </p:cNvCxnSpPr>
          <p:nvPr/>
        </p:nvCxnSpPr>
        <p:spPr>
          <a:xfrm flipV="1">
            <a:off x="3995936" y="1916833"/>
            <a:ext cx="180930" cy="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>
            <a:cxnSpLocks/>
          </p:cNvCxnSpPr>
          <p:nvPr/>
        </p:nvCxnSpPr>
        <p:spPr>
          <a:xfrm>
            <a:off x="7524328" y="1988840"/>
            <a:ext cx="85639" cy="652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cxnSpLocks/>
            <a:stCxn id="14" idx="3"/>
            <a:endCxn id="12" idx="1"/>
          </p:cNvCxnSpPr>
          <p:nvPr/>
        </p:nvCxnSpPr>
        <p:spPr>
          <a:xfrm flipV="1">
            <a:off x="1475656" y="2012787"/>
            <a:ext cx="72008" cy="14649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CuadroTexto"/>
          <p:cNvSpPr txBox="1"/>
          <p:nvPr/>
        </p:nvSpPr>
        <p:spPr>
          <a:xfrm>
            <a:off x="1835696" y="2636912"/>
            <a:ext cx="70102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b="1" dirty="0"/>
              <a:t>1 mes</a:t>
            </a:r>
          </a:p>
        </p:txBody>
      </p:sp>
      <p:sp>
        <p:nvSpPr>
          <p:cNvPr id="48" name="47 CuadroTexto"/>
          <p:cNvSpPr txBox="1"/>
          <p:nvPr/>
        </p:nvSpPr>
        <p:spPr>
          <a:xfrm>
            <a:off x="3275856" y="2617167"/>
            <a:ext cx="80954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r>
              <a:rPr lang="es-MX" sz="1400" b="1" dirty="0"/>
              <a:t>3 meses</a:t>
            </a:r>
          </a:p>
        </p:txBody>
      </p:sp>
      <p:sp>
        <p:nvSpPr>
          <p:cNvPr id="50" name="49 CuadroTexto"/>
          <p:cNvSpPr txBox="1"/>
          <p:nvPr/>
        </p:nvSpPr>
        <p:spPr>
          <a:xfrm>
            <a:off x="2771800" y="2636912"/>
            <a:ext cx="379519" cy="307777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s-MX" sz="1400" b="1" dirty="0"/>
              <a:t>Si </a:t>
            </a:r>
          </a:p>
        </p:txBody>
      </p:sp>
      <p:cxnSp>
        <p:nvCxnSpPr>
          <p:cNvPr id="51" name="50 Conector recto de flecha"/>
          <p:cNvCxnSpPr>
            <a:cxnSpLocks/>
          </p:cNvCxnSpPr>
          <p:nvPr/>
        </p:nvCxnSpPr>
        <p:spPr>
          <a:xfrm>
            <a:off x="6084168" y="1988840"/>
            <a:ext cx="192916" cy="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CuadroTexto"/>
          <p:cNvSpPr txBox="1"/>
          <p:nvPr/>
        </p:nvSpPr>
        <p:spPr>
          <a:xfrm>
            <a:off x="971600" y="558924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TIPOS DE VISITAS DE REVISIÓN</a:t>
            </a:r>
          </a:p>
          <a:p>
            <a:pPr marL="285750" indent="-285750">
              <a:buAutoNum type="romanLcPeriod"/>
            </a:pPr>
            <a:r>
              <a:rPr lang="es-MX" sz="1600" dirty="0"/>
              <a:t>F</a:t>
            </a:r>
            <a:r>
              <a:rPr lang="es-MX" sz="1600" b="1" dirty="0"/>
              <a:t>ines de acreditación </a:t>
            </a:r>
            <a:r>
              <a:rPr lang="es-MX" sz="1600" dirty="0"/>
              <a:t>(cada 5 años; egresadsos).</a:t>
            </a:r>
          </a:p>
          <a:p>
            <a:pPr marL="285750" indent="-285750">
              <a:buAutoNum type="romanLcPeriod"/>
            </a:pPr>
            <a:r>
              <a:rPr lang="es-MX" sz="1600" b="1" dirty="0"/>
              <a:t>Fines de reafirmación </a:t>
            </a:r>
            <a:r>
              <a:rPr lang="es-MX" sz="1600" dirty="0"/>
              <a:t>de la acreditación (cada 5 años; acreditación previa).</a:t>
            </a:r>
          </a:p>
          <a:p>
            <a:pPr marL="285750" indent="-285750">
              <a:buAutoNum type="romanLcPeriod"/>
            </a:pPr>
            <a:r>
              <a:rPr lang="es-MX" sz="1600" b="1" dirty="0"/>
              <a:t>Fines de Opinión </a:t>
            </a:r>
            <a:r>
              <a:rPr lang="es-MX" sz="1600" dirty="0"/>
              <a:t>(programas de nueva creación; no tengan egresados).</a:t>
            </a:r>
          </a:p>
          <a:p>
            <a:pPr lvl="1"/>
            <a:endParaRPr lang="es-MX" sz="1600" dirty="0"/>
          </a:p>
        </p:txBody>
      </p:sp>
      <p:sp>
        <p:nvSpPr>
          <p:cNvPr id="55" name="54 CuadroTexto"/>
          <p:cNvSpPr txBox="1"/>
          <p:nvPr/>
        </p:nvSpPr>
        <p:spPr>
          <a:xfrm>
            <a:off x="2478115" y="764704"/>
            <a:ext cx="15898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Candara" panose="020E0502030303020204" pitchFamily="34" charset="0"/>
              </a:rPr>
              <a:t>COMAEM</a:t>
            </a:r>
          </a:p>
        </p:txBody>
      </p:sp>
      <p:sp>
        <p:nvSpPr>
          <p:cNvPr id="56" name="55 CuadroTexto"/>
          <p:cNvSpPr txBox="1"/>
          <p:nvPr/>
        </p:nvSpPr>
        <p:spPr>
          <a:xfrm>
            <a:off x="7668344" y="76470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Candara" panose="020E0502030303020204" pitchFamily="34" charset="0"/>
              </a:rPr>
              <a:t>VISITA (3 días)</a:t>
            </a:r>
          </a:p>
        </p:txBody>
      </p:sp>
      <p:sp>
        <p:nvSpPr>
          <p:cNvPr id="57" name="56 CuadroTexto"/>
          <p:cNvSpPr txBox="1"/>
          <p:nvPr/>
        </p:nvSpPr>
        <p:spPr>
          <a:xfrm>
            <a:off x="8834505" y="6597352"/>
            <a:ext cx="4180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6</a:t>
            </a:r>
          </a:p>
        </p:txBody>
      </p:sp>
      <p:cxnSp>
        <p:nvCxnSpPr>
          <p:cNvPr id="60" name="16 Conector angular"/>
          <p:cNvCxnSpPr>
            <a:cxnSpLocks/>
          </p:cNvCxnSpPr>
          <p:nvPr/>
        </p:nvCxnSpPr>
        <p:spPr>
          <a:xfrm rot="16200000" flipV="1">
            <a:off x="1847791" y="824617"/>
            <a:ext cx="522344" cy="834566"/>
          </a:xfrm>
          <a:prstGeom prst="bentConnector2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39 CuadroTexto"/>
          <p:cNvSpPr txBox="1"/>
          <p:nvPr/>
        </p:nvSpPr>
        <p:spPr>
          <a:xfrm>
            <a:off x="1907704" y="1124744"/>
            <a:ext cx="420859" cy="307777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/>
              <a:t>No</a:t>
            </a:r>
          </a:p>
        </p:txBody>
      </p:sp>
      <p:sp>
        <p:nvSpPr>
          <p:cNvPr id="59" name="70 CuadroTexto">
            <a:extLst>
              <a:ext uri="{FF2B5EF4-FFF2-40B4-BE49-F238E27FC236}">
                <a16:creationId xmlns:a16="http://schemas.microsoft.com/office/drawing/2014/main" id="{146C9074-C645-404B-8C45-35FCA9B48DFB}"/>
              </a:ext>
            </a:extLst>
          </p:cNvPr>
          <p:cNvSpPr txBox="1"/>
          <p:nvPr/>
        </p:nvSpPr>
        <p:spPr>
          <a:xfrm>
            <a:off x="7019355" y="4109028"/>
            <a:ext cx="1616038" cy="307777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/>
            </a:lvl1pPr>
          </a:lstStyle>
          <a:p>
            <a:r>
              <a:rPr lang="es-MX" sz="1400" dirty="0"/>
              <a:t> Recomendaciones </a:t>
            </a:r>
          </a:p>
        </p:txBody>
      </p:sp>
      <p:sp>
        <p:nvSpPr>
          <p:cNvPr id="61" name="74 CuadroTexto">
            <a:extLst>
              <a:ext uri="{FF2B5EF4-FFF2-40B4-BE49-F238E27FC236}">
                <a16:creationId xmlns:a16="http://schemas.microsoft.com/office/drawing/2014/main" id="{F3640A97-A81F-7D41-9679-949E19C75E72}"/>
              </a:ext>
            </a:extLst>
          </p:cNvPr>
          <p:cNvSpPr txBox="1"/>
          <p:nvPr/>
        </p:nvSpPr>
        <p:spPr>
          <a:xfrm>
            <a:off x="2536716" y="4365104"/>
            <a:ext cx="2179295" cy="738664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400" b="1" dirty="0"/>
              <a:t>Escuela</a:t>
            </a:r>
            <a:r>
              <a:rPr lang="es-MX" sz="1400" dirty="0"/>
              <a:t>: </a:t>
            </a:r>
          </a:p>
          <a:p>
            <a:r>
              <a:rPr lang="es-MX" sz="1400" dirty="0"/>
              <a:t>Emite respuesta Inmediata</a:t>
            </a:r>
          </a:p>
          <a:p>
            <a:r>
              <a:rPr lang="es-MX" sz="1400" b="1" dirty="0">
                <a:highlight>
                  <a:srgbClr val="FFFF00"/>
                </a:highlight>
              </a:rPr>
              <a:t>(Plan de acción inmediato)</a:t>
            </a:r>
          </a:p>
        </p:txBody>
      </p:sp>
      <p:sp>
        <p:nvSpPr>
          <p:cNvPr id="63" name="71 CuadroTexto">
            <a:extLst>
              <a:ext uri="{FF2B5EF4-FFF2-40B4-BE49-F238E27FC236}">
                <a16:creationId xmlns:a16="http://schemas.microsoft.com/office/drawing/2014/main" id="{F28B9863-7A1B-5A41-8DF2-26CF1ACFF350}"/>
              </a:ext>
            </a:extLst>
          </p:cNvPr>
          <p:cNvSpPr txBox="1"/>
          <p:nvPr/>
        </p:nvSpPr>
        <p:spPr>
          <a:xfrm>
            <a:off x="5821986" y="4119559"/>
            <a:ext cx="946592" cy="307777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tabLst>
                <a:tab pos="0" algn="l"/>
              </a:tabLst>
            </a:pPr>
            <a:r>
              <a:rPr lang="es-MX" sz="1400" dirty="0"/>
              <a:t>30 días</a:t>
            </a:r>
          </a:p>
        </p:txBody>
      </p:sp>
      <p:sp>
        <p:nvSpPr>
          <p:cNvPr id="65" name="86 CuadroTexto">
            <a:extLst>
              <a:ext uri="{FF2B5EF4-FFF2-40B4-BE49-F238E27FC236}">
                <a16:creationId xmlns:a16="http://schemas.microsoft.com/office/drawing/2014/main" id="{01AD3142-417C-4146-9AFB-FD7611A5AE57}"/>
              </a:ext>
            </a:extLst>
          </p:cNvPr>
          <p:cNvSpPr txBox="1"/>
          <p:nvPr/>
        </p:nvSpPr>
        <p:spPr>
          <a:xfrm>
            <a:off x="5212609" y="3645024"/>
            <a:ext cx="439511" cy="307777"/>
          </a:xfrm>
          <a:prstGeom prst="rect">
            <a:avLst/>
          </a:prstGeom>
          <a:solidFill>
            <a:srgbClr val="FF6600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/>
              <a:t>No</a:t>
            </a:r>
          </a:p>
        </p:txBody>
      </p:sp>
      <p:sp>
        <p:nvSpPr>
          <p:cNvPr id="66" name="87 CuadroTexto">
            <a:extLst>
              <a:ext uri="{FF2B5EF4-FFF2-40B4-BE49-F238E27FC236}">
                <a16:creationId xmlns:a16="http://schemas.microsoft.com/office/drawing/2014/main" id="{66C47E47-F0C9-EB4A-9E9C-E9A4345096BD}"/>
              </a:ext>
            </a:extLst>
          </p:cNvPr>
          <p:cNvSpPr txBox="1"/>
          <p:nvPr/>
        </p:nvSpPr>
        <p:spPr>
          <a:xfrm>
            <a:off x="5136243" y="4502445"/>
            <a:ext cx="348853" cy="307777"/>
          </a:xfrm>
          <a:prstGeom prst="rect">
            <a:avLst/>
          </a:prstGeom>
          <a:solidFill>
            <a:srgbClr val="CCFFCC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/>
              <a:t>Si</a:t>
            </a:r>
          </a:p>
        </p:txBody>
      </p:sp>
      <p:cxnSp>
        <p:nvCxnSpPr>
          <p:cNvPr id="67" name="64 Conector recto de flecha">
            <a:extLst>
              <a:ext uri="{FF2B5EF4-FFF2-40B4-BE49-F238E27FC236}">
                <a16:creationId xmlns:a16="http://schemas.microsoft.com/office/drawing/2014/main" id="{74BE3BEC-F6AB-1A4A-A8A3-EEB2B847F7EE}"/>
              </a:ext>
            </a:extLst>
          </p:cNvPr>
          <p:cNvCxnSpPr>
            <a:cxnSpLocks/>
            <a:stCxn id="11" idx="2"/>
            <a:endCxn id="59" idx="0"/>
          </p:cNvCxnSpPr>
          <p:nvPr/>
        </p:nvCxnSpPr>
        <p:spPr>
          <a:xfrm flipH="1">
            <a:off x="7827374" y="3140968"/>
            <a:ext cx="534776" cy="96806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4 Conector recto de flecha">
            <a:extLst>
              <a:ext uri="{FF2B5EF4-FFF2-40B4-BE49-F238E27FC236}">
                <a16:creationId xmlns:a16="http://schemas.microsoft.com/office/drawing/2014/main" id="{7900DFAB-9ADD-B046-910C-0FA82D33C639}"/>
              </a:ext>
            </a:extLst>
          </p:cNvPr>
          <p:cNvCxnSpPr>
            <a:cxnSpLocks/>
          </p:cNvCxnSpPr>
          <p:nvPr/>
        </p:nvCxnSpPr>
        <p:spPr>
          <a:xfrm flipH="1" flipV="1">
            <a:off x="5671486" y="3933139"/>
            <a:ext cx="268666" cy="143933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4 Conector recto de flecha">
            <a:extLst>
              <a:ext uri="{FF2B5EF4-FFF2-40B4-BE49-F238E27FC236}">
                <a16:creationId xmlns:a16="http://schemas.microsoft.com/office/drawing/2014/main" id="{5197C209-2BB7-FD40-AB3C-DF475B381441}"/>
              </a:ext>
            </a:extLst>
          </p:cNvPr>
          <p:cNvCxnSpPr>
            <a:cxnSpLocks/>
            <a:stCxn id="65" idx="1"/>
          </p:cNvCxnSpPr>
          <p:nvPr/>
        </p:nvCxnSpPr>
        <p:spPr>
          <a:xfrm flipH="1" flipV="1">
            <a:off x="4716017" y="3717033"/>
            <a:ext cx="496592" cy="8188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CuadroTexto">
            <a:extLst>
              <a:ext uri="{FF2B5EF4-FFF2-40B4-BE49-F238E27FC236}">
                <a16:creationId xmlns:a16="http://schemas.microsoft.com/office/drawing/2014/main" id="{646FED9D-2A15-9946-A0B5-96248493BE6F}"/>
              </a:ext>
            </a:extLst>
          </p:cNvPr>
          <p:cNvSpPr txBox="1"/>
          <p:nvPr/>
        </p:nvSpPr>
        <p:spPr>
          <a:xfrm>
            <a:off x="2863266" y="3429000"/>
            <a:ext cx="1852750" cy="738664"/>
          </a:xfrm>
          <a:prstGeom prst="rect">
            <a:avLst/>
          </a:prstGeom>
          <a:ln w="28575" cmpd="sng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/>
            </a:lvl1pPr>
          </a:lstStyle>
          <a:p>
            <a:r>
              <a:rPr lang="es-MX" sz="1400" dirty="0"/>
              <a:t> </a:t>
            </a:r>
            <a:r>
              <a:rPr lang="es-MX" sz="1400" b="1" dirty="0"/>
              <a:t>Escuela</a:t>
            </a:r>
            <a:r>
              <a:rPr lang="es-MX" sz="1400" dirty="0"/>
              <a:t>:</a:t>
            </a:r>
          </a:p>
          <a:p>
            <a:r>
              <a:rPr lang="es-MX" sz="1400" dirty="0"/>
              <a:t>Justifica y envía probatorios</a:t>
            </a:r>
          </a:p>
        </p:txBody>
      </p:sp>
      <p:cxnSp>
        <p:nvCxnSpPr>
          <p:cNvPr id="72" name="64 Conector recto de flecha">
            <a:extLst>
              <a:ext uri="{FF2B5EF4-FFF2-40B4-BE49-F238E27FC236}">
                <a16:creationId xmlns:a16="http://schemas.microsoft.com/office/drawing/2014/main" id="{040EFC8D-F367-4B46-8A5E-24637A248F48}"/>
              </a:ext>
            </a:extLst>
          </p:cNvPr>
          <p:cNvCxnSpPr>
            <a:cxnSpLocks/>
          </p:cNvCxnSpPr>
          <p:nvPr/>
        </p:nvCxnSpPr>
        <p:spPr>
          <a:xfrm flipH="1">
            <a:off x="6784474" y="4273447"/>
            <a:ext cx="221546" cy="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50 CuadroTexto">
            <a:extLst>
              <a:ext uri="{FF2B5EF4-FFF2-40B4-BE49-F238E27FC236}">
                <a16:creationId xmlns:a16="http://schemas.microsoft.com/office/drawing/2014/main" id="{4BBA92B8-8749-BD43-8AB5-58E9A12F8505}"/>
              </a:ext>
            </a:extLst>
          </p:cNvPr>
          <p:cNvSpPr txBox="1"/>
          <p:nvPr/>
        </p:nvSpPr>
        <p:spPr>
          <a:xfrm>
            <a:off x="611560" y="4509120"/>
            <a:ext cx="1134126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400" b="1" dirty="0"/>
              <a:t>COMAEM</a:t>
            </a:r>
          </a:p>
          <a:p>
            <a:r>
              <a:rPr lang="es-MX" sz="1400" b="1" dirty="0">
                <a:highlight>
                  <a:srgbClr val="FFFF00"/>
                </a:highlight>
              </a:rPr>
              <a:t>Dictamen</a:t>
            </a:r>
          </a:p>
        </p:txBody>
      </p:sp>
      <p:cxnSp>
        <p:nvCxnSpPr>
          <p:cNvPr id="74" name="64 Conector recto de flecha">
            <a:extLst>
              <a:ext uri="{FF2B5EF4-FFF2-40B4-BE49-F238E27FC236}">
                <a16:creationId xmlns:a16="http://schemas.microsoft.com/office/drawing/2014/main" id="{DFAACA8D-0117-D84F-A37D-EDDFFDA59FD1}"/>
              </a:ext>
            </a:extLst>
          </p:cNvPr>
          <p:cNvCxnSpPr>
            <a:cxnSpLocks/>
          </p:cNvCxnSpPr>
          <p:nvPr/>
        </p:nvCxnSpPr>
        <p:spPr>
          <a:xfrm flipH="1">
            <a:off x="5505191" y="4439712"/>
            <a:ext cx="268666" cy="13080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64 Conector recto de flecha">
            <a:extLst>
              <a:ext uri="{FF2B5EF4-FFF2-40B4-BE49-F238E27FC236}">
                <a16:creationId xmlns:a16="http://schemas.microsoft.com/office/drawing/2014/main" id="{D00D67A6-21FF-4647-9EC3-8B8766C9F963}"/>
              </a:ext>
            </a:extLst>
          </p:cNvPr>
          <p:cNvCxnSpPr>
            <a:cxnSpLocks/>
          </p:cNvCxnSpPr>
          <p:nvPr/>
        </p:nvCxnSpPr>
        <p:spPr>
          <a:xfrm>
            <a:off x="3736416" y="4167664"/>
            <a:ext cx="0" cy="19744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64 Conector recto de flecha">
            <a:extLst>
              <a:ext uri="{FF2B5EF4-FFF2-40B4-BE49-F238E27FC236}">
                <a16:creationId xmlns:a16="http://schemas.microsoft.com/office/drawing/2014/main" id="{A1F53D4C-4CE6-2545-B45E-2F487F1A1E2C}"/>
              </a:ext>
            </a:extLst>
          </p:cNvPr>
          <p:cNvCxnSpPr>
            <a:cxnSpLocks/>
            <a:stCxn id="66" idx="1"/>
            <a:endCxn id="61" idx="3"/>
          </p:cNvCxnSpPr>
          <p:nvPr/>
        </p:nvCxnSpPr>
        <p:spPr>
          <a:xfrm flipH="1">
            <a:off x="4716011" y="4656334"/>
            <a:ext cx="420232" cy="78102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64 Conector recto de flecha">
            <a:extLst>
              <a:ext uri="{FF2B5EF4-FFF2-40B4-BE49-F238E27FC236}">
                <a16:creationId xmlns:a16="http://schemas.microsoft.com/office/drawing/2014/main" id="{6C17085F-F1B7-D541-A3DF-DA1FAB37EE77}"/>
              </a:ext>
            </a:extLst>
          </p:cNvPr>
          <p:cNvCxnSpPr>
            <a:cxnSpLocks/>
            <a:stCxn id="61" idx="1"/>
            <a:endCxn id="73" idx="3"/>
          </p:cNvCxnSpPr>
          <p:nvPr/>
        </p:nvCxnSpPr>
        <p:spPr>
          <a:xfrm flipH="1">
            <a:off x="1745686" y="4734436"/>
            <a:ext cx="791030" cy="36294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31 Conector recto de flecha">
            <a:extLst>
              <a:ext uri="{FF2B5EF4-FFF2-40B4-BE49-F238E27FC236}">
                <a16:creationId xmlns:a16="http://schemas.microsoft.com/office/drawing/2014/main" id="{BB4FF359-96DD-5B4B-B5A2-D6E6A3BDFFA7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>
          <a:xfrm>
            <a:off x="893031" y="1749009"/>
            <a:ext cx="52243" cy="148659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6 Conector angular">
            <a:extLst>
              <a:ext uri="{FF2B5EF4-FFF2-40B4-BE49-F238E27FC236}">
                <a16:creationId xmlns:a16="http://schemas.microsoft.com/office/drawing/2014/main" id="{20D81634-1B1B-5544-89B0-02749AEC15F2}"/>
              </a:ext>
            </a:extLst>
          </p:cNvPr>
          <p:cNvCxnSpPr>
            <a:cxnSpLocks/>
          </p:cNvCxnSpPr>
          <p:nvPr/>
        </p:nvCxnSpPr>
        <p:spPr>
          <a:xfrm rot="16200000" flipH="1">
            <a:off x="-827567" y="2299940"/>
            <a:ext cx="3290867" cy="988676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16 Conector angular">
            <a:extLst>
              <a:ext uri="{FF2B5EF4-FFF2-40B4-BE49-F238E27FC236}">
                <a16:creationId xmlns:a16="http://schemas.microsoft.com/office/drawing/2014/main" id="{F9014DED-6ADF-284E-A02E-C280C73E6BB4}"/>
              </a:ext>
            </a:extLst>
          </p:cNvPr>
          <p:cNvCxnSpPr>
            <a:cxnSpLocks/>
          </p:cNvCxnSpPr>
          <p:nvPr/>
        </p:nvCxnSpPr>
        <p:spPr>
          <a:xfrm rot="10800000" flipV="1">
            <a:off x="1384293" y="3140968"/>
            <a:ext cx="7436181" cy="2158498"/>
          </a:xfrm>
          <a:prstGeom prst="bentConnector3">
            <a:avLst>
              <a:gd name="adj1" fmla="val 364"/>
            </a:avLst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64 Conector recto de flecha">
            <a:extLst>
              <a:ext uri="{FF2B5EF4-FFF2-40B4-BE49-F238E27FC236}">
                <a16:creationId xmlns:a16="http://schemas.microsoft.com/office/drawing/2014/main" id="{E74ECDE6-4DBA-1E48-9496-3809A2B3B3EA}"/>
              </a:ext>
            </a:extLst>
          </p:cNvPr>
          <p:cNvCxnSpPr>
            <a:cxnSpLocks/>
            <a:endCxn id="73" idx="2"/>
          </p:cNvCxnSpPr>
          <p:nvPr/>
        </p:nvCxnSpPr>
        <p:spPr>
          <a:xfrm flipH="1" flipV="1">
            <a:off x="1178623" y="5032340"/>
            <a:ext cx="369041" cy="33653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420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100000">
              <a:schemeClr val="bg2">
                <a:shade val="80000"/>
                <a:alpha val="14000"/>
                <a:lumMod val="96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comaem.org.mx/LogoComae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980" y="26046"/>
            <a:ext cx="907019" cy="8979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7"/>
          <p:cNvSpPr>
            <a:spLocks noChangeArrowheads="1"/>
          </p:cNvSpPr>
          <p:nvPr/>
        </p:nvSpPr>
        <p:spPr bwMode="auto">
          <a:xfrm rot="16200000">
            <a:off x="-3300596" y="3300596"/>
            <a:ext cx="6889227" cy="288034"/>
          </a:xfrm>
          <a:prstGeom prst="rect">
            <a:avLst/>
          </a:prstGeom>
          <a:solidFill>
            <a:srgbClr val="99A3A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>
              <a:solidFill>
                <a:srgbClr val="000000"/>
              </a:solidFill>
            </a:endParaRPr>
          </a:p>
        </p:txBody>
      </p:sp>
      <p:sp>
        <p:nvSpPr>
          <p:cNvPr id="18" name="1 Título"/>
          <p:cNvSpPr txBox="1">
            <a:spLocks/>
          </p:cNvSpPr>
          <p:nvPr/>
        </p:nvSpPr>
        <p:spPr>
          <a:xfrm>
            <a:off x="395536" y="44624"/>
            <a:ext cx="3240360" cy="648073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200" b="1" dirty="0"/>
              <a:t>Fase 4: Dictamen</a:t>
            </a:r>
          </a:p>
        </p:txBody>
      </p:sp>
      <p:sp>
        <p:nvSpPr>
          <p:cNvPr id="51" name="50 CuadroTexto"/>
          <p:cNvSpPr txBox="1"/>
          <p:nvPr/>
        </p:nvSpPr>
        <p:spPr>
          <a:xfrm>
            <a:off x="395536" y="1852082"/>
            <a:ext cx="1134126" cy="78483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500" b="1" dirty="0"/>
              <a:t>COMAEM</a:t>
            </a:r>
          </a:p>
          <a:p>
            <a:r>
              <a:rPr lang="es-MX" sz="1500" dirty="0"/>
              <a:t>Emite </a:t>
            </a:r>
          </a:p>
          <a:p>
            <a:r>
              <a:rPr lang="es-MX" sz="1500" dirty="0"/>
              <a:t>dictamen</a:t>
            </a:r>
          </a:p>
        </p:txBody>
      </p:sp>
      <p:sp>
        <p:nvSpPr>
          <p:cNvPr id="52" name="51 CuadroTexto"/>
          <p:cNvSpPr txBox="1"/>
          <p:nvPr/>
        </p:nvSpPr>
        <p:spPr>
          <a:xfrm>
            <a:off x="4067944" y="764704"/>
            <a:ext cx="1196421" cy="124649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500" b="1" dirty="0"/>
              <a:t>Escuela:</a:t>
            </a:r>
            <a:r>
              <a:rPr lang="es-MX" sz="1500" dirty="0"/>
              <a:t> </a:t>
            </a:r>
          </a:p>
          <a:p>
            <a:r>
              <a:rPr lang="es-MX" sz="1500" dirty="0"/>
              <a:t>Recibe dictamen, constancia </a:t>
            </a:r>
          </a:p>
          <a:p>
            <a:r>
              <a:rPr lang="es-MX" sz="1500" b="1" dirty="0"/>
              <a:t>(14 días)</a:t>
            </a:r>
          </a:p>
        </p:txBody>
      </p:sp>
      <p:sp>
        <p:nvSpPr>
          <p:cNvPr id="53" name="52 CuadroTexto"/>
          <p:cNvSpPr txBox="1"/>
          <p:nvPr/>
        </p:nvSpPr>
        <p:spPr>
          <a:xfrm>
            <a:off x="4139952" y="2485345"/>
            <a:ext cx="1368152" cy="101566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500" b="1" dirty="0"/>
              <a:t>COMAEM</a:t>
            </a:r>
          </a:p>
          <a:p>
            <a:r>
              <a:rPr lang="es-MX" sz="1500" dirty="0"/>
              <a:t>Pública resultados, </a:t>
            </a:r>
          </a:p>
          <a:p>
            <a:r>
              <a:rPr lang="es-MX" sz="1500" b="1" dirty="0"/>
              <a:t>(48 horas)  </a:t>
            </a:r>
          </a:p>
        </p:txBody>
      </p:sp>
      <p:sp>
        <p:nvSpPr>
          <p:cNvPr id="54" name="53 CuadroTexto"/>
          <p:cNvSpPr txBox="1"/>
          <p:nvPr/>
        </p:nvSpPr>
        <p:spPr>
          <a:xfrm>
            <a:off x="1792289" y="1628800"/>
            <a:ext cx="1967822" cy="124649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marL="171450" indent="-171450">
              <a:buFont typeface="Wingdings" panose="05000000000000000000" pitchFamily="2" charset="2"/>
              <a:buChar char="ü"/>
              <a:defRPr sz="105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indent="0">
              <a:buNone/>
            </a:pPr>
            <a:r>
              <a:rPr lang="es-MX" sz="1500" dirty="0"/>
              <a:t>1. Acreditado</a:t>
            </a:r>
          </a:p>
          <a:p>
            <a:pPr marL="0" indent="0">
              <a:buNone/>
            </a:pPr>
            <a:r>
              <a:rPr lang="es-MX" sz="1500" dirty="0"/>
              <a:t>2. </a:t>
            </a:r>
            <a:r>
              <a:rPr lang="es-MX" sz="1500" b="1" dirty="0"/>
              <a:t>No </a:t>
            </a:r>
            <a:r>
              <a:rPr lang="es-MX" sz="1500" dirty="0"/>
              <a:t>acreditado</a:t>
            </a:r>
          </a:p>
          <a:p>
            <a:pPr marL="0" indent="0">
              <a:buNone/>
            </a:pPr>
            <a:r>
              <a:rPr lang="es-MX" sz="1500" dirty="0"/>
              <a:t>3. Opinión Favorable</a:t>
            </a:r>
          </a:p>
          <a:p>
            <a:pPr marL="187325" indent="-187325">
              <a:buNone/>
            </a:pPr>
            <a:r>
              <a:rPr lang="es-MX" sz="1500" dirty="0"/>
              <a:t>4. Opinión </a:t>
            </a:r>
            <a:r>
              <a:rPr lang="es-MX" sz="1500" b="1" dirty="0"/>
              <a:t>NO</a:t>
            </a:r>
            <a:r>
              <a:rPr lang="es-MX" sz="1500" dirty="0"/>
              <a:t>    Favorable</a:t>
            </a:r>
          </a:p>
        </p:txBody>
      </p:sp>
      <p:sp>
        <p:nvSpPr>
          <p:cNvPr id="55" name="54 CuadroTexto"/>
          <p:cNvSpPr txBox="1"/>
          <p:nvPr/>
        </p:nvSpPr>
        <p:spPr>
          <a:xfrm>
            <a:off x="539552" y="2745795"/>
            <a:ext cx="828603" cy="323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MX" sz="1500" dirty="0"/>
              <a:t>3 meses</a:t>
            </a:r>
          </a:p>
        </p:txBody>
      </p:sp>
      <p:sp>
        <p:nvSpPr>
          <p:cNvPr id="56" name="55 Abrir llave"/>
          <p:cNvSpPr/>
          <p:nvPr/>
        </p:nvSpPr>
        <p:spPr>
          <a:xfrm>
            <a:off x="1619672" y="1700808"/>
            <a:ext cx="217823" cy="1094058"/>
          </a:xfrm>
          <a:prstGeom prst="leftBrac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500"/>
          </a:p>
        </p:txBody>
      </p:sp>
      <p:cxnSp>
        <p:nvCxnSpPr>
          <p:cNvPr id="57" name="56 Conector recto"/>
          <p:cNvCxnSpPr>
            <a:cxnSpLocks/>
            <a:stCxn id="54" idx="3"/>
            <a:endCxn id="52" idx="1"/>
          </p:cNvCxnSpPr>
          <p:nvPr/>
        </p:nvCxnSpPr>
        <p:spPr>
          <a:xfrm flipV="1">
            <a:off x="3760111" y="1387952"/>
            <a:ext cx="307833" cy="864096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>
            <a:cxnSpLocks/>
            <a:stCxn id="54" idx="3"/>
            <a:endCxn id="53" idx="1"/>
          </p:cNvCxnSpPr>
          <p:nvPr/>
        </p:nvCxnSpPr>
        <p:spPr>
          <a:xfrm>
            <a:off x="3760111" y="2252048"/>
            <a:ext cx="379841" cy="741129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1043608" y="4307612"/>
            <a:ext cx="7560840" cy="1569660"/>
          </a:xfrm>
          <a:prstGeom prst="rect">
            <a:avLst/>
          </a:prstGeom>
          <a:gradFill flip="none" rotWithShape="1">
            <a:gsLst>
              <a:gs pos="0">
                <a:srgbClr val="CCFFCC"/>
              </a:gs>
              <a:gs pos="100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gradFill flip="none" rotWithShape="1">
              <a:gsLst>
                <a:gs pos="0">
                  <a:schemeClr val="accent1"/>
                </a:gs>
                <a:gs pos="100000">
                  <a:prstClr val="white"/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s-ES_tradnl" sz="1600" b="1" dirty="0"/>
              <a:t>Acreditado: C</a:t>
            </a:r>
            <a:r>
              <a:rPr lang="es-ES_tradnl" sz="1600" b="1" i="1" dirty="0"/>
              <a:t>umple</a:t>
            </a:r>
            <a:r>
              <a:rPr lang="es-ES_tradnl" sz="1600" i="1" dirty="0"/>
              <a:t> </a:t>
            </a:r>
            <a:r>
              <a:rPr lang="es-ES_tradnl" sz="1600" dirty="0"/>
              <a:t>con los estándares. Vigencia </a:t>
            </a:r>
            <a:r>
              <a:rPr lang="es-ES_tradnl" sz="1600" b="1" dirty="0"/>
              <a:t>cinco años</a:t>
            </a:r>
          </a:p>
          <a:p>
            <a:pPr marL="228600" indent="-228600">
              <a:buFont typeface="+mj-lt"/>
              <a:buAutoNum type="arabicPeriod"/>
            </a:pPr>
            <a:r>
              <a:rPr lang="es-ES_tradnl" sz="1600" b="1" dirty="0"/>
              <a:t>No acreditado:</a:t>
            </a:r>
            <a:r>
              <a:rPr lang="es-ES_tradnl" sz="1600" dirty="0"/>
              <a:t> N</a:t>
            </a:r>
            <a:r>
              <a:rPr lang="es-ES_tradnl" sz="1600" b="1" i="1" dirty="0"/>
              <a:t>o cumple </a:t>
            </a:r>
            <a:r>
              <a:rPr lang="es-ES_tradnl" sz="1600" dirty="0"/>
              <a:t>con los estándares o existe incumplimiento de algún estándar que comprometa la calidad de la educación ofertada </a:t>
            </a:r>
          </a:p>
          <a:p>
            <a:pPr marL="228600" indent="-228600">
              <a:buFont typeface="+mj-lt"/>
              <a:buAutoNum type="arabicPeriod"/>
            </a:pPr>
            <a:r>
              <a:rPr lang="es-ES_tradnl" sz="1600" b="1" dirty="0"/>
              <a:t>Opinión Favorable:</a:t>
            </a:r>
            <a:r>
              <a:rPr lang="es-ES_tradnl" sz="1600" dirty="0"/>
              <a:t> </a:t>
            </a:r>
            <a:r>
              <a:rPr lang="es-ES_tradnl" sz="1600" b="1" i="1" dirty="0"/>
              <a:t>cumple</a:t>
            </a:r>
            <a:r>
              <a:rPr lang="es-ES_tradnl" sz="1600" i="1" dirty="0"/>
              <a:t> </a:t>
            </a:r>
            <a:r>
              <a:rPr lang="es-ES_tradnl" sz="1600" dirty="0"/>
              <a:t>con los estándares . (</a:t>
            </a:r>
            <a:r>
              <a:rPr lang="es-ES_tradnl" sz="1600" b="1" i="1" dirty="0"/>
              <a:t>Vigencia de 3 años</a:t>
            </a:r>
            <a:r>
              <a:rPr lang="es-ES_tradnl" sz="1600" dirty="0"/>
              <a:t>).</a:t>
            </a:r>
          </a:p>
          <a:p>
            <a:pPr marL="228600" indent="-228600">
              <a:buFont typeface="+mj-lt"/>
              <a:buAutoNum type="arabicPeriod"/>
            </a:pPr>
            <a:r>
              <a:rPr lang="es-ES_tradnl" sz="1600" b="1" dirty="0"/>
              <a:t>Opinión No Favorable </a:t>
            </a:r>
            <a:r>
              <a:rPr lang="es-ES_tradnl" sz="1600" dirty="0"/>
              <a:t>: N</a:t>
            </a:r>
            <a:r>
              <a:rPr lang="es-ES_tradnl" sz="1600" b="1" i="1" dirty="0"/>
              <a:t>o cumple </a:t>
            </a:r>
            <a:r>
              <a:rPr lang="es-ES_tradnl" sz="1600" dirty="0"/>
              <a:t>con los estándares o existe incumplimiento de algún estándar que comprometa gravemente la calidad de la educación ofertada.</a:t>
            </a:r>
            <a:endParaRPr lang="es-MX" sz="1600" dirty="0"/>
          </a:p>
        </p:txBody>
      </p:sp>
      <p:sp>
        <p:nvSpPr>
          <p:cNvPr id="63" name="62 CuadroTexto"/>
          <p:cNvSpPr txBox="1"/>
          <p:nvPr/>
        </p:nvSpPr>
        <p:spPr>
          <a:xfrm>
            <a:off x="8834505" y="6597352"/>
            <a:ext cx="4180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7</a:t>
            </a:r>
          </a:p>
        </p:txBody>
      </p:sp>
      <p:grpSp>
        <p:nvGrpSpPr>
          <p:cNvPr id="5" name="4 Grupo"/>
          <p:cNvGrpSpPr/>
          <p:nvPr/>
        </p:nvGrpSpPr>
        <p:grpSpPr>
          <a:xfrm>
            <a:off x="5292080" y="914699"/>
            <a:ext cx="3168352" cy="2442293"/>
            <a:chOff x="5409821" y="5085184"/>
            <a:chExt cx="3168352" cy="2442293"/>
          </a:xfrm>
        </p:grpSpPr>
        <p:sp>
          <p:nvSpPr>
            <p:cNvPr id="19" name="18 CuadroTexto"/>
            <p:cNvSpPr txBox="1"/>
            <p:nvPr/>
          </p:nvSpPr>
          <p:spPr>
            <a:xfrm>
              <a:off x="6975105" y="5085184"/>
              <a:ext cx="1406458" cy="784830"/>
            </a:xfrm>
            <a:prstGeom prst="rect">
              <a:avLst/>
            </a:prstGeom>
            <a:gradFill flip="none" rotWithShape="1">
              <a:gsLst>
                <a:gs pos="0">
                  <a:srgbClr val="FFFF66">
                    <a:tint val="66000"/>
                    <a:satMod val="160000"/>
                  </a:srgbClr>
                </a:gs>
                <a:gs pos="50000">
                  <a:srgbClr val="FFFF66">
                    <a:tint val="44500"/>
                    <a:satMod val="160000"/>
                  </a:srgbClr>
                </a:gs>
                <a:gs pos="100000">
                  <a:srgbClr val="FFFF66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 w="28575" cmpd="sng">
              <a:solidFill>
                <a:srgbClr val="FF0000"/>
              </a:solidFill>
              <a:prstDash val="soli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MX"/>
              </a:defPPr>
              <a:lvl1pPr algn="ctr">
                <a:defRPr sz="1200"/>
              </a:lvl1pPr>
            </a:lstStyle>
            <a:p>
              <a:pPr marL="184150" indent="-184150" algn="l">
                <a:tabLst>
                  <a:tab pos="268288" algn="l"/>
                </a:tabLst>
              </a:pPr>
              <a:r>
                <a:rPr lang="es-MX" sz="1500" dirty="0"/>
                <a:t>5. Desarrollo académico institucional</a:t>
              </a: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5652120" y="5799285"/>
              <a:ext cx="792655" cy="323165"/>
            </a:xfrm>
            <a:prstGeom prst="rect">
              <a:avLst/>
            </a:prstGeom>
            <a:ln w="28575" cmpd="sng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MX"/>
              </a:defPPr>
              <a:lvl1pPr algn="ctr">
                <a:defRPr sz="1050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r>
                <a:rPr lang="es-MX" sz="1500" b="1" dirty="0"/>
                <a:t>Acepta</a:t>
              </a:r>
            </a:p>
          </p:txBody>
        </p:sp>
        <p:cxnSp>
          <p:nvCxnSpPr>
            <p:cNvPr id="21" name="20 Conector recto de flecha"/>
            <p:cNvCxnSpPr/>
            <p:nvPr/>
          </p:nvCxnSpPr>
          <p:spPr>
            <a:xfrm flipV="1">
              <a:off x="5409821" y="6129299"/>
              <a:ext cx="242299" cy="9146"/>
            </a:xfrm>
            <a:prstGeom prst="straightConnector1">
              <a:avLst/>
            </a:prstGeom>
            <a:ln w="28575" cmpd="sng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CuadroTexto"/>
            <p:cNvSpPr txBox="1"/>
            <p:nvPr/>
          </p:nvSpPr>
          <p:spPr>
            <a:xfrm>
              <a:off x="6961715" y="6237312"/>
              <a:ext cx="1616458" cy="784830"/>
            </a:xfrm>
            <a:prstGeom prst="rect">
              <a:avLst/>
            </a:prstGeom>
            <a:ln w="66675" cmpd="thickThin">
              <a:solidFill>
                <a:srgbClr val="FF0000"/>
              </a:solidFill>
              <a:prstDash val="sysDash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MX"/>
              </a:defPPr>
              <a:lvl1pPr algn="ctr">
                <a:defRPr sz="1050"/>
              </a:lvl1pPr>
            </a:lstStyle>
            <a:p>
              <a:r>
                <a:rPr lang="es-MX" sz="1500" dirty="0"/>
                <a:t>Etapa de inconformidades y apelaciones </a:t>
              </a: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6201909" y="5301208"/>
              <a:ext cx="360040" cy="323165"/>
            </a:xfrm>
            <a:prstGeom prst="rect">
              <a:avLst/>
            </a:prstGeom>
            <a:solidFill>
              <a:srgbClr val="CCFFCC"/>
            </a:solidFill>
            <a:ln w="28575" cmpd="sng">
              <a:solidFill>
                <a:srgbClr val="FFFF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500" b="1" dirty="0"/>
                <a:t>SI</a:t>
              </a: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6169627" y="6520988"/>
              <a:ext cx="536338" cy="323165"/>
            </a:xfrm>
            <a:prstGeom prst="rect">
              <a:avLst/>
            </a:prstGeom>
            <a:solidFill>
              <a:srgbClr val="FF6600"/>
            </a:solidFill>
            <a:ln w="28575" cmpd="sng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500" b="1" dirty="0"/>
                <a:t>NO</a:t>
              </a:r>
            </a:p>
          </p:txBody>
        </p:sp>
        <p:cxnSp>
          <p:nvCxnSpPr>
            <p:cNvPr id="25" name="24 Conector recto"/>
            <p:cNvCxnSpPr>
              <a:cxnSpLocks/>
              <a:stCxn id="20" idx="3"/>
            </p:cNvCxnSpPr>
            <p:nvPr/>
          </p:nvCxnSpPr>
          <p:spPr>
            <a:xfrm flipV="1">
              <a:off x="6444775" y="5445226"/>
              <a:ext cx="477214" cy="515642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>
              <a:cxnSpLocks/>
            </p:cNvCxnSpPr>
            <p:nvPr/>
          </p:nvCxnSpPr>
          <p:spPr>
            <a:xfrm>
              <a:off x="6444775" y="6237312"/>
              <a:ext cx="405206" cy="288032"/>
            </a:xfrm>
            <a:prstGeom prst="line">
              <a:avLst/>
            </a:prstGeom>
            <a:ln w="28575" cmpd="sng">
              <a:solidFill>
                <a:srgbClr val="FF0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26 CuadroTexto"/>
            <p:cNvSpPr txBox="1"/>
            <p:nvPr/>
          </p:nvSpPr>
          <p:spPr>
            <a:xfrm>
              <a:off x="7276589" y="7204312"/>
              <a:ext cx="824370" cy="323165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500" b="1" dirty="0"/>
                <a:t>30 días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3601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100000">
              <a:schemeClr val="bg2">
                <a:shade val="80000"/>
                <a:alpha val="14000"/>
                <a:lumMod val="96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comaem.org.mx/LogoComae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980" y="26046"/>
            <a:ext cx="907019" cy="8979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7"/>
          <p:cNvSpPr>
            <a:spLocks noChangeArrowheads="1"/>
          </p:cNvSpPr>
          <p:nvPr/>
        </p:nvSpPr>
        <p:spPr bwMode="auto">
          <a:xfrm rot="16200000">
            <a:off x="-3300596" y="3300596"/>
            <a:ext cx="6889227" cy="288034"/>
          </a:xfrm>
          <a:prstGeom prst="rect">
            <a:avLst/>
          </a:prstGeom>
          <a:solidFill>
            <a:srgbClr val="99A3A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>
              <a:solidFill>
                <a:srgbClr val="000000"/>
              </a:solidFill>
            </a:endParaRPr>
          </a:p>
        </p:txBody>
      </p:sp>
      <p:sp>
        <p:nvSpPr>
          <p:cNvPr id="18" name="1 Título"/>
          <p:cNvSpPr txBox="1">
            <a:spLocks/>
          </p:cNvSpPr>
          <p:nvPr/>
        </p:nvSpPr>
        <p:spPr>
          <a:xfrm>
            <a:off x="395536" y="44624"/>
            <a:ext cx="5832648" cy="115212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200" b="1" dirty="0"/>
              <a:t>Fase 5:  Desarrollo Académico </a:t>
            </a:r>
          </a:p>
          <a:p>
            <a:pPr algn="l"/>
            <a:r>
              <a:rPr lang="es-MX" sz="3200" b="1" dirty="0"/>
              <a:t>	     Institucional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2627783" y="1484784"/>
            <a:ext cx="6206721" cy="2845016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8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467544" y="1412776"/>
            <a:ext cx="1080120" cy="5847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600" dirty="0"/>
              <a:t>Recibe el dictamen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1115616" y="2507704"/>
            <a:ext cx="1258340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600" dirty="0"/>
              <a:t>Atiende recomenda-ciones</a:t>
            </a:r>
          </a:p>
        </p:txBody>
      </p:sp>
      <p:cxnSp>
        <p:nvCxnSpPr>
          <p:cNvPr id="15" name="14 Conector angular"/>
          <p:cNvCxnSpPr>
            <a:endCxn id="14" idx="1"/>
          </p:cNvCxnSpPr>
          <p:nvPr/>
        </p:nvCxnSpPr>
        <p:spPr>
          <a:xfrm rot="16200000" flipH="1">
            <a:off x="629531" y="2437118"/>
            <a:ext cx="862358" cy="109811"/>
          </a:xfrm>
          <a:prstGeom prst="bentConnector2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2817910" y="2492897"/>
            <a:ext cx="1233487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600" dirty="0"/>
              <a:t>Recibe avances y evidencias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5898432" y="1556792"/>
            <a:ext cx="2201960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MX" sz="1600" dirty="0"/>
              <a:t>Otorga Vo.Bo.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MX" sz="1600" dirty="0"/>
              <a:t>Mantiene acreditación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4335903" y="2564904"/>
            <a:ext cx="1227662" cy="338554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MX" sz="1600" dirty="0"/>
              <a:t>Satisfactorio </a:t>
            </a:r>
          </a:p>
        </p:txBody>
      </p:sp>
      <p:cxnSp>
        <p:nvCxnSpPr>
          <p:cNvPr id="32" name="31 Conector recto de flecha"/>
          <p:cNvCxnSpPr>
            <a:stCxn id="14" idx="3"/>
            <a:endCxn id="16" idx="1"/>
          </p:cNvCxnSpPr>
          <p:nvPr/>
        </p:nvCxnSpPr>
        <p:spPr>
          <a:xfrm flipV="1">
            <a:off x="2373956" y="2908396"/>
            <a:ext cx="443954" cy="14807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CuadroTexto"/>
          <p:cNvSpPr txBox="1"/>
          <p:nvPr/>
        </p:nvSpPr>
        <p:spPr>
          <a:xfrm>
            <a:off x="2925236" y="1622358"/>
            <a:ext cx="1384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Candara" panose="020E0502030303020204" pitchFamily="34" charset="0"/>
              </a:rPr>
              <a:t>COMAEM</a:t>
            </a:r>
          </a:p>
        </p:txBody>
      </p:sp>
      <p:sp>
        <p:nvSpPr>
          <p:cNvPr id="59" name="58 CuadroTexto"/>
          <p:cNvSpPr txBox="1"/>
          <p:nvPr/>
        </p:nvSpPr>
        <p:spPr>
          <a:xfrm>
            <a:off x="8834505" y="6597352"/>
            <a:ext cx="4180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8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5436096" y="1772816"/>
            <a:ext cx="360040" cy="338554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SI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5292080" y="3429000"/>
            <a:ext cx="504056" cy="338554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NO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259632" y="5230941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dirty="0"/>
              <a:t>Las instituciones podrán recurrir a un </a:t>
            </a:r>
            <a:r>
              <a:rPr lang="es-ES_tradnl" b="1" dirty="0"/>
              <a:t>asesor </a:t>
            </a:r>
            <a:r>
              <a:rPr lang="es-ES_tradnl" dirty="0"/>
              <a:t>para solicitar su opinión sobre la forma y los tiempos para presentar los informes de avances.</a:t>
            </a:r>
            <a:endParaRPr lang="es-MX" dirty="0"/>
          </a:p>
        </p:txBody>
      </p:sp>
      <p:sp>
        <p:nvSpPr>
          <p:cNvPr id="33" name="32 CuadroTexto"/>
          <p:cNvSpPr txBox="1"/>
          <p:nvPr/>
        </p:nvSpPr>
        <p:spPr>
          <a:xfrm>
            <a:off x="5868144" y="2477214"/>
            <a:ext cx="2880320" cy="1815882"/>
          </a:xfrm>
          <a:prstGeom prst="rect">
            <a:avLst/>
          </a:prstGeom>
          <a:gradFill>
            <a:gsLst>
              <a:gs pos="0">
                <a:schemeClr val="accent5">
                  <a:tint val="50000"/>
                  <a:satMod val="300000"/>
                </a:schemeClr>
              </a:gs>
              <a:gs pos="0">
                <a:schemeClr val="accent5">
                  <a:lumMod val="75000"/>
                </a:schemeClr>
              </a:gs>
              <a:gs pos="13000">
                <a:schemeClr val="accent3">
                  <a:alpha val="66000"/>
                  <a:lumMod val="0"/>
                  <a:lumOff val="100000"/>
                </a:schemeClr>
              </a:gs>
            </a:gsLst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171450" lvl="0" indent="-171450" algn="l" fontAlgn="base">
              <a:buFont typeface="Arial" panose="020B0604020202020204" pitchFamily="34" charset="0"/>
              <a:buChar char="•"/>
            </a:pPr>
            <a:r>
              <a:rPr lang="es-ES_tradnl" sz="1600" dirty="0"/>
              <a:t>Solicita información adicional  </a:t>
            </a:r>
            <a:endParaRPr lang="es-MX" sz="1600" dirty="0"/>
          </a:p>
          <a:p>
            <a:pPr marL="171450" lvl="0" indent="-171450" algn="l" fontAlgn="base">
              <a:buFont typeface="Arial" panose="020B0604020202020204" pitchFamily="34" charset="0"/>
              <a:buChar char="•"/>
            </a:pPr>
            <a:r>
              <a:rPr lang="es-ES_tradnl" sz="1600" dirty="0"/>
              <a:t>Realiza visitas para revisar avances</a:t>
            </a:r>
            <a:endParaRPr lang="es-MX" sz="1600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_tradnl" sz="1600" dirty="0"/>
              <a:t>Convoca a una reunión especial para revisar el estatus del programa  y en su caso retirar la acreditación</a:t>
            </a:r>
            <a:endParaRPr lang="es-MX" sz="1600" dirty="0"/>
          </a:p>
        </p:txBody>
      </p:sp>
      <p:cxnSp>
        <p:nvCxnSpPr>
          <p:cNvPr id="44" name="43 Conector recto de flecha"/>
          <p:cNvCxnSpPr>
            <a:cxnSpLocks/>
          </p:cNvCxnSpPr>
          <p:nvPr/>
        </p:nvCxnSpPr>
        <p:spPr>
          <a:xfrm>
            <a:off x="4067944" y="2700488"/>
            <a:ext cx="241991" cy="2916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angular"/>
          <p:cNvCxnSpPr>
            <a:cxnSpLocks/>
            <a:stCxn id="26" idx="2"/>
            <a:endCxn id="28" idx="1"/>
          </p:cNvCxnSpPr>
          <p:nvPr/>
        </p:nvCxnSpPr>
        <p:spPr>
          <a:xfrm rot="16200000" flipH="1">
            <a:off x="4773498" y="3079694"/>
            <a:ext cx="694819" cy="342346"/>
          </a:xfrm>
          <a:prstGeom prst="bentConnector2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angular"/>
          <p:cNvCxnSpPr>
            <a:stCxn id="26" idx="0"/>
            <a:endCxn id="27" idx="1"/>
          </p:cNvCxnSpPr>
          <p:nvPr/>
        </p:nvCxnSpPr>
        <p:spPr>
          <a:xfrm rot="5400000" flipH="1" flipV="1">
            <a:off x="4881510" y="2010318"/>
            <a:ext cx="622811" cy="486362"/>
          </a:xfrm>
          <a:prstGeom prst="bentConnector2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0125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45673</TotalTime>
  <Words>1084</Words>
  <Application>Microsoft Macintosh PowerPoint</Application>
  <PresentationFormat>Presentación en pantalla (4:3)</PresentationFormat>
  <Paragraphs>305</Paragraphs>
  <Slides>12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Aharoni</vt:lpstr>
      <vt:lpstr>Arial</vt:lpstr>
      <vt:lpstr>Calibri</vt:lpstr>
      <vt:lpstr>Candara</vt:lpstr>
      <vt:lpstr>Courier New</vt:lpstr>
      <vt:lpstr>Wingdings</vt:lpstr>
      <vt:lpstr>Tema de Office</vt:lpstr>
      <vt:lpstr>CONSEJO MEXICANO PARA LA ACREDITACIÓN DE LA EDUCACIÓN MÉDICA</vt:lpstr>
      <vt:lpstr>http://www.comaem.org.mx/</vt:lpstr>
      <vt:lpstr>Proceso de Acreditación Fases: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UDEM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María García Ramírez</dc:creator>
  <cp:lastModifiedBy>Juan Hernandez Hernandez</cp:lastModifiedBy>
  <cp:revision>198</cp:revision>
  <dcterms:created xsi:type="dcterms:W3CDTF">2016-11-18T04:47:44Z</dcterms:created>
  <dcterms:modified xsi:type="dcterms:W3CDTF">2019-10-09T15:36:22Z</dcterms:modified>
</cp:coreProperties>
</file>