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87" r:id="rId4"/>
    <p:sldId id="286" r:id="rId5"/>
    <p:sldId id="285" r:id="rId6"/>
    <p:sldId id="274" r:id="rId7"/>
    <p:sldId id="275" r:id="rId8"/>
    <p:sldId id="276" r:id="rId9"/>
    <p:sldId id="279" r:id="rId10"/>
    <p:sldId id="281" r:id="rId11"/>
    <p:sldId id="280" r:id="rId12"/>
    <p:sldId id="259" r:id="rId13"/>
    <p:sldId id="277" r:id="rId14"/>
    <p:sldId id="278" r:id="rId15"/>
    <p:sldId id="260" r:id="rId16"/>
    <p:sldId id="282" r:id="rId1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0036"/>
    <a:srgbClr val="8A0045"/>
    <a:srgbClr val="A20051"/>
    <a:srgbClr val="FF9900"/>
    <a:srgbClr val="9A0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5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235E7-CD58-441F-9EF7-7F3C60A198FD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ACC08-3090-4B8F-912A-A903A063B1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2052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Adecuar el diseño curricular</a:t>
            </a:r>
            <a:r>
              <a:rPr lang="es-ES" baseline="0" dirty="0" smtClean="0"/>
              <a:t> a las necesidades del perfil de egreso Y DESEMPEÑO profesional QUE REQUIERA EL SECTOR SALUD.</a:t>
            </a:r>
          </a:p>
          <a:p>
            <a:r>
              <a:rPr lang="es-ES" baseline="0" dirty="0" smtClean="0"/>
              <a:t>Campos clínicos.</a:t>
            </a:r>
          </a:p>
          <a:p>
            <a:r>
              <a:rPr lang="es-ES" baseline="0" dirty="0" smtClean="0"/>
              <a:t>Análisis y evaluación de GPC Y DISEÑO Y ACTUALZIACION DE LOS MANUALES DE PROCEDIMENTOS EN EL SECTOR SALUD.</a:t>
            </a:r>
          </a:p>
          <a:p>
            <a:r>
              <a:rPr lang="es-ES" baseline="0" dirty="0" smtClean="0"/>
              <a:t>BUSCAR UN SISTEMA DE RETROALIEMNTACION ENTRE LAS UNIVESIDADES Y EL SECTOR SALUD. </a:t>
            </a:r>
          </a:p>
          <a:p>
            <a:endParaRPr lang="es-ES" baseline="0" dirty="0" smtClean="0"/>
          </a:p>
          <a:p>
            <a:endParaRPr lang="es-ES" baseline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ACC08-3090-4B8F-912A-A903A063B1BB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417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Investigación educativa (alumnos</a:t>
            </a:r>
            <a:r>
              <a:rPr lang="es-ES" baseline="0" dirty="0" smtClean="0"/>
              <a:t> y pacientes) </a:t>
            </a:r>
            <a:r>
              <a:rPr lang="es-ES" dirty="0" smtClean="0"/>
              <a:t>en los hospitales</a:t>
            </a:r>
            <a:r>
              <a:rPr lang="es-ES" baseline="0" dirty="0" smtClean="0"/>
              <a:t> en participación con las universidades.</a:t>
            </a:r>
          </a:p>
          <a:p>
            <a:r>
              <a:rPr lang="es-ES" baseline="0" dirty="0" smtClean="0"/>
              <a:t>Aportación al sistema de salud de los resultados de las investigaciones en el primer nivel de atención y medicina preventiva.</a:t>
            </a:r>
          </a:p>
          <a:p>
            <a:r>
              <a:rPr lang="es-ES" baseline="0" dirty="0" smtClean="0"/>
              <a:t>Buscar una estrategia para la vinculación de los hospitales y unidades de atención así como los departamento s de enseñanza para realizar actividades de investigación clínica y educativa para lograr mejoras en la medicina preventiva. </a:t>
            </a:r>
          </a:p>
          <a:p>
            <a:endParaRPr lang="es-ES" baseline="0" dirty="0" smtClean="0"/>
          </a:p>
          <a:p>
            <a:endParaRPr lang="es-ES" baseline="0" dirty="0" smtClean="0"/>
          </a:p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ACC08-3090-4B8F-912A-A903A063B1BB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4206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ACC08-3090-4B8F-912A-A903A063B1BB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3215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20DF0-3F96-4DDE-ADAF-812FF5B946B7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CEC-DC3A-40F6-97AD-5DB91379A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9614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20DF0-3F96-4DDE-ADAF-812FF5B946B7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CEC-DC3A-40F6-97AD-5DB91379A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312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20DF0-3F96-4DDE-ADAF-812FF5B946B7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CEC-DC3A-40F6-97AD-5DB91379A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2298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20DF0-3F96-4DDE-ADAF-812FF5B946B7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CEC-DC3A-40F6-97AD-5DB91379A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6656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20DF0-3F96-4DDE-ADAF-812FF5B946B7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CEC-DC3A-40F6-97AD-5DB91379A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0393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20DF0-3F96-4DDE-ADAF-812FF5B946B7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CEC-DC3A-40F6-97AD-5DB91379A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076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20DF0-3F96-4DDE-ADAF-812FF5B946B7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CEC-DC3A-40F6-97AD-5DB91379A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723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20DF0-3F96-4DDE-ADAF-812FF5B946B7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CEC-DC3A-40F6-97AD-5DB91379A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0507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20DF0-3F96-4DDE-ADAF-812FF5B946B7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CEC-DC3A-40F6-97AD-5DB91379A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0627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20DF0-3F96-4DDE-ADAF-812FF5B946B7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CEC-DC3A-40F6-97AD-5DB91379A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356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20DF0-3F96-4DDE-ADAF-812FF5B946B7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CEC-DC3A-40F6-97AD-5DB91379A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836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20DF0-3F96-4DDE-ADAF-812FF5B946B7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BECEC-DC3A-40F6-97AD-5DB91379A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9419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o 17"/>
          <p:cNvGrpSpPr/>
          <p:nvPr/>
        </p:nvGrpSpPr>
        <p:grpSpPr>
          <a:xfrm>
            <a:off x="629335" y="298447"/>
            <a:ext cx="11194869" cy="6277836"/>
            <a:chOff x="561702" y="201340"/>
            <a:chExt cx="11194869" cy="6277836"/>
          </a:xfrm>
        </p:grpSpPr>
        <p:grpSp>
          <p:nvGrpSpPr>
            <p:cNvPr id="11" name="Grupo 10"/>
            <p:cNvGrpSpPr/>
            <p:nvPr/>
          </p:nvGrpSpPr>
          <p:grpSpPr>
            <a:xfrm>
              <a:off x="561702" y="201340"/>
              <a:ext cx="11194869" cy="6277836"/>
              <a:chOff x="561702" y="201340"/>
              <a:chExt cx="11194869" cy="6277836"/>
            </a:xfrm>
          </p:grpSpPr>
          <p:sp>
            <p:nvSpPr>
              <p:cNvPr id="7" name="Rectángulo 6"/>
              <p:cNvSpPr/>
              <p:nvPr/>
            </p:nvSpPr>
            <p:spPr>
              <a:xfrm>
                <a:off x="703665" y="224446"/>
                <a:ext cx="2952207" cy="82800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" name="Rectángulo 7"/>
              <p:cNvSpPr/>
              <p:nvPr/>
            </p:nvSpPr>
            <p:spPr>
              <a:xfrm>
                <a:off x="4109356" y="201340"/>
                <a:ext cx="3648891" cy="82800"/>
              </a:xfrm>
              <a:prstGeom prst="rect">
                <a:avLst/>
              </a:prstGeom>
              <a:solidFill>
                <a:srgbClr val="A2005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" name="Rectángulo 8"/>
              <p:cNvSpPr/>
              <p:nvPr/>
            </p:nvSpPr>
            <p:spPr>
              <a:xfrm>
                <a:off x="8059783" y="224446"/>
                <a:ext cx="3696788" cy="82731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" name="Rectángulo 9"/>
              <p:cNvSpPr/>
              <p:nvPr/>
            </p:nvSpPr>
            <p:spPr>
              <a:xfrm>
                <a:off x="561702" y="3604762"/>
                <a:ext cx="11194869" cy="2874414"/>
              </a:xfrm>
              <a:prstGeom prst="rect">
                <a:avLst/>
              </a:prstGeom>
              <a:solidFill>
                <a:srgbClr val="6C003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pic>
          <p:nvPicPr>
            <p:cNvPr id="12" name="Imagen 1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83" t="27052" r="6091" b="28571"/>
            <a:stretch/>
          </p:blipFill>
          <p:spPr>
            <a:xfrm>
              <a:off x="8274155" y="587042"/>
              <a:ext cx="3148149" cy="953590"/>
            </a:xfrm>
            <a:prstGeom prst="rect">
              <a:avLst/>
            </a:prstGeom>
          </p:spPr>
        </p:pic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1573" y="351611"/>
              <a:ext cx="1045958" cy="1625145"/>
            </a:xfrm>
            <a:prstGeom prst="rect">
              <a:avLst/>
            </a:prstGeom>
          </p:spPr>
        </p:pic>
      </p:grpSp>
      <p:sp>
        <p:nvSpPr>
          <p:cNvPr id="16" name="Título 1">
            <a:extLst>
              <a:ext uri="{FF2B5EF4-FFF2-40B4-BE49-F238E27FC236}">
                <a16:creationId xmlns:a16="http://schemas.microsoft.com/office/drawing/2014/main" id="{80D69C64-C267-7947-8CA3-4F9D52378FD4}"/>
              </a:ext>
            </a:extLst>
          </p:cNvPr>
          <p:cNvSpPr txBox="1">
            <a:spLocks/>
          </p:cNvSpPr>
          <p:nvPr/>
        </p:nvSpPr>
        <p:spPr>
          <a:xfrm>
            <a:off x="496388" y="1387901"/>
            <a:ext cx="10993549" cy="193165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000" b="1" i="0" u="none" strike="noStrike" kern="1200" cap="all" spc="0" normalizeH="0" baseline="0" noProof="0" dirty="0" smtClean="0">
                <a:ln>
                  <a:noFill/>
                </a:ln>
                <a:solidFill>
                  <a:srgbClr val="4D1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 pitchFamily="34" charset="0"/>
              </a:rPr>
              <a:t>APORTACIONES POTENCIALES DE las facultades y escuelas de medicina para la mejora del SECTOR SALUD</a:t>
            </a:r>
            <a:endParaRPr kumimoji="0" lang="es-MX" sz="3000" b="1" i="0" u="none" strike="noStrike" kern="1200" cap="all" spc="0" normalizeH="0" baseline="0" noProof="0" dirty="0">
              <a:ln>
                <a:noFill/>
              </a:ln>
              <a:solidFill>
                <a:srgbClr val="4D143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rbel" panose="020B0503020204020204" pitchFamily="34" charset="0"/>
            </a:endParaRPr>
          </a:p>
        </p:txBody>
      </p:sp>
      <p:sp>
        <p:nvSpPr>
          <p:cNvPr id="17" name="Subtítulo 2">
            <a:extLst>
              <a:ext uri="{FF2B5EF4-FFF2-40B4-BE49-F238E27FC236}">
                <a16:creationId xmlns:a16="http://schemas.microsoft.com/office/drawing/2014/main" id="{E6ED2745-009A-3A4F-B21E-D03349D0A3AD}"/>
              </a:ext>
            </a:extLst>
          </p:cNvPr>
          <p:cNvSpPr txBox="1">
            <a:spLocks/>
          </p:cNvSpPr>
          <p:nvPr/>
        </p:nvSpPr>
        <p:spPr>
          <a:xfrm>
            <a:off x="763025" y="4107341"/>
            <a:ext cx="10993546" cy="9157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Dr. José</a:t>
            </a:r>
            <a:r>
              <a:rPr kumimoji="0" lang="es-MX" sz="2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s-MX" sz="2400" b="1" cap="none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Art</a:t>
            </a: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uro </a:t>
            </a:r>
            <a:r>
              <a:rPr lang="es-MX" sz="2400" b="1" cap="none" noProof="0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</a:t>
            </a: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astillo </a:t>
            </a:r>
            <a:r>
              <a:rPr lang="es-MX" sz="2400" b="1" cap="none" noProof="0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</a:t>
            </a: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ardiel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s-MX" sz="2400" b="1" cap="none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Director de la Escuela de Medicina </a:t>
            </a: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Universidad</a:t>
            </a:r>
            <a:r>
              <a:rPr kumimoji="0" lang="es-MX" sz="2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s-MX" sz="2400" b="1" cap="none" dirty="0" err="1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Q</a:t>
            </a:r>
            <a:r>
              <a:rPr kumimoji="0" lang="es-MX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uetzalcóatl</a:t>
            </a:r>
            <a:r>
              <a:rPr kumimoji="0" lang="es-MX" sz="2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en </a:t>
            </a:r>
            <a:r>
              <a:rPr lang="es-MX" sz="2400" b="1" cap="none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</a:t>
            </a:r>
            <a:r>
              <a:rPr kumimoji="0" lang="es-MX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rapuato</a:t>
            </a:r>
            <a:r>
              <a:rPr kumimoji="0" lang="es-MX" sz="2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82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450564" y="419428"/>
            <a:ext cx="11194869" cy="1699116"/>
            <a:chOff x="561702" y="452846"/>
            <a:chExt cx="11194869" cy="1462806"/>
          </a:xfrm>
        </p:grpSpPr>
        <p:sp>
          <p:nvSpPr>
            <p:cNvPr id="6" name="Rectángulo 5"/>
            <p:cNvSpPr/>
            <p:nvPr/>
          </p:nvSpPr>
          <p:spPr>
            <a:xfrm>
              <a:off x="561702" y="457133"/>
              <a:ext cx="3633445" cy="828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MX"/>
            </a:p>
          </p:txBody>
        </p:sp>
        <p:sp>
          <p:nvSpPr>
            <p:cNvPr id="7" name="Rectángulo 6"/>
            <p:cNvSpPr/>
            <p:nvPr/>
          </p:nvSpPr>
          <p:spPr>
            <a:xfrm>
              <a:off x="4267200" y="452846"/>
              <a:ext cx="3648891" cy="82800"/>
            </a:xfrm>
            <a:prstGeom prst="rect">
              <a:avLst/>
            </a:prstGeom>
            <a:solidFill>
              <a:srgbClr val="A2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MX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8059783" y="452846"/>
              <a:ext cx="3696788" cy="82731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MX"/>
            </a:p>
          </p:txBody>
        </p:sp>
        <p:sp>
          <p:nvSpPr>
            <p:cNvPr id="9" name="Rectángulo 8"/>
            <p:cNvSpPr/>
            <p:nvPr/>
          </p:nvSpPr>
          <p:spPr>
            <a:xfrm>
              <a:off x="561702" y="819686"/>
              <a:ext cx="11194869" cy="1095966"/>
            </a:xfrm>
            <a:prstGeom prst="rect">
              <a:avLst/>
            </a:prstGeom>
            <a:solidFill>
              <a:srgbClr val="6C003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4000" b="1" dirty="0" smtClean="0"/>
                <a:t>¿Por qué?</a:t>
              </a:r>
              <a:endParaRPr lang="es-MX" sz="4000" b="1" dirty="0"/>
            </a:p>
          </p:txBody>
        </p:sp>
      </p:grpSp>
      <p:sp>
        <p:nvSpPr>
          <p:cNvPr id="13" name="Título 1">
            <a:extLst>
              <a:ext uri="{FF2B5EF4-FFF2-40B4-BE49-F238E27FC236}">
                <a16:creationId xmlns:a16="http://schemas.microsoft.com/office/drawing/2014/main" id="{EE9DD6F9-9E58-6148-B8E9-13BDD52E1D59}"/>
              </a:ext>
            </a:extLst>
          </p:cNvPr>
          <p:cNvSpPr txBox="1">
            <a:spLocks/>
          </p:cNvSpPr>
          <p:nvPr/>
        </p:nvSpPr>
        <p:spPr>
          <a:xfrm>
            <a:off x="581192" y="702156"/>
            <a:ext cx="1102961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0" i="0" u="none" strike="noStrike" kern="1200" cap="all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ill Sans MT" panose="020B0502020104020203"/>
              <a:ea typeface="+mj-ea"/>
              <a:cs typeface="+mj-cs"/>
            </a:endParaRPr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5D3AA0B3-F38F-E340-A335-A6C4337033AB}"/>
              </a:ext>
            </a:extLst>
          </p:cNvPr>
          <p:cNvSpPr txBox="1">
            <a:spLocks/>
          </p:cNvSpPr>
          <p:nvPr/>
        </p:nvSpPr>
        <p:spPr>
          <a:xfrm>
            <a:off x="450564" y="2521132"/>
            <a:ext cx="11029615" cy="3925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Clr>
                <a:srgbClr val="903163"/>
              </a:buClr>
              <a:defRPr/>
            </a:pPr>
            <a:r>
              <a:rPr lang="es-ES" sz="2400" b="1" dirty="0" smtClean="0">
                <a:solidFill>
                  <a:srgbClr val="3D3D3D"/>
                </a:solidFill>
                <a:latin typeface="Gill Sans MT" panose="020B0502020104020203"/>
              </a:rPr>
              <a:t>Falta de  vinculación </a:t>
            </a:r>
            <a:r>
              <a:rPr lang="es-ES" sz="2400" b="1" dirty="0">
                <a:solidFill>
                  <a:srgbClr val="3D3D3D"/>
                </a:solidFill>
                <a:latin typeface="Gill Sans MT" panose="020B0502020104020203"/>
              </a:rPr>
              <a:t>y</a:t>
            </a:r>
            <a:r>
              <a:rPr lang="es-ES" sz="2400" b="1" dirty="0" smtClean="0">
                <a:solidFill>
                  <a:srgbClr val="3D3D3D"/>
                </a:solidFill>
                <a:latin typeface="Gill Sans MT" panose="020B0502020104020203"/>
              </a:rPr>
              <a:t> trasmisión de datos para logar la difusión del conocimiento.</a:t>
            </a:r>
          </a:p>
          <a:p>
            <a:pPr marL="306000" marR="0" lvl="0" indent="-306000" algn="just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lang="es-ES" sz="2400" b="1" dirty="0" smtClean="0">
                <a:solidFill>
                  <a:srgbClr val="3D3D3D"/>
                </a:solidFill>
                <a:latin typeface="Gill Sans MT" panose="020B0502020104020203"/>
              </a:rPr>
              <a:t>Deficiente mecanismo para el manejo de la información de uso común. </a:t>
            </a:r>
          </a:p>
          <a:p>
            <a:pPr marL="306000" marR="0" lvl="0" indent="-306000" algn="just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lang="es-ES" sz="2400" b="1" dirty="0" smtClean="0">
                <a:solidFill>
                  <a:srgbClr val="3D3D3D"/>
                </a:solidFill>
                <a:latin typeface="Gill Sans MT" panose="020B0502020104020203"/>
              </a:rPr>
              <a:t>Innovar en el  sistema de gestión para el manejo de la información. </a:t>
            </a:r>
          </a:p>
          <a:p>
            <a:pPr marL="306000" marR="0" lvl="0" indent="-30600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endParaRPr lang="es-ES" b="1" dirty="0" smtClean="0">
              <a:solidFill>
                <a:srgbClr val="3D3D3D"/>
              </a:solidFill>
              <a:latin typeface="Gill Sans MT" panose="020B0502020104020203"/>
            </a:endParaRPr>
          </a:p>
        </p:txBody>
      </p:sp>
    </p:spTree>
    <p:extLst>
      <p:ext uri="{BB962C8B-B14F-4D97-AF65-F5344CB8AC3E}">
        <p14:creationId xmlns:p14="http://schemas.microsoft.com/office/powerpoint/2010/main" val="347354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581192" y="497070"/>
            <a:ext cx="11194869" cy="1621474"/>
            <a:chOff x="561702" y="452846"/>
            <a:chExt cx="11194869" cy="1395962"/>
          </a:xfrm>
        </p:grpSpPr>
        <p:sp>
          <p:nvSpPr>
            <p:cNvPr id="6" name="Rectángulo 5"/>
            <p:cNvSpPr/>
            <p:nvPr/>
          </p:nvSpPr>
          <p:spPr>
            <a:xfrm>
              <a:off x="561702" y="457133"/>
              <a:ext cx="3633445" cy="828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Rectángulo 6"/>
            <p:cNvSpPr/>
            <p:nvPr/>
          </p:nvSpPr>
          <p:spPr>
            <a:xfrm>
              <a:off x="4267200" y="452846"/>
              <a:ext cx="3648891" cy="82800"/>
            </a:xfrm>
            <a:prstGeom prst="rect">
              <a:avLst/>
            </a:prstGeom>
            <a:solidFill>
              <a:srgbClr val="A2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8059783" y="452846"/>
              <a:ext cx="3696788" cy="82731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Rectángulo 8"/>
            <p:cNvSpPr/>
            <p:nvPr/>
          </p:nvSpPr>
          <p:spPr>
            <a:xfrm>
              <a:off x="561702" y="752842"/>
              <a:ext cx="11194869" cy="1095966"/>
            </a:xfrm>
            <a:prstGeom prst="rect">
              <a:avLst/>
            </a:prstGeom>
            <a:solidFill>
              <a:srgbClr val="6C003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4000" b="1" dirty="0" smtClean="0"/>
                <a:t>¿Para qué?</a:t>
              </a:r>
              <a:endParaRPr lang="es-MX" sz="4000" b="1" dirty="0"/>
            </a:p>
          </p:txBody>
        </p:sp>
      </p:grpSp>
      <p:sp>
        <p:nvSpPr>
          <p:cNvPr id="13" name="Título 1">
            <a:extLst>
              <a:ext uri="{FF2B5EF4-FFF2-40B4-BE49-F238E27FC236}">
                <a16:creationId xmlns:a16="http://schemas.microsoft.com/office/drawing/2014/main" id="{EE9DD6F9-9E58-6148-B8E9-13BDD52E1D59}"/>
              </a:ext>
            </a:extLst>
          </p:cNvPr>
          <p:cNvSpPr txBox="1">
            <a:spLocks/>
          </p:cNvSpPr>
          <p:nvPr/>
        </p:nvSpPr>
        <p:spPr>
          <a:xfrm>
            <a:off x="581192" y="702156"/>
            <a:ext cx="1102961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0" i="0" u="none" strike="noStrike" kern="1200" cap="all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ill Sans MT" panose="020B0502020104020203"/>
              <a:ea typeface="+mj-ea"/>
              <a:cs typeface="+mj-cs"/>
            </a:endParaRPr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5D3AA0B3-F38F-E340-A335-A6C4337033AB}"/>
              </a:ext>
            </a:extLst>
          </p:cNvPr>
          <p:cNvSpPr txBox="1">
            <a:spLocks/>
          </p:cNvSpPr>
          <p:nvPr/>
        </p:nvSpPr>
        <p:spPr>
          <a:xfrm>
            <a:off x="616824" y="2521132"/>
            <a:ext cx="11029615" cy="3925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6000" marR="0" lvl="0" indent="-306000" algn="just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lang="es-ES" sz="2800" b="1" dirty="0" smtClean="0">
                <a:solidFill>
                  <a:srgbClr val="3D3D3D"/>
                </a:solidFill>
                <a:latin typeface="Gill Sans MT" panose="020B0502020104020203"/>
              </a:rPr>
              <a:t>Conocimiento generado y que no se difunde no tiene impacto. </a:t>
            </a:r>
          </a:p>
          <a:p>
            <a:pPr marL="306000" marR="0" lvl="0" indent="-306000" algn="just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lang="es-ES" sz="2800" b="1" dirty="0" smtClean="0">
                <a:solidFill>
                  <a:srgbClr val="3D3D3D"/>
                </a:solidFill>
                <a:latin typeface="Gill Sans MT" panose="020B0502020104020203"/>
              </a:rPr>
              <a:t>Mejorar la calidad de atención en el paciente.</a:t>
            </a:r>
          </a:p>
          <a:p>
            <a:pPr marL="306000" marR="0" lvl="0" indent="-306000" algn="just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lang="es-MX" sz="2800" b="1" dirty="0" smtClean="0">
                <a:solidFill>
                  <a:srgbClr val="3D3D3D"/>
                </a:solidFill>
                <a:latin typeface="Gill Sans MT" panose="020B0502020104020203"/>
              </a:rPr>
              <a:t>Contar con el conocimiento actualizado para asegurar una adecuada inserción al sector salud. </a:t>
            </a:r>
            <a:endParaRPr kumimoji="0" lang="es-MX" sz="2800" b="1" i="0" u="none" strike="noStrike" kern="1200" cap="none" spc="0" normalizeH="0" baseline="0" noProof="0" dirty="0" smtClean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</a:endParaRPr>
          </a:p>
        </p:txBody>
      </p:sp>
    </p:spTree>
    <p:extLst>
      <p:ext uri="{BB962C8B-B14F-4D97-AF65-F5344CB8AC3E}">
        <p14:creationId xmlns:p14="http://schemas.microsoft.com/office/powerpoint/2010/main" val="253291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581192" y="497070"/>
            <a:ext cx="11194869" cy="1596709"/>
            <a:chOff x="561702" y="452846"/>
            <a:chExt cx="11194869" cy="1374641"/>
          </a:xfrm>
        </p:grpSpPr>
        <p:sp>
          <p:nvSpPr>
            <p:cNvPr id="6" name="Rectángulo 5"/>
            <p:cNvSpPr/>
            <p:nvPr/>
          </p:nvSpPr>
          <p:spPr>
            <a:xfrm>
              <a:off x="561702" y="457133"/>
              <a:ext cx="3633445" cy="828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Rectángulo 6"/>
            <p:cNvSpPr/>
            <p:nvPr/>
          </p:nvSpPr>
          <p:spPr>
            <a:xfrm>
              <a:off x="4267200" y="452846"/>
              <a:ext cx="3648891" cy="82800"/>
            </a:xfrm>
            <a:prstGeom prst="rect">
              <a:avLst/>
            </a:prstGeom>
            <a:solidFill>
              <a:srgbClr val="A2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8059783" y="452846"/>
              <a:ext cx="3696788" cy="82731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Rectángulo 8"/>
            <p:cNvSpPr/>
            <p:nvPr/>
          </p:nvSpPr>
          <p:spPr>
            <a:xfrm>
              <a:off x="561702" y="731521"/>
              <a:ext cx="11194869" cy="1095966"/>
            </a:xfrm>
            <a:prstGeom prst="rect">
              <a:avLst/>
            </a:prstGeom>
            <a:solidFill>
              <a:srgbClr val="6C003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5D0F71FA-19E7-E544-8665-7ED6C24B695B}"/>
              </a:ext>
            </a:extLst>
          </p:cNvPr>
          <p:cNvSpPr txBox="1">
            <a:spLocks/>
          </p:cNvSpPr>
          <p:nvPr/>
        </p:nvSpPr>
        <p:spPr>
          <a:xfrm>
            <a:off x="581192" y="702156"/>
            <a:ext cx="1102961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Vinculación</a:t>
            </a: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ill Sans MT" panose="020B0502020104020203"/>
              <a:ea typeface="+mj-ea"/>
              <a:cs typeface="+mj-cs"/>
            </a:endParaRPr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ACAA2CEA-F8B7-1849-855D-960C5E3AADC7}"/>
              </a:ext>
            </a:extLst>
          </p:cNvPr>
          <p:cNvSpPr txBox="1">
            <a:spLocks/>
          </p:cNvSpPr>
          <p:nvPr/>
        </p:nvSpPr>
        <p:spPr>
          <a:xfrm>
            <a:off x="581192" y="2321377"/>
            <a:ext cx="9643463" cy="3678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200000"/>
              </a:lnSpc>
              <a:buClr>
                <a:srgbClr val="903163"/>
              </a:buClr>
              <a:defRPr/>
            </a:pPr>
            <a:r>
              <a:rPr lang="es-MX" sz="2800" b="1" dirty="0">
                <a:solidFill>
                  <a:srgbClr val="3D3D3D"/>
                </a:solidFill>
                <a:latin typeface="Gill Sans MT" panose="020B0502020104020203"/>
              </a:rPr>
              <a:t>Comunicación </a:t>
            </a:r>
            <a:r>
              <a:rPr lang="es-MX" sz="2800" b="1" dirty="0" smtClean="0">
                <a:solidFill>
                  <a:srgbClr val="3D3D3D"/>
                </a:solidFill>
                <a:latin typeface="Gill Sans MT" panose="020B0502020104020203"/>
              </a:rPr>
              <a:t>continua, bidireccional, permanente y directa entre el sector salud y las instituciones educativas.</a:t>
            </a:r>
            <a:endParaRPr kumimoji="0" lang="es-MX" sz="2800" b="1" i="0" u="none" strike="noStrike" kern="1200" cap="none" spc="0" normalizeH="0" baseline="0" noProof="0" dirty="0" smtClean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</a:endParaRPr>
          </a:p>
          <a:p>
            <a:pPr marL="3060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</a:endParaRPr>
          </a:p>
        </p:txBody>
      </p:sp>
    </p:spTree>
    <p:extLst>
      <p:ext uri="{BB962C8B-B14F-4D97-AF65-F5344CB8AC3E}">
        <p14:creationId xmlns:p14="http://schemas.microsoft.com/office/powerpoint/2010/main" val="310811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581192" y="497070"/>
            <a:ext cx="11194869" cy="1621474"/>
            <a:chOff x="561702" y="452846"/>
            <a:chExt cx="11194869" cy="1395962"/>
          </a:xfrm>
        </p:grpSpPr>
        <p:sp>
          <p:nvSpPr>
            <p:cNvPr id="6" name="Rectángulo 5"/>
            <p:cNvSpPr/>
            <p:nvPr/>
          </p:nvSpPr>
          <p:spPr>
            <a:xfrm>
              <a:off x="561702" y="457133"/>
              <a:ext cx="3633445" cy="828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Rectángulo 6"/>
            <p:cNvSpPr/>
            <p:nvPr/>
          </p:nvSpPr>
          <p:spPr>
            <a:xfrm>
              <a:off x="4267200" y="452846"/>
              <a:ext cx="3648891" cy="82800"/>
            </a:xfrm>
            <a:prstGeom prst="rect">
              <a:avLst/>
            </a:prstGeom>
            <a:solidFill>
              <a:srgbClr val="A2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8059783" y="452846"/>
              <a:ext cx="3696788" cy="82731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Rectángulo 8"/>
            <p:cNvSpPr/>
            <p:nvPr/>
          </p:nvSpPr>
          <p:spPr>
            <a:xfrm>
              <a:off x="561702" y="752842"/>
              <a:ext cx="11194869" cy="1095966"/>
            </a:xfrm>
            <a:prstGeom prst="rect">
              <a:avLst/>
            </a:prstGeom>
            <a:solidFill>
              <a:srgbClr val="6C003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4000" b="1" dirty="0" smtClean="0"/>
                <a:t>¿Por qué?</a:t>
              </a:r>
              <a:endParaRPr lang="es-MX" sz="4000" b="1" dirty="0"/>
            </a:p>
          </p:txBody>
        </p:sp>
      </p:grpSp>
      <p:sp>
        <p:nvSpPr>
          <p:cNvPr id="13" name="Título 1">
            <a:extLst>
              <a:ext uri="{FF2B5EF4-FFF2-40B4-BE49-F238E27FC236}">
                <a16:creationId xmlns:a16="http://schemas.microsoft.com/office/drawing/2014/main" id="{EE9DD6F9-9E58-6148-B8E9-13BDD52E1D59}"/>
              </a:ext>
            </a:extLst>
          </p:cNvPr>
          <p:cNvSpPr txBox="1">
            <a:spLocks/>
          </p:cNvSpPr>
          <p:nvPr/>
        </p:nvSpPr>
        <p:spPr>
          <a:xfrm>
            <a:off x="581192" y="702156"/>
            <a:ext cx="1102961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0" i="0" u="none" strike="noStrike" kern="1200" cap="all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ill Sans MT" panose="020B0502020104020203"/>
              <a:ea typeface="+mj-ea"/>
              <a:cs typeface="+mj-cs"/>
            </a:endParaRPr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5D3AA0B3-F38F-E340-A335-A6C4337033AB}"/>
              </a:ext>
            </a:extLst>
          </p:cNvPr>
          <p:cNvSpPr txBox="1">
            <a:spLocks/>
          </p:cNvSpPr>
          <p:nvPr/>
        </p:nvSpPr>
        <p:spPr>
          <a:xfrm>
            <a:off x="581192" y="2370907"/>
            <a:ext cx="9774091" cy="3925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None/>
              <a:tabLst/>
              <a:defRPr/>
            </a:pPr>
            <a:endParaRPr lang="es-ES" sz="2800" b="1" dirty="0" smtClean="0">
              <a:solidFill>
                <a:srgbClr val="3D3D3D"/>
              </a:solidFill>
              <a:latin typeface="Gill Sans MT" panose="020B0502020104020203"/>
            </a:endParaRPr>
          </a:p>
          <a:p>
            <a:pPr marL="306000" marR="0" lvl="0" indent="-306000" algn="l" defTabSz="4572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endParaRPr lang="es-ES" sz="2800" b="1" dirty="0" smtClean="0">
              <a:solidFill>
                <a:srgbClr val="3D3D3D"/>
              </a:solidFill>
              <a:latin typeface="Gill Sans MT" panose="020B0502020104020203"/>
            </a:endParaRPr>
          </a:p>
          <a:p>
            <a:pPr marL="306000" marR="0" lvl="0" indent="-306000" algn="just" defTabSz="4572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lang="es-ES" sz="2800" b="1" dirty="0" smtClean="0">
                <a:solidFill>
                  <a:srgbClr val="3D3D3D"/>
                </a:solidFill>
                <a:latin typeface="Gill Sans MT" panose="020B0502020104020203"/>
              </a:rPr>
              <a:t>Falla </a:t>
            </a:r>
            <a:r>
              <a:rPr lang="es-ES" sz="2800" b="1" dirty="0" smtClean="0">
                <a:solidFill>
                  <a:srgbClr val="3D3D3D"/>
                </a:solidFill>
                <a:latin typeface="Gill Sans MT" panose="020B0502020104020203"/>
              </a:rPr>
              <a:t>en los  mecanismos de retroalimentación entre las universidades y el sector salud</a:t>
            </a:r>
            <a:r>
              <a:rPr lang="es-ES" sz="2800" b="1" dirty="0">
                <a:solidFill>
                  <a:srgbClr val="3D3D3D"/>
                </a:solidFill>
                <a:latin typeface="Gill Sans MT" panose="020B0502020104020203"/>
              </a:rPr>
              <a:t> </a:t>
            </a:r>
            <a:r>
              <a:rPr lang="es-ES" sz="2800" b="1" dirty="0" smtClean="0">
                <a:solidFill>
                  <a:srgbClr val="3D3D3D"/>
                </a:solidFill>
                <a:latin typeface="Gill Sans MT" panose="020B0502020104020203"/>
              </a:rPr>
              <a:t>respecto a sus necesidades. </a:t>
            </a:r>
          </a:p>
          <a:p>
            <a:pPr marL="0" marR="0" lvl="0" indent="0" algn="l" defTabSz="4572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None/>
              <a:tabLst/>
              <a:defRPr/>
            </a:pPr>
            <a:endParaRPr kumimoji="0" lang="es-MX" sz="2800" b="1" i="0" u="none" strike="noStrike" kern="1200" cap="none" spc="0" normalizeH="0" baseline="0" noProof="0" dirty="0" smtClean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</a:endParaRPr>
          </a:p>
          <a:p>
            <a:pPr marL="306000" marR="0" lvl="0" indent="-306000" algn="l" defTabSz="4572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endParaRPr kumimoji="0" lang="es-MX" sz="2800" b="1" i="0" u="none" strike="noStrike" kern="1200" cap="none" spc="0" normalizeH="0" baseline="0" noProof="0" dirty="0" smtClean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</a:endParaRPr>
          </a:p>
          <a:p>
            <a:pPr marL="306000" marR="0" lvl="0" indent="-306000" algn="l" defTabSz="4572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</a:endParaRPr>
          </a:p>
        </p:txBody>
      </p:sp>
    </p:spTree>
    <p:extLst>
      <p:ext uri="{BB962C8B-B14F-4D97-AF65-F5344CB8AC3E}">
        <p14:creationId xmlns:p14="http://schemas.microsoft.com/office/powerpoint/2010/main" val="217445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581192" y="497070"/>
            <a:ext cx="11194869" cy="1596709"/>
            <a:chOff x="561702" y="452846"/>
            <a:chExt cx="11194869" cy="1374641"/>
          </a:xfrm>
        </p:grpSpPr>
        <p:sp>
          <p:nvSpPr>
            <p:cNvPr id="6" name="Rectángulo 5"/>
            <p:cNvSpPr/>
            <p:nvPr/>
          </p:nvSpPr>
          <p:spPr>
            <a:xfrm>
              <a:off x="561702" y="457133"/>
              <a:ext cx="3633445" cy="828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Rectángulo 6"/>
            <p:cNvSpPr/>
            <p:nvPr/>
          </p:nvSpPr>
          <p:spPr>
            <a:xfrm>
              <a:off x="4267200" y="452846"/>
              <a:ext cx="3648891" cy="82800"/>
            </a:xfrm>
            <a:prstGeom prst="rect">
              <a:avLst/>
            </a:prstGeom>
            <a:solidFill>
              <a:srgbClr val="A2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8059783" y="452846"/>
              <a:ext cx="3696788" cy="82731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Rectángulo 8"/>
            <p:cNvSpPr/>
            <p:nvPr/>
          </p:nvSpPr>
          <p:spPr>
            <a:xfrm>
              <a:off x="561702" y="731521"/>
              <a:ext cx="11194869" cy="1095966"/>
            </a:xfrm>
            <a:prstGeom prst="rect">
              <a:avLst/>
            </a:prstGeom>
            <a:solidFill>
              <a:srgbClr val="6C003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4000" b="1" dirty="0" smtClean="0"/>
                <a:t>¿Para qué?</a:t>
              </a:r>
              <a:endParaRPr lang="es-MX" sz="4000" b="1" dirty="0"/>
            </a:p>
          </p:txBody>
        </p:sp>
      </p:grpSp>
      <p:sp>
        <p:nvSpPr>
          <p:cNvPr id="13" name="Título 1">
            <a:extLst>
              <a:ext uri="{FF2B5EF4-FFF2-40B4-BE49-F238E27FC236}">
                <a16:creationId xmlns:a16="http://schemas.microsoft.com/office/drawing/2014/main" id="{EE9DD6F9-9E58-6148-B8E9-13BDD52E1D59}"/>
              </a:ext>
            </a:extLst>
          </p:cNvPr>
          <p:cNvSpPr txBox="1">
            <a:spLocks/>
          </p:cNvSpPr>
          <p:nvPr/>
        </p:nvSpPr>
        <p:spPr>
          <a:xfrm>
            <a:off x="581192" y="702156"/>
            <a:ext cx="1102961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0" i="0" u="none" strike="noStrike" kern="1200" cap="all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ill Sans MT" panose="020B0502020104020203"/>
              <a:ea typeface="+mj-ea"/>
              <a:cs typeface="+mj-cs"/>
            </a:endParaRPr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5D3AA0B3-F38F-E340-A335-A6C4337033AB}"/>
              </a:ext>
            </a:extLst>
          </p:cNvPr>
          <p:cNvSpPr txBox="1">
            <a:spLocks/>
          </p:cNvSpPr>
          <p:nvPr/>
        </p:nvSpPr>
        <p:spPr>
          <a:xfrm>
            <a:off x="581192" y="2618509"/>
            <a:ext cx="11194869" cy="377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None/>
              <a:tabLst/>
              <a:defRPr/>
            </a:pPr>
            <a:endParaRPr lang="es-ES" sz="2400" b="1" dirty="0" smtClean="0">
              <a:solidFill>
                <a:srgbClr val="3D3D3D"/>
              </a:solidFill>
              <a:latin typeface="Gill Sans MT" panose="020B0502020104020203"/>
            </a:endParaRPr>
          </a:p>
          <a:p>
            <a:pPr algn="just">
              <a:lnSpc>
                <a:spcPct val="200000"/>
              </a:lnSpc>
              <a:buClr>
                <a:srgbClr val="903163"/>
              </a:buClr>
              <a:defRPr/>
            </a:pPr>
            <a:r>
              <a:rPr kumimoji="0" lang="es-MX" sz="5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Mejorar</a:t>
            </a:r>
            <a:r>
              <a:rPr kumimoji="0" lang="es-MX" sz="59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 la </a:t>
            </a:r>
            <a:r>
              <a:rPr kumimoji="0" lang="es-MX" sz="5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comunicación para que:</a:t>
            </a:r>
          </a:p>
          <a:p>
            <a:pPr lvl="1" algn="just">
              <a:lnSpc>
                <a:spcPct val="200000"/>
              </a:lnSpc>
              <a:buClr>
                <a:srgbClr val="903163"/>
              </a:buClr>
              <a:defRPr/>
            </a:pPr>
            <a:r>
              <a:rPr kumimoji="0" lang="es-MX" sz="5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Sea</a:t>
            </a:r>
            <a:r>
              <a:rPr kumimoji="0" lang="es-MX" sz="59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 </a:t>
            </a:r>
            <a:r>
              <a:rPr kumimoji="0" lang="es-MX" sz="5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asertiva</a:t>
            </a:r>
            <a:r>
              <a:rPr kumimoji="0" lang="es-MX" sz="59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 y </a:t>
            </a:r>
            <a:r>
              <a:rPr kumimoji="0" lang="es-MX" sz="5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saludable.</a:t>
            </a:r>
          </a:p>
          <a:p>
            <a:pPr lvl="1" algn="just">
              <a:lnSpc>
                <a:spcPct val="200000"/>
              </a:lnSpc>
              <a:buClr>
                <a:srgbClr val="903163"/>
              </a:buClr>
              <a:defRPr/>
            </a:pPr>
            <a:r>
              <a:rPr kumimoji="0" lang="es-MX" sz="59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Garantice atención médica de </a:t>
            </a:r>
            <a:r>
              <a:rPr kumimoji="0" lang="es-MX" sz="59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calidad </a:t>
            </a:r>
            <a:endParaRPr kumimoji="0" lang="es-MX" sz="5900" b="1" i="0" u="none" strike="noStrike" kern="1200" cap="none" spc="0" normalizeH="0" noProof="0" dirty="0" smtClean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</a:endParaRPr>
          </a:p>
          <a:p>
            <a:pPr lvl="1" algn="just">
              <a:lnSpc>
                <a:spcPct val="200000"/>
              </a:lnSpc>
              <a:buClr>
                <a:srgbClr val="903163"/>
              </a:buClr>
              <a:defRPr/>
            </a:pPr>
            <a:r>
              <a:rPr lang="es-MX" sz="5900" b="1" dirty="0" smtClean="0">
                <a:solidFill>
                  <a:srgbClr val="3D3D3D"/>
                </a:solidFill>
                <a:latin typeface="Gill Sans MT" panose="020B0502020104020203"/>
              </a:rPr>
              <a:t>Fortalezca la </a:t>
            </a:r>
            <a:r>
              <a:rPr kumimoji="0" lang="es-MX" sz="59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calidez </a:t>
            </a:r>
            <a:r>
              <a:rPr kumimoji="0" lang="es-MX" sz="5900" b="1" i="0" u="none" strike="noStrike" kern="1200" cap="none" spc="0" normalizeH="0" noProof="0" dirty="0" err="1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durant</a:t>
            </a:r>
            <a:r>
              <a:rPr lang="es-MX" sz="5900" b="1" dirty="0" smtClean="0">
                <a:solidFill>
                  <a:srgbClr val="3D3D3D"/>
                </a:solidFill>
                <a:latin typeface="Gill Sans MT" panose="020B0502020104020203"/>
              </a:rPr>
              <a:t>e el encuentro médico</a:t>
            </a:r>
            <a:r>
              <a:rPr kumimoji="0" lang="es-MX" sz="24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. </a:t>
            </a: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</a:endParaRPr>
          </a:p>
          <a:p>
            <a:pPr marL="306000" marR="0" lvl="0" indent="-306000" algn="l" defTabSz="4572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</a:endParaRPr>
          </a:p>
        </p:txBody>
      </p:sp>
    </p:spTree>
    <p:extLst>
      <p:ext uri="{BB962C8B-B14F-4D97-AF65-F5344CB8AC3E}">
        <p14:creationId xmlns:p14="http://schemas.microsoft.com/office/powerpoint/2010/main" val="370134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581192" y="583787"/>
            <a:ext cx="11194869" cy="1596709"/>
            <a:chOff x="561702" y="452846"/>
            <a:chExt cx="11194869" cy="1374641"/>
          </a:xfrm>
        </p:grpSpPr>
        <p:sp>
          <p:nvSpPr>
            <p:cNvPr id="6" name="Rectángulo 5"/>
            <p:cNvSpPr/>
            <p:nvPr/>
          </p:nvSpPr>
          <p:spPr>
            <a:xfrm>
              <a:off x="561702" y="457133"/>
              <a:ext cx="3633445" cy="828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Rectángulo 6"/>
            <p:cNvSpPr/>
            <p:nvPr/>
          </p:nvSpPr>
          <p:spPr>
            <a:xfrm>
              <a:off x="4267200" y="452846"/>
              <a:ext cx="3648891" cy="82800"/>
            </a:xfrm>
            <a:prstGeom prst="rect">
              <a:avLst/>
            </a:prstGeom>
            <a:solidFill>
              <a:srgbClr val="A2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8059783" y="452846"/>
              <a:ext cx="3696788" cy="82731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Rectángulo 8"/>
            <p:cNvSpPr/>
            <p:nvPr/>
          </p:nvSpPr>
          <p:spPr>
            <a:xfrm>
              <a:off x="561702" y="731521"/>
              <a:ext cx="11194869" cy="1095966"/>
            </a:xfrm>
            <a:prstGeom prst="rect">
              <a:avLst/>
            </a:prstGeom>
            <a:solidFill>
              <a:srgbClr val="6C003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0" name="Título 1">
            <a:extLst>
              <a:ext uri="{FF2B5EF4-FFF2-40B4-BE49-F238E27FC236}">
                <a16:creationId xmlns:a16="http://schemas.microsoft.com/office/drawing/2014/main" id="{5ED9CB63-CFB9-484C-B585-0EF0C3545980}"/>
              </a:ext>
            </a:extLst>
          </p:cNvPr>
          <p:cNvSpPr txBox="1">
            <a:spLocks/>
          </p:cNvSpPr>
          <p:nvPr/>
        </p:nvSpPr>
        <p:spPr>
          <a:xfrm>
            <a:off x="581192" y="702156"/>
            <a:ext cx="1102961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 </a:t>
            </a:r>
            <a:r>
              <a:rPr lang="es-MX" sz="4000" b="1" cap="none" dirty="0">
                <a:solidFill>
                  <a:sysClr val="window" lastClr="FFFFFF"/>
                </a:solidFill>
                <a:latin typeface="Gill Sans MT" panose="020B0502020104020203"/>
              </a:rPr>
              <a:t>P</a:t>
            </a:r>
            <a:r>
              <a:rPr kumimoji="0" lang="es-MX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Gill Sans MT" panose="020B0502020104020203"/>
              </a:rPr>
              <a:t>reguntas</a:t>
            </a:r>
            <a:r>
              <a:rPr kumimoji="0" lang="es-MX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 </a:t>
            </a:r>
            <a:endParaRPr kumimoji="0" lang="es-MX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ill Sans MT" panose="020B0502020104020203"/>
              <a:ea typeface="+mj-ea"/>
              <a:cs typeface="+mj-cs"/>
            </a:endParaRP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0BFA48FB-12C7-6E42-869E-4E9B446F403F}"/>
              </a:ext>
            </a:extLst>
          </p:cNvPr>
          <p:cNvSpPr txBox="1">
            <a:spLocks/>
          </p:cNvSpPr>
          <p:nvPr/>
        </p:nvSpPr>
        <p:spPr>
          <a:xfrm>
            <a:off x="581192" y="2180496"/>
            <a:ext cx="11029616" cy="3678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6000" marR="0" lvl="0" indent="-306000" algn="l" defTabSz="4572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kumimoji="0" lang="es-MX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¿</a:t>
            </a:r>
            <a:r>
              <a:rPr lang="es-MX" sz="2200" b="1" dirty="0" smtClean="0">
                <a:solidFill>
                  <a:srgbClr val="3D3D3D"/>
                </a:solidFill>
                <a:latin typeface="Gill Sans MT" panose="020B0502020104020203"/>
              </a:rPr>
              <a:t>Cómo </a:t>
            </a:r>
            <a:r>
              <a:rPr kumimoji="0" lang="es-MX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se </a:t>
            </a:r>
            <a:r>
              <a:rPr kumimoji="0" lang="es-MX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pueden mejorar la comunicación integral</a:t>
            </a:r>
            <a:r>
              <a:rPr kumimoji="0" lang="es-MX" sz="22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 entre las </a:t>
            </a:r>
            <a:r>
              <a:rPr kumimoji="0" lang="es-MX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escuelas </a:t>
            </a:r>
            <a:r>
              <a:rPr kumimoji="0" lang="es-MX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de medicina y el sector salud?</a:t>
            </a:r>
          </a:p>
          <a:p>
            <a:pPr>
              <a:lnSpc>
                <a:spcPct val="200000"/>
              </a:lnSpc>
              <a:buClr>
                <a:srgbClr val="903163"/>
              </a:buClr>
              <a:defRPr/>
            </a:pPr>
            <a:r>
              <a:rPr lang="es-MX" sz="2200" b="1" dirty="0" smtClean="0">
                <a:solidFill>
                  <a:srgbClr val="3D3D3D"/>
                </a:solidFill>
                <a:latin typeface="Gill Sans MT" panose="020B0502020104020203"/>
              </a:rPr>
              <a:t>¿Qué mecanismos </a:t>
            </a:r>
            <a:r>
              <a:rPr lang="es-MX" sz="2200" b="1" dirty="0">
                <a:solidFill>
                  <a:srgbClr val="3D3D3D"/>
                </a:solidFill>
                <a:latin typeface="Gill Sans MT" panose="020B0502020104020203"/>
              </a:rPr>
              <a:t>de </a:t>
            </a:r>
            <a:r>
              <a:rPr lang="es-MX" sz="2200" b="1" dirty="0" smtClean="0">
                <a:solidFill>
                  <a:srgbClr val="3D3D3D"/>
                </a:solidFill>
                <a:latin typeface="Gill Sans MT" panose="020B0502020104020203"/>
              </a:rPr>
              <a:t>gestión </a:t>
            </a:r>
            <a:r>
              <a:rPr lang="es-MX" sz="2200" b="1" dirty="0">
                <a:solidFill>
                  <a:srgbClr val="3D3D3D"/>
                </a:solidFill>
                <a:latin typeface="Gill Sans MT" panose="020B0502020104020203"/>
              </a:rPr>
              <a:t>y </a:t>
            </a:r>
            <a:r>
              <a:rPr lang="es-MX" sz="2200" b="1" dirty="0" smtClean="0">
                <a:solidFill>
                  <a:srgbClr val="3D3D3D"/>
                </a:solidFill>
                <a:latin typeface="Gill Sans MT" panose="020B0502020104020203"/>
              </a:rPr>
              <a:t>difusión </a:t>
            </a:r>
            <a:r>
              <a:rPr lang="es-MX" sz="2200" b="1" dirty="0">
                <a:solidFill>
                  <a:srgbClr val="3D3D3D"/>
                </a:solidFill>
                <a:latin typeface="Gill Sans MT" panose="020B0502020104020203"/>
              </a:rPr>
              <a:t>del </a:t>
            </a:r>
            <a:r>
              <a:rPr lang="es-MX" sz="2200" b="1" dirty="0" smtClean="0">
                <a:solidFill>
                  <a:srgbClr val="3D3D3D"/>
                </a:solidFill>
                <a:latin typeface="Gill Sans MT" panose="020B0502020104020203"/>
              </a:rPr>
              <a:t>conocimiento se deben crear </a:t>
            </a:r>
            <a:r>
              <a:rPr lang="es-MX" sz="2200" b="1" dirty="0">
                <a:solidFill>
                  <a:srgbClr val="3D3D3D"/>
                </a:solidFill>
                <a:latin typeface="Gill Sans MT" panose="020B0502020104020203"/>
              </a:rPr>
              <a:t>entre las </a:t>
            </a:r>
            <a:r>
              <a:rPr lang="es-MX" sz="2200" b="1" dirty="0" smtClean="0">
                <a:solidFill>
                  <a:srgbClr val="3D3D3D"/>
                </a:solidFill>
                <a:latin typeface="Gill Sans MT" panose="020B0502020104020203"/>
              </a:rPr>
              <a:t>universidades </a:t>
            </a:r>
            <a:r>
              <a:rPr lang="es-MX" sz="2200" b="1" dirty="0">
                <a:solidFill>
                  <a:srgbClr val="3D3D3D"/>
                </a:solidFill>
                <a:latin typeface="Gill Sans MT" panose="020B0502020104020203"/>
              </a:rPr>
              <a:t>y el sector salud?</a:t>
            </a:r>
          </a:p>
          <a:p>
            <a:pPr marL="306000" marR="0" lvl="0" indent="-306000" algn="l" defTabSz="4572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lang="es-MX" sz="2200" b="1" dirty="0" smtClean="0">
                <a:solidFill>
                  <a:srgbClr val="3D3D3D"/>
                </a:solidFill>
                <a:latin typeface="Gill Sans MT" panose="020B0502020104020203"/>
              </a:rPr>
              <a:t>¿Cómo potenciar la investigación conjunta relacionada con las necesidades de ambas partes?</a:t>
            </a:r>
            <a:endParaRPr kumimoji="0" lang="es-MX" sz="2200" b="1" i="0" u="none" strike="noStrike" kern="1200" cap="none" spc="0" normalizeH="0" baseline="0" noProof="0" dirty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3" t="27052" r="6091" b="28571"/>
          <a:stretch/>
        </p:blipFill>
        <p:spPr>
          <a:xfrm>
            <a:off x="8874034" y="5856019"/>
            <a:ext cx="3148149" cy="95359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76" y="5442663"/>
            <a:ext cx="875211" cy="1359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07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581192" y="497070"/>
            <a:ext cx="11194869" cy="1596709"/>
            <a:chOff x="561702" y="452846"/>
            <a:chExt cx="11194869" cy="1374641"/>
          </a:xfrm>
        </p:grpSpPr>
        <p:sp>
          <p:nvSpPr>
            <p:cNvPr id="6" name="Rectángulo 5"/>
            <p:cNvSpPr/>
            <p:nvPr/>
          </p:nvSpPr>
          <p:spPr>
            <a:xfrm>
              <a:off x="561702" y="457133"/>
              <a:ext cx="3633445" cy="828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Rectángulo 6"/>
            <p:cNvSpPr/>
            <p:nvPr/>
          </p:nvSpPr>
          <p:spPr>
            <a:xfrm>
              <a:off x="4267200" y="452846"/>
              <a:ext cx="3648891" cy="82800"/>
            </a:xfrm>
            <a:prstGeom prst="rect">
              <a:avLst/>
            </a:prstGeom>
            <a:solidFill>
              <a:srgbClr val="A2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8059783" y="452846"/>
              <a:ext cx="3696788" cy="82731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Rectángulo 8"/>
            <p:cNvSpPr/>
            <p:nvPr/>
          </p:nvSpPr>
          <p:spPr>
            <a:xfrm>
              <a:off x="561702" y="731521"/>
              <a:ext cx="11194869" cy="1095966"/>
            </a:xfrm>
            <a:prstGeom prst="rect">
              <a:avLst/>
            </a:prstGeom>
            <a:solidFill>
              <a:srgbClr val="6C003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18" name="Imagen 17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3" t="27052" r="6091" b="28571"/>
          <a:stretch/>
        </p:blipFill>
        <p:spPr>
          <a:xfrm>
            <a:off x="5658760" y="4849869"/>
            <a:ext cx="4293006" cy="1300373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388" y="4219111"/>
            <a:ext cx="1635003" cy="2540367"/>
          </a:xfrm>
          <a:prstGeom prst="rect">
            <a:avLst/>
          </a:prstGeom>
        </p:spPr>
      </p:pic>
      <p:sp>
        <p:nvSpPr>
          <p:cNvPr id="13" name="Título 1">
            <a:extLst>
              <a:ext uri="{FF2B5EF4-FFF2-40B4-BE49-F238E27FC236}">
                <a16:creationId xmlns:a16="http://schemas.microsoft.com/office/drawing/2014/main" id="{DC073313-A6A3-2F4B-80E4-8425154DF4C7}"/>
              </a:ext>
            </a:extLst>
          </p:cNvPr>
          <p:cNvSpPr txBox="1">
            <a:spLocks/>
          </p:cNvSpPr>
          <p:nvPr/>
        </p:nvSpPr>
        <p:spPr>
          <a:xfrm>
            <a:off x="581192" y="702156"/>
            <a:ext cx="1102961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0" i="0" u="none" strike="noStrike" kern="1200" cap="all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ill Sans MT" panose="020B0502020104020203"/>
              <a:ea typeface="+mj-ea"/>
              <a:cs typeface="+mj-cs"/>
            </a:endParaRPr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765B0054-8CAC-7A4E-9FEE-D4AE4E168098}"/>
              </a:ext>
            </a:extLst>
          </p:cNvPr>
          <p:cNvSpPr txBox="1">
            <a:spLocks/>
          </p:cNvSpPr>
          <p:nvPr/>
        </p:nvSpPr>
        <p:spPr>
          <a:xfrm>
            <a:off x="581192" y="2180496"/>
            <a:ext cx="11029615" cy="3678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60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028" y="2493108"/>
            <a:ext cx="1441786" cy="1707747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456" y="2369013"/>
            <a:ext cx="1735430" cy="166158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281" y="2507559"/>
            <a:ext cx="1509992" cy="1801205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4347" y="2471368"/>
            <a:ext cx="1694838" cy="1873585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8450688" y="1016358"/>
            <a:ext cx="26562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</a:rPr>
              <a:t>GRACIAS</a:t>
            </a:r>
            <a:endParaRPr lang="es-ES" sz="5400" b="0" cap="none" spc="0" dirty="0">
              <a:ln w="0"/>
              <a:solidFill>
                <a:schemeClr val="bg1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320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581191" y="416832"/>
            <a:ext cx="11194869" cy="1596709"/>
            <a:chOff x="561702" y="452846"/>
            <a:chExt cx="11194869" cy="1374641"/>
          </a:xfrm>
        </p:grpSpPr>
        <p:sp>
          <p:nvSpPr>
            <p:cNvPr id="6" name="Rectángulo 5"/>
            <p:cNvSpPr/>
            <p:nvPr/>
          </p:nvSpPr>
          <p:spPr>
            <a:xfrm>
              <a:off x="561702" y="457133"/>
              <a:ext cx="3633445" cy="828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Rectángulo 6"/>
            <p:cNvSpPr/>
            <p:nvPr/>
          </p:nvSpPr>
          <p:spPr>
            <a:xfrm>
              <a:off x="4267200" y="452846"/>
              <a:ext cx="3648891" cy="82800"/>
            </a:xfrm>
            <a:prstGeom prst="rect">
              <a:avLst/>
            </a:prstGeom>
            <a:solidFill>
              <a:srgbClr val="A2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8059783" y="452846"/>
              <a:ext cx="3696788" cy="82731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Rectángulo 8"/>
            <p:cNvSpPr/>
            <p:nvPr/>
          </p:nvSpPr>
          <p:spPr>
            <a:xfrm>
              <a:off x="561702" y="731521"/>
              <a:ext cx="11194869" cy="1095966"/>
            </a:xfrm>
            <a:prstGeom prst="rect">
              <a:avLst/>
            </a:prstGeom>
            <a:solidFill>
              <a:srgbClr val="6C003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0" name="Título 1">
            <a:extLst>
              <a:ext uri="{FF2B5EF4-FFF2-40B4-BE49-F238E27FC236}">
                <a16:creationId xmlns:a16="http://schemas.microsoft.com/office/drawing/2014/main" id="{3C50ACC7-CDFD-9A42-AF68-D30070D720D9}"/>
              </a:ext>
            </a:extLst>
          </p:cNvPr>
          <p:cNvSpPr txBox="1">
            <a:spLocks/>
          </p:cNvSpPr>
          <p:nvPr/>
        </p:nvSpPr>
        <p:spPr>
          <a:xfrm>
            <a:off x="581191" y="745506"/>
            <a:ext cx="1102961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Gill Sans MT" panose="020B0502020104020203"/>
              </a:rPr>
              <a:t>Funciones </a:t>
            </a:r>
            <a:r>
              <a:rPr lang="es-MX" sz="4000" b="1" cap="none" dirty="0">
                <a:solidFill>
                  <a:sysClr val="window" lastClr="FFFFFF"/>
                </a:solidFill>
                <a:latin typeface="Gill Sans MT" panose="020B0502020104020203"/>
              </a:rPr>
              <a:t>U</a:t>
            </a:r>
            <a:r>
              <a:rPr kumimoji="0" lang="es-MX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Gill Sans MT" panose="020B0502020104020203"/>
              </a:rPr>
              <a:t>niversitarias</a:t>
            </a: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ill Sans MT" panose="020B0502020104020203"/>
            </a:endParaRP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4C59AEA4-9AD1-934E-BDFD-99A0A425298D}"/>
              </a:ext>
            </a:extLst>
          </p:cNvPr>
          <p:cNvSpPr txBox="1">
            <a:spLocks/>
          </p:cNvSpPr>
          <p:nvPr/>
        </p:nvSpPr>
        <p:spPr>
          <a:xfrm>
            <a:off x="5015345" y="2668341"/>
            <a:ext cx="6760715" cy="3678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6000" marR="0" lvl="0" indent="-30600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kumimoji="0" lang="es-MX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Docencia</a:t>
            </a:r>
          </a:p>
          <a:p>
            <a:pPr marL="306000" marR="0" lvl="0" indent="-30600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kumimoji="0" lang="es-MX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Investigación</a:t>
            </a:r>
          </a:p>
          <a:p>
            <a:pPr marL="306000" marR="0" lvl="0" indent="-30600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lang="es-ES" sz="3200" b="1" noProof="0" dirty="0" smtClean="0">
                <a:solidFill>
                  <a:srgbClr val="3D3D3D"/>
                </a:solidFill>
                <a:latin typeface="Gill Sans MT" panose="020B0502020104020203"/>
              </a:rPr>
              <a:t>Difusión del conocimiento </a:t>
            </a:r>
            <a:endParaRPr kumimoji="0" lang="es-MX" sz="3200" b="1" i="0" u="none" strike="noStrike" kern="1200" cap="none" spc="0" normalizeH="0" baseline="0" noProof="0" dirty="0" smtClean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</a:endParaRPr>
          </a:p>
          <a:p>
            <a:pPr marL="306000" marR="0" lvl="0" indent="-30600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kumimoji="0" lang="es-MX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Vinculación institucional</a:t>
            </a:r>
            <a:r>
              <a:rPr kumimoji="0" lang="es-MX" sz="32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 </a:t>
            </a:r>
            <a:endParaRPr kumimoji="0" lang="es-MX" sz="3200" b="1" i="0" u="none" strike="noStrike" kern="1200" cap="none" spc="0" normalizeH="0" baseline="0" noProof="0" dirty="0" smtClean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12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184" y="2668341"/>
            <a:ext cx="3785458" cy="329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74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8565" y="2376679"/>
            <a:ext cx="10515600" cy="380028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s-ES" sz="3000" dirty="0" smtClean="0"/>
              <a:t>Profesionalización docente </a:t>
            </a:r>
            <a:endParaRPr lang="es-ES" sz="3000" dirty="0" smtClean="0"/>
          </a:p>
          <a:p>
            <a:pPr>
              <a:lnSpc>
                <a:spcPct val="200000"/>
              </a:lnSpc>
            </a:pPr>
            <a:r>
              <a:rPr lang="es-ES" sz="3000" dirty="0" smtClean="0"/>
              <a:t>Adaptación </a:t>
            </a:r>
            <a:r>
              <a:rPr lang="es-ES" sz="3000" dirty="0" smtClean="0"/>
              <a:t>curricular </a:t>
            </a:r>
            <a:r>
              <a:rPr lang="es-ES" sz="3000" dirty="0" smtClean="0"/>
              <a:t>de planes y programas de </a:t>
            </a:r>
            <a:r>
              <a:rPr lang="es-ES" sz="3000" dirty="0" smtClean="0"/>
              <a:t>estudio según las necesidades del sector salud. </a:t>
            </a:r>
            <a:endParaRPr lang="es-MX" sz="3000" dirty="0"/>
          </a:p>
        </p:txBody>
      </p:sp>
      <p:grpSp>
        <p:nvGrpSpPr>
          <p:cNvPr id="4" name="Grupo 3"/>
          <p:cNvGrpSpPr/>
          <p:nvPr/>
        </p:nvGrpSpPr>
        <p:grpSpPr>
          <a:xfrm>
            <a:off x="498565" y="410701"/>
            <a:ext cx="11194869" cy="1665014"/>
            <a:chOff x="561702" y="452846"/>
            <a:chExt cx="11194869" cy="1433446"/>
          </a:xfrm>
        </p:grpSpPr>
        <p:sp>
          <p:nvSpPr>
            <p:cNvPr id="5" name="Rectángulo 4"/>
            <p:cNvSpPr/>
            <p:nvPr/>
          </p:nvSpPr>
          <p:spPr>
            <a:xfrm>
              <a:off x="561702" y="457133"/>
              <a:ext cx="3633445" cy="828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" name="Rectángulo 5"/>
            <p:cNvSpPr/>
            <p:nvPr/>
          </p:nvSpPr>
          <p:spPr>
            <a:xfrm>
              <a:off x="4267200" y="452846"/>
              <a:ext cx="3648891" cy="82800"/>
            </a:xfrm>
            <a:prstGeom prst="rect">
              <a:avLst/>
            </a:prstGeom>
            <a:solidFill>
              <a:srgbClr val="A2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Rectángulo 6"/>
            <p:cNvSpPr/>
            <p:nvPr/>
          </p:nvSpPr>
          <p:spPr>
            <a:xfrm>
              <a:off x="8059783" y="452846"/>
              <a:ext cx="3696788" cy="82731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561702" y="790326"/>
              <a:ext cx="11194869" cy="1095966"/>
            </a:xfrm>
            <a:prstGeom prst="rect">
              <a:avLst/>
            </a:prstGeom>
            <a:solidFill>
              <a:srgbClr val="6C003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4000" b="1" dirty="0" smtClean="0"/>
                <a:t>Docencia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1548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7768" y="2186713"/>
            <a:ext cx="11194869" cy="452013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dirty="0" smtClean="0"/>
              <a:t>La </a:t>
            </a:r>
            <a:r>
              <a:rPr lang="es-MX" dirty="0" smtClean="0"/>
              <a:t>formación médica universitaria:</a:t>
            </a:r>
          </a:p>
          <a:p>
            <a:pPr lvl="1" algn="just">
              <a:lnSpc>
                <a:spcPct val="150000"/>
              </a:lnSpc>
            </a:pPr>
            <a:r>
              <a:rPr lang="es-MX" sz="2800" dirty="0" smtClean="0"/>
              <a:t>Sin vínculos con necesidades </a:t>
            </a:r>
            <a:r>
              <a:rPr lang="es-MX" sz="2800" dirty="0" smtClean="0"/>
              <a:t>del Sector </a:t>
            </a:r>
            <a:r>
              <a:rPr lang="es-MX" sz="2800" dirty="0" smtClean="0"/>
              <a:t>Salud.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ES" dirty="0" smtClean="0"/>
              <a:t>En consecuencia:</a:t>
            </a:r>
            <a:endParaRPr lang="es-MX" dirty="0" smtClean="0"/>
          </a:p>
          <a:p>
            <a:pPr lvl="1" algn="just">
              <a:lnSpc>
                <a:spcPct val="150000"/>
              </a:lnSpc>
            </a:pPr>
            <a:r>
              <a:rPr lang="es-MX" sz="2800" dirty="0" smtClean="0"/>
              <a:t>Enfocar la formación centrada en el paciente.</a:t>
            </a:r>
          </a:p>
          <a:p>
            <a:pPr lvl="1" algn="just">
              <a:lnSpc>
                <a:spcPct val="150000"/>
              </a:lnSpc>
            </a:pPr>
            <a:r>
              <a:rPr lang="es-MX" sz="2800" dirty="0" smtClean="0"/>
              <a:t>Formar alumnos empáticos, responsables para proporcionar al paciente un trato </a:t>
            </a:r>
            <a:r>
              <a:rPr lang="es-MX" sz="2800" dirty="0" smtClean="0"/>
              <a:t>justo y medicina </a:t>
            </a:r>
            <a:r>
              <a:rPr lang="es-MX" sz="2800" dirty="0" smtClean="0"/>
              <a:t>humanizada. </a:t>
            </a:r>
            <a:endParaRPr lang="es-MX" sz="2800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617768" y="228916"/>
            <a:ext cx="11194869" cy="1596709"/>
            <a:chOff x="561702" y="452846"/>
            <a:chExt cx="11194869" cy="1374641"/>
          </a:xfrm>
        </p:grpSpPr>
        <p:sp>
          <p:nvSpPr>
            <p:cNvPr id="5" name="Rectángulo 4"/>
            <p:cNvSpPr/>
            <p:nvPr/>
          </p:nvSpPr>
          <p:spPr>
            <a:xfrm>
              <a:off x="561702" y="457133"/>
              <a:ext cx="3633445" cy="828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" name="Rectángulo 5"/>
            <p:cNvSpPr/>
            <p:nvPr/>
          </p:nvSpPr>
          <p:spPr>
            <a:xfrm>
              <a:off x="4267200" y="452846"/>
              <a:ext cx="3648891" cy="82800"/>
            </a:xfrm>
            <a:prstGeom prst="rect">
              <a:avLst/>
            </a:prstGeom>
            <a:solidFill>
              <a:srgbClr val="A2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Rectángulo 6"/>
            <p:cNvSpPr/>
            <p:nvPr/>
          </p:nvSpPr>
          <p:spPr>
            <a:xfrm>
              <a:off x="8059783" y="452846"/>
              <a:ext cx="3696788" cy="82731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561702" y="731521"/>
              <a:ext cx="11194869" cy="1095966"/>
            </a:xfrm>
            <a:prstGeom prst="rect">
              <a:avLst/>
            </a:prstGeom>
            <a:solidFill>
              <a:srgbClr val="6C003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4000" b="1" dirty="0" smtClean="0"/>
                <a:t>¿Por qué?</a:t>
              </a:r>
              <a:endParaRPr lang="es-MX" sz="4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54988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581192" y="497070"/>
            <a:ext cx="11194869" cy="1596709"/>
            <a:chOff x="561702" y="452846"/>
            <a:chExt cx="11194869" cy="1374641"/>
          </a:xfrm>
        </p:grpSpPr>
        <p:sp>
          <p:nvSpPr>
            <p:cNvPr id="3" name="Rectángulo 2"/>
            <p:cNvSpPr/>
            <p:nvPr/>
          </p:nvSpPr>
          <p:spPr>
            <a:xfrm>
              <a:off x="561702" y="457133"/>
              <a:ext cx="3633445" cy="828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" name="Rectángulo 3"/>
            <p:cNvSpPr/>
            <p:nvPr/>
          </p:nvSpPr>
          <p:spPr>
            <a:xfrm>
              <a:off x="4267200" y="452846"/>
              <a:ext cx="3648891" cy="82800"/>
            </a:xfrm>
            <a:prstGeom prst="rect">
              <a:avLst/>
            </a:prstGeom>
            <a:solidFill>
              <a:srgbClr val="A2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" name="Rectángulo 4"/>
            <p:cNvSpPr/>
            <p:nvPr/>
          </p:nvSpPr>
          <p:spPr>
            <a:xfrm>
              <a:off x="8059783" y="452846"/>
              <a:ext cx="3696788" cy="82731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" name="Rectángulo 5"/>
            <p:cNvSpPr/>
            <p:nvPr/>
          </p:nvSpPr>
          <p:spPr>
            <a:xfrm>
              <a:off x="561702" y="731521"/>
              <a:ext cx="11194869" cy="1095966"/>
            </a:xfrm>
            <a:prstGeom prst="rect">
              <a:avLst/>
            </a:prstGeom>
            <a:solidFill>
              <a:srgbClr val="6C003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4000" b="1" dirty="0" smtClean="0"/>
                <a:t>¿Para qué?</a:t>
              </a:r>
              <a:endParaRPr lang="es-MX" sz="4000" b="1" dirty="0"/>
            </a:p>
          </p:txBody>
        </p:sp>
      </p:grpSp>
      <p:sp>
        <p:nvSpPr>
          <p:cNvPr id="8" name="Marcador de contenido 7"/>
          <p:cNvSpPr>
            <a:spLocks noGrp="1"/>
          </p:cNvSpPr>
          <p:nvPr>
            <p:ph idx="1"/>
          </p:nvPr>
        </p:nvSpPr>
        <p:spPr>
          <a:xfrm>
            <a:off x="667512" y="2316317"/>
            <a:ext cx="10707624" cy="427955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ES" dirty="0" smtClean="0"/>
              <a:t>Adecuar </a:t>
            </a:r>
            <a:r>
              <a:rPr lang="es-ES" dirty="0" smtClean="0"/>
              <a:t>el diseño curricular a las necesidades del perfil de egreso y desempeño profesional que requiera el Sector </a:t>
            </a:r>
            <a:r>
              <a:rPr lang="es-ES" dirty="0"/>
              <a:t>S</a:t>
            </a:r>
            <a:r>
              <a:rPr lang="es-ES" dirty="0" smtClean="0"/>
              <a:t>alud.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Revisar los modelos de Internado </a:t>
            </a:r>
            <a:r>
              <a:rPr lang="es-ES" dirty="0" smtClean="0"/>
              <a:t>de </a:t>
            </a:r>
            <a:r>
              <a:rPr lang="es-ES" dirty="0" smtClean="0"/>
              <a:t>Pregrado </a:t>
            </a:r>
            <a:r>
              <a:rPr lang="es-ES" dirty="0" smtClean="0"/>
              <a:t>y Servicio Social.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Análisis, evaluación, diseño y actualización de los manuales de procedimientos  y </a:t>
            </a:r>
            <a:r>
              <a:rPr lang="es-ES" dirty="0" smtClean="0"/>
              <a:t>Guías de Práctic</a:t>
            </a:r>
            <a:r>
              <a:rPr lang="es-ES" dirty="0" smtClean="0"/>
              <a:t>a </a:t>
            </a:r>
            <a:r>
              <a:rPr lang="es-ES" dirty="0" smtClean="0"/>
              <a:t>Clínica </a:t>
            </a:r>
            <a:r>
              <a:rPr lang="es-ES" dirty="0" smtClean="0"/>
              <a:t>en el Sector Salud para médicos en formación. </a:t>
            </a:r>
            <a:endParaRPr lang="es-ES" dirty="0"/>
          </a:p>
          <a:p>
            <a:endParaRPr lang="es-ES" b="1" dirty="0"/>
          </a:p>
          <a:p>
            <a:endParaRPr lang="es-ES" b="1" dirty="0"/>
          </a:p>
          <a:p>
            <a:pPr>
              <a:lnSpc>
                <a:spcPct val="100000"/>
              </a:lnSpc>
            </a:pP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05137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581192" y="497070"/>
            <a:ext cx="11194869" cy="1596709"/>
            <a:chOff x="561702" y="452846"/>
            <a:chExt cx="11194869" cy="1374641"/>
          </a:xfrm>
        </p:grpSpPr>
        <p:sp>
          <p:nvSpPr>
            <p:cNvPr id="6" name="Rectángulo 5"/>
            <p:cNvSpPr/>
            <p:nvPr/>
          </p:nvSpPr>
          <p:spPr>
            <a:xfrm>
              <a:off x="561702" y="457133"/>
              <a:ext cx="3633445" cy="828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Rectángulo 6"/>
            <p:cNvSpPr/>
            <p:nvPr/>
          </p:nvSpPr>
          <p:spPr>
            <a:xfrm>
              <a:off x="4267200" y="452846"/>
              <a:ext cx="3648891" cy="82800"/>
            </a:xfrm>
            <a:prstGeom prst="rect">
              <a:avLst/>
            </a:prstGeom>
            <a:solidFill>
              <a:srgbClr val="A2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8059783" y="452846"/>
              <a:ext cx="3696788" cy="82731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Rectángulo 8"/>
            <p:cNvSpPr/>
            <p:nvPr/>
          </p:nvSpPr>
          <p:spPr>
            <a:xfrm>
              <a:off x="561702" y="731521"/>
              <a:ext cx="11194869" cy="1095966"/>
            </a:xfrm>
            <a:prstGeom prst="rect">
              <a:avLst/>
            </a:prstGeom>
            <a:solidFill>
              <a:srgbClr val="6C003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6" name="Título 1">
            <a:extLst>
              <a:ext uri="{FF2B5EF4-FFF2-40B4-BE49-F238E27FC236}">
                <a16:creationId xmlns:a16="http://schemas.microsoft.com/office/drawing/2014/main" id="{B1870164-1886-8C4E-8A90-813727255A67}"/>
              </a:ext>
            </a:extLst>
          </p:cNvPr>
          <p:cNvSpPr txBox="1">
            <a:spLocks/>
          </p:cNvSpPr>
          <p:nvPr/>
        </p:nvSpPr>
        <p:spPr>
          <a:xfrm>
            <a:off x="581192" y="702156"/>
            <a:ext cx="1102961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 </a:t>
            </a:r>
            <a:r>
              <a:rPr kumimoji="0" lang="es-MX" sz="4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Gill Sans MT" panose="020B0502020104020203"/>
                <a:ea typeface="+mj-ea"/>
                <a:cs typeface="+mj-cs"/>
              </a:rPr>
              <a:t>Investigación</a:t>
            </a:r>
            <a:endParaRPr kumimoji="0" lang="es-MX" sz="40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ill Sans MT" panose="020B0502020104020203"/>
              <a:ea typeface="+mj-ea"/>
              <a:cs typeface="+mj-cs"/>
            </a:endParaRPr>
          </a:p>
        </p:txBody>
      </p:sp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id="{5D4AE574-737E-8249-9728-4FDEA2EBE37A}"/>
              </a:ext>
            </a:extLst>
          </p:cNvPr>
          <p:cNvSpPr txBox="1">
            <a:spLocks/>
          </p:cNvSpPr>
          <p:nvPr/>
        </p:nvSpPr>
        <p:spPr>
          <a:xfrm>
            <a:off x="663818" y="2576945"/>
            <a:ext cx="11029615" cy="41425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6000" marR="0" lvl="0" indent="-306000" algn="just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kumimoji="0" lang="es-MX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Fomentar</a:t>
            </a:r>
            <a:r>
              <a:rPr kumimoji="0" lang="es-MX" sz="26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 un </a:t>
            </a:r>
            <a:r>
              <a:rPr kumimoji="0" lang="es-MX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alto nivel de calidad</a:t>
            </a:r>
            <a:r>
              <a:rPr lang="es-MX" sz="2600" b="1" dirty="0">
                <a:solidFill>
                  <a:srgbClr val="3D3D3D"/>
                </a:solidFill>
                <a:latin typeface="+mj-lt"/>
              </a:rPr>
              <a:t> </a:t>
            </a:r>
            <a:r>
              <a:rPr lang="es-MX" sz="2600" b="1" dirty="0" smtClean="0">
                <a:solidFill>
                  <a:srgbClr val="3D3D3D"/>
                </a:solidFill>
                <a:latin typeface="+mj-lt"/>
              </a:rPr>
              <a:t>en </a:t>
            </a:r>
            <a:r>
              <a:rPr kumimoji="0" lang="es-MX" sz="26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 los estudios de investigación </a:t>
            </a:r>
            <a:r>
              <a:rPr lang="es-MX" sz="2600" b="1" dirty="0" smtClean="0">
                <a:solidFill>
                  <a:srgbClr val="3D3D3D"/>
                </a:solidFill>
                <a:latin typeface="+mj-lt"/>
              </a:rPr>
              <a:t>de</a:t>
            </a:r>
            <a:r>
              <a:rPr kumimoji="0" lang="es-MX" sz="26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 los sistemas preventivos.</a:t>
            </a:r>
            <a:endParaRPr kumimoji="0" lang="es-MX" sz="2600" b="1" i="0" u="none" strike="noStrike" kern="1200" cap="none" spc="0" normalizeH="0" baseline="0" noProof="0" dirty="0" smtClean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+mj-lt"/>
            </a:endParaRPr>
          </a:p>
          <a:p>
            <a:pPr marL="306000" marR="0" lvl="0" indent="-306000" algn="just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kumimoji="0" lang="es-MX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Desarrollo de </a:t>
            </a:r>
            <a:r>
              <a:rPr lang="es-MX" sz="2600" b="1" dirty="0" smtClean="0">
                <a:solidFill>
                  <a:srgbClr val="3D3D3D"/>
                </a:solidFill>
                <a:latin typeface="+mj-lt"/>
              </a:rPr>
              <a:t>investigaciones </a:t>
            </a:r>
            <a:r>
              <a:rPr kumimoji="0" lang="es-MX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sobre los sistemas de salud </a:t>
            </a:r>
            <a:r>
              <a:rPr kumimoji="0" lang="es-MX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global</a:t>
            </a:r>
            <a:r>
              <a:rPr kumimoji="0" lang="es-MX" sz="26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 </a:t>
            </a:r>
            <a:r>
              <a:rPr kumimoji="0" lang="es-MX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y su aplicabilidad en</a:t>
            </a:r>
            <a:r>
              <a:rPr kumimoji="0" lang="es-MX" sz="26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 </a:t>
            </a:r>
            <a:r>
              <a:rPr kumimoji="0" lang="es-MX" sz="26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México. </a:t>
            </a:r>
            <a:endParaRPr kumimoji="0" lang="es-MX" sz="2600" b="1" i="0" u="none" strike="noStrike" kern="1200" cap="none" spc="0" normalizeH="0" baseline="0" noProof="0" dirty="0" smtClean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+mj-lt"/>
            </a:endParaRPr>
          </a:p>
          <a:p>
            <a:pPr marL="306000" marR="0" lvl="0" indent="-306000" algn="just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kumimoji="0" lang="es-MX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Estudios colaborativos </a:t>
            </a:r>
            <a:r>
              <a:rPr kumimoji="0" lang="es-MX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que exploren</a:t>
            </a:r>
            <a:r>
              <a:rPr kumimoji="0" lang="es-MX" sz="26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 </a:t>
            </a:r>
            <a:r>
              <a:rPr kumimoji="0" lang="es-MX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las </a:t>
            </a:r>
            <a:r>
              <a:rPr kumimoji="0" lang="es-MX" sz="26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realidades </a:t>
            </a:r>
            <a:r>
              <a:rPr kumimoji="0" lang="es-MX" sz="26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de salud en los </a:t>
            </a:r>
            <a:r>
              <a:rPr kumimoji="0" lang="es-MX" sz="26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Estados </a:t>
            </a:r>
            <a:r>
              <a:rPr kumimoji="0" lang="es-MX" sz="26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de la </a:t>
            </a:r>
            <a:r>
              <a:rPr kumimoji="0" lang="es-MX" sz="26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República </a:t>
            </a:r>
            <a:r>
              <a:rPr kumimoji="0" lang="es-MX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 </a:t>
            </a:r>
          </a:p>
          <a:p>
            <a:pPr marL="306000" marR="0" lvl="0" indent="-306000" algn="just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lang="es-MX" sz="2600" b="1" dirty="0" smtClean="0">
                <a:solidFill>
                  <a:srgbClr val="3D3D3D"/>
                </a:solidFill>
                <a:latin typeface="+mj-lt"/>
              </a:rPr>
              <a:t>Construcción de </a:t>
            </a:r>
            <a:r>
              <a:rPr kumimoji="0" lang="es-MX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redes </a:t>
            </a:r>
            <a:r>
              <a:rPr kumimoji="0" lang="es-MX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de vinculación de escuelas</a:t>
            </a:r>
            <a:r>
              <a:rPr kumimoji="0" lang="es-MX" sz="26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 y </a:t>
            </a:r>
            <a:r>
              <a:rPr kumimoji="0" lang="es-MX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facultades de </a:t>
            </a:r>
            <a:r>
              <a:rPr kumimoji="0" lang="es-MX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medicina con el</a:t>
            </a:r>
            <a:r>
              <a:rPr kumimoji="0" lang="es-MX" sz="26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 Sector Salud</a:t>
            </a:r>
            <a:r>
              <a:rPr kumimoji="0" lang="es-MX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.</a:t>
            </a:r>
            <a:endParaRPr kumimoji="0" lang="es-MX" sz="2600" b="1" i="0" u="none" strike="noStrike" kern="1200" cap="none" spc="0" normalizeH="0" baseline="0" noProof="0" dirty="0" smtClean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+mj-lt"/>
            </a:endParaRPr>
          </a:p>
          <a:p>
            <a:pPr marL="306000" marR="0" lvl="0" indent="-306000" algn="just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kumimoji="0" lang="es-MX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Investigación epidemiológica</a:t>
            </a:r>
            <a:r>
              <a:rPr kumimoji="0" lang="es-MX" sz="26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 y </a:t>
            </a:r>
            <a:r>
              <a:rPr kumimoji="0" lang="es-MX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clínica en </a:t>
            </a:r>
            <a:r>
              <a:rPr kumimoji="0" lang="es-MX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+mj-lt"/>
              </a:rPr>
              <a:t>hospitales</a:t>
            </a:r>
            <a:r>
              <a:rPr kumimoji="0" lang="es-MX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. </a:t>
            </a:r>
            <a:endParaRPr kumimoji="0" lang="es-MX" sz="2600" b="0" i="0" u="none" strike="noStrike" kern="1200" cap="none" spc="0" normalizeH="0" baseline="0" noProof="0" dirty="0" smtClean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89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">
            <a:extLst>
              <a:ext uri="{FF2B5EF4-FFF2-40B4-BE49-F238E27FC236}">
                <a16:creationId xmlns:a16="http://schemas.microsoft.com/office/drawing/2014/main" id="{EE9DD6F9-9E58-6148-B8E9-13BDD52E1D59}"/>
              </a:ext>
            </a:extLst>
          </p:cNvPr>
          <p:cNvSpPr txBox="1">
            <a:spLocks/>
          </p:cNvSpPr>
          <p:nvPr/>
        </p:nvSpPr>
        <p:spPr>
          <a:xfrm>
            <a:off x="581192" y="702156"/>
            <a:ext cx="1102961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0" i="0" u="none" strike="noStrike" kern="1200" cap="all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ill Sans MT" panose="020B0502020104020203"/>
              <a:ea typeface="+mj-ea"/>
              <a:cs typeface="+mj-cs"/>
            </a:endParaRPr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5D3AA0B3-F38F-E340-A335-A6C4337033AB}"/>
              </a:ext>
            </a:extLst>
          </p:cNvPr>
          <p:cNvSpPr txBox="1">
            <a:spLocks/>
          </p:cNvSpPr>
          <p:nvPr/>
        </p:nvSpPr>
        <p:spPr>
          <a:xfrm>
            <a:off x="450564" y="2521132"/>
            <a:ext cx="11029615" cy="3925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None/>
              <a:tabLst/>
              <a:defRPr/>
            </a:pPr>
            <a:endParaRPr lang="es-ES" dirty="0" smtClean="0">
              <a:solidFill>
                <a:srgbClr val="3D3D3D"/>
              </a:solidFill>
              <a:latin typeface="Gill Sans MT" panose="020B0502020104020203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 smtClean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3060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endParaRPr kumimoji="0" lang="es-MX" sz="1800" b="0" i="0" u="none" strike="noStrike" kern="1200" cap="none" spc="0" normalizeH="0" baseline="0" noProof="0" dirty="0" smtClean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3060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grpSp>
        <p:nvGrpSpPr>
          <p:cNvPr id="15" name="Grupo 14"/>
          <p:cNvGrpSpPr/>
          <p:nvPr/>
        </p:nvGrpSpPr>
        <p:grpSpPr>
          <a:xfrm>
            <a:off x="581192" y="497070"/>
            <a:ext cx="11194869" cy="1616413"/>
            <a:chOff x="561702" y="452846"/>
            <a:chExt cx="11194869" cy="1391605"/>
          </a:xfrm>
        </p:grpSpPr>
        <p:sp>
          <p:nvSpPr>
            <p:cNvPr id="16" name="Rectángulo 15"/>
            <p:cNvSpPr/>
            <p:nvPr/>
          </p:nvSpPr>
          <p:spPr>
            <a:xfrm>
              <a:off x="561702" y="457133"/>
              <a:ext cx="3633445" cy="828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Rectángulo 16"/>
            <p:cNvSpPr/>
            <p:nvPr/>
          </p:nvSpPr>
          <p:spPr>
            <a:xfrm>
              <a:off x="4267200" y="452846"/>
              <a:ext cx="3648891" cy="82800"/>
            </a:xfrm>
            <a:prstGeom prst="rect">
              <a:avLst/>
            </a:prstGeom>
            <a:solidFill>
              <a:srgbClr val="A2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Rectángulo 19"/>
            <p:cNvSpPr/>
            <p:nvPr/>
          </p:nvSpPr>
          <p:spPr>
            <a:xfrm>
              <a:off x="8059783" y="452846"/>
              <a:ext cx="3696788" cy="82731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Rectángulo 20"/>
            <p:cNvSpPr/>
            <p:nvPr/>
          </p:nvSpPr>
          <p:spPr>
            <a:xfrm>
              <a:off x="561702" y="748485"/>
              <a:ext cx="11194869" cy="1095966"/>
            </a:xfrm>
            <a:prstGeom prst="rect">
              <a:avLst/>
            </a:prstGeom>
            <a:solidFill>
              <a:srgbClr val="6C003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4000" b="1" dirty="0" smtClean="0"/>
                <a:t>¿</a:t>
              </a:r>
              <a:r>
                <a:rPr lang="es-MX" sz="4000" b="1" dirty="0"/>
                <a:t>P</a:t>
              </a:r>
              <a:r>
                <a:rPr lang="es-MX" sz="4000" b="1" dirty="0" smtClean="0"/>
                <a:t>or qué?</a:t>
              </a:r>
              <a:endParaRPr lang="es-MX" sz="4000" b="1" dirty="0"/>
            </a:p>
          </p:txBody>
        </p:sp>
      </p:grpSp>
      <p:sp>
        <p:nvSpPr>
          <p:cNvPr id="22" name="Marcador de contenido 7"/>
          <p:cNvSpPr txBox="1">
            <a:spLocks/>
          </p:cNvSpPr>
          <p:nvPr/>
        </p:nvSpPr>
        <p:spPr>
          <a:xfrm>
            <a:off x="611559" y="2167073"/>
            <a:ext cx="10707624" cy="427955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endParaRPr lang="es-MX" sz="2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516071"/>
            <a:ext cx="10515600" cy="366089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MX" dirty="0" smtClean="0"/>
              <a:t>Única manera de generar conocimiento.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Aporte a la evaluación del funcionamiento de los sistemas de salud.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Parte fundamental y prioritaria de la formación de los médicos generales en México.</a:t>
            </a:r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7392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581192" y="497072"/>
            <a:ext cx="11194869" cy="101156"/>
            <a:chOff x="561702" y="452846"/>
            <a:chExt cx="11194869" cy="87087"/>
          </a:xfrm>
        </p:grpSpPr>
        <p:sp>
          <p:nvSpPr>
            <p:cNvPr id="6" name="Rectángulo 5"/>
            <p:cNvSpPr/>
            <p:nvPr/>
          </p:nvSpPr>
          <p:spPr>
            <a:xfrm>
              <a:off x="561702" y="457133"/>
              <a:ext cx="3633445" cy="828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Rectángulo 6"/>
            <p:cNvSpPr/>
            <p:nvPr/>
          </p:nvSpPr>
          <p:spPr>
            <a:xfrm>
              <a:off x="4267200" y="452846"/>
              <a:ext cx="3648891" cy="82800"/>
            </a:xfrm>
            <a:prstGeom prst="rect">
              <a:avLst/>
            </a:prstGeom>
            <a:solidFill>
              <a:srgbClr val="A2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8059783" y="452846"/>
              <a:ext cx="3696788" cy="82731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3" name="Título 1">
            <a:extLst>
              <a:ext uri="{FF2B5EF4-FFF2-40B4-BE49-F238E27FC236}">
                <a16:creationId xmlns:a16="http://schemas.microsoft.com/office/drawing/2014/main" id="{EE9DD6F9-9E58-6148-B8E9-13BDD52E1D59}"/>
              </a:ext>
            </a:extLst>
          </p:cNvPr>
          <p:cNvSpPr txBox="1">
            <a:spLocks/>
          </p:cNvSpPr>
          <p:nvPr/>
        </p:nvSpPr>
        <p:spPr>
          <a:xfrm>
            <a:off x="581192" y="702156"/>
            <a:ext cx="1102961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0" i="0" u="none" strike="noStrike" kern="1200" cap="all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ill Sans MT" panose="020B0502020104020203"/>
              <a:ea typeface="+mj-ea"/>
              <a:cs typeface="+mj-cs"/>
            </a:endParaRPr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5D3AA0B3-F38F-E340-A335-A6C4337033AB}"/>
              </a:ext>
            </a:extLst>
          </p:cNvPr>
          <p:cNvSpPr txBox="1">
            <a:spLocks/>
          </p:cNvSpPr>
          <p:nvPr/>
        </p:nvSpPr>
        <p:spPr>
          <a:xfrm>
            <a:off x="581192" y="2631972"/>
            <a:ext cx="10308477" cy="3925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buClr>
                <a:srgbClr val="903163"/>
              </a:buClr>
              <a:defRPr/>
            </a:pPr>
            <a:r>
              <a:rPr kumimoji="0" lang="es-MX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Identificar y manejar las</a:t>
            </a:r>
            <a:r>
              <a:rPr kumimoji="0" lang="es-MX" sz="22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 necesidades del sector salud en relación a: </a:t>
            </a:r>
          </a:p>
          <a:p>
            <a:pPr lvl="1">
              <a:lnSpc>
                <a:spcPct val="200000"/>
              </a:lnSpc>
              <a:buClr>
                <a:srgbClr val="903163"/>
              </a:buClr>
              <a:defRPr/>
            </a:pPr>
            <a:r>
              <a:rPr lang="es-MX" sz="2200" b="1" dirty="0" smtClean="0">
                <a:solidFill>
                  <a:srgbClr val="3D3D3D"/>
                </a:solidFill>
                <a:latin typeface="Gill Sans MT" panose="020B0502020104020203"/>
              </a:rPr>
              <a:t>La formación de recursos humanos.</a:t>
            </a:r>
          </a:p>
          <a:p>
            <a:pPr lvl="1">
              <a:lnSpc>
                <a:spcPct val="200000"/>
              </a:lnSpc>
              <a:buClr>
                <a:srgbClr val="903163"/>
              </a:buClr>
              <a:defRPr/>
            </a:pPr>
            <a:r>
              <a:rPr kumimoji="0" lang="es-MX" sz="22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Infraestructura. </a:t>
            </a:r>
          </a:p>
          <a:p>
            <a:pPr lvl="1">
              <a:lnSpc>
                <a:spcPct val="200000"/>
              </a:lnSpc>
              <a:buClr>
                <a:srgbClr val="903163"/>
              </a:buClr>
              <a:defRPr/>
            </a:pPr>
            <a:r>
              <a:rPr lang="es-MX" sz="2200" b="1" dirty="0">
                <a:solidFill>
                  <a:srgbClr val="3D3D3D"/>
                </a:solidFill>
                <a:latin typeface="Gill Sans MT" panose="020B0502020104020203"/>
              </a:rPr>
              <a:t>P</a:t>
            </a:r>
            <a:r>
              <a:rPr kumimoji="0" lang="es-MX" sz="2200" b="1" i="0" u="none" strike="noStrike" kern="1200" cap="none" spc="0" normalizeH="0" noProof="0" dirty="0" err="1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lanes</a:t>
            </a:r>
            <a:r>
              <a:rPr kumimoji="0" lang="es-MX" sz="22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 y programas de estudio</a:t>
            </a:r>
            <a:r>
              <a:rPr kumimoji="0" lang="es-MX" sz="2200" b="1" i="0" u="none" strike="noStrike" kern="1200" cap="none" spc="0" normalizeH="0" noProof="0" dirty="0" smtClean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Gill Sans MT" panose="020B0502020104020203"/>
              </a:rPr>
              <a:t>.</a:t>
            </a:r>
            <a:endParaRPr kumimoji="0" lang="es-MX" sz="1800" b="1" i="0" u="none" strike="noStrike" kern="1200" cap="none" spc="0" normalizeH="0" baseline="0" noProof="0" dirty="0" smtClean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581192" y="845529"/>
            <a:ext cx="11194869" cy="1273015"/>
          </a:xfrm>
          <a:prstGeom prst="rect">
            <a:avLst/>
          </a:prstGeom>
          <a:solidFill>
            <a:srgbClr val="6C00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4000" b="1" dirty="0" smtClean="0"/>
              <a:t>¿Para qué?</a:t>
            </a:r>
            <a:endParaRPr lang="es-MX" sz="4000" b="1" dirty="0"/>
          </a:p>
        </p:txBody>
      </p:sp>
    </p:spTree>
    <p:extLst>
      <p:ext uri="{BB962C8B-B14F-4D97-AF65-F5344CB8AC3E}">
        <p14:creationId xmlns:p14="http://schemas.microsoft.com/office/powerpoint/2010/main" val="206266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581192" y="497070"/>
            <a:ext cx="11194869" cy="1596709"/>
            <a:chOff x="561702" y="452846"/>
            <a:chExt cx="11194869" cy="1374641"/>
          </a:xfrm>
        </p:grpSpPr>
        <p:sp>
          <p:nvSpPr>
            <p:cNvPr id="6" name="Rectángulo 5"/>
            <p:cNvSpPr/>
            <p:nvPr/>
          </p:nvSpPr>
          <p:spPr>
            <a:xfrm>
              <a:off x="561702" y="457133"/>
              <a:ext cx="3633445" cy="828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Rectángulo 6"/>
            <p:cNvSpPr/>
            <p:nvPr/>
          </p:nvSpPr>
          <p:spPr>
            <a:xfrm>
              <a:off x="4267200" y="452846"/>
              <a:ext cx="3648891" cy="82800"/>
            </a:xfrm>
            <a:prstGeom prst="rect">
              <a:avLst/>
            </a:prstGeom>
            <a:solidFill>
              <a:srgbClr val="A2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8059783" y="452846"/>
              <a:ext cx="3696788" cy="82731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Rectángulo 8"/>
            <p:cNvSpPr/>
            <p:nvPr/>
          </p:nvSpPr>
          <p:spPr>
            <a:xfrm>
              <a:off x="561702" y="731521"/>
              <a:ext cx="11194869" cy="1095966"/>
            </a:xfrm>
            <a:prstGeom prst="rect">
              <a:avLst/>
            </a:prstGeom>
            <a:solidFill>
              <a:srgbClr val="6C003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6" name="Título 1">
            <a:extLst>
              <a:ext uri="{FF2B5EF4-FFF2-40B4-BE49-F238E27FC236}">
                <a16:creationId xmlns:a16="http://schemas.microsoft.com/office/drawing/2014/main" id="{B1870164-1886-8C4E-8A90-813727255A67}"/>
              </a:ext>
            </a:extLst>
          </p:cNvPr>
          <p:cNvSpPr txBox="1">
            <a:spLocks/>
          </p:cNvSpPr>
          <p:nvPr/>
        </p:nvSpPr>
        <p:spPr>
          <a:xfrm>
            <a:off x="581192" y="702156"/>
            <a:ext cx="1102961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s-MX" sz="4000" b="1" cap="none" dirty="0" smtClean="0">
                <a:solidFill>
                  <a:sysClr val="window" lastClr="FFFFFF"/>
                </a:solidFill>
                <a:latin typeface="Gill Sans MT" panose="020B0502020104020203"/>
              </a:rPr>
              <a:t>Difusión del conocimiento </a:t>
            </a:r>
            <a:endParaRPr lang="es-MX" sz="4000" b="1" cap="none" dirty="0">
              <a:solidFill>
                <a:sysClr val="window" lastClr="FFFFFF"/>
              </a:solidFill>
              <a:latin typeface="Gill Sans MT" panose="020B0502020104020203"/>
            </a:endParaRPr>
          </a:p>
        </p:txBody>
      </p:sp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id="{5D4AE574-737E-8249-9728-4FDEA2EBE37A}"/>
              </a:ext>
            </a:extLst>
          </p:cNvPr>
          <p:cNvSpPr txBox="1">
            <a:spLocks/>
          </p:cNvSpPr>
          <p:nvPr/>
        </p:nvSpPr>
        <p:spPr>
          <a:xfrm>
            <a:off x="663818" y="2317565"/>
            <a:ext cx="11029615" cy="3678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60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5D4AE574-737E-8249-9728-4FDEA2EBE37A}"/>
              </a:ext>
            </a:extLst>
          </p:cNvPr>
          <p:cNvSpPr txBox="1">
            <a:spLocks/>
          </p:cNvSpPr>
          <p:nvPr/>
        </p:nvSpPr>
        <p:spPr>
          <a:xfrm>
            <a:off x="816218" y="2469965"/>
            <a:ext cx="11029615" cy="3678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903163"/>
              </a:buClr>
              <a:defRPr/>
            </a:pPr>
            <a:r>
              <a:rPr lang="es-ES" sz="2400" b="1" dirty="0" smtClean="0">
                <a:solidFill>
                  <a:srgbClr val="3D3D3D"/>
                </a:solidFill>
                <a:latin typeface="Gill Sans MT" panose="020B0502020104020203"/>
              </a:rPr>
              <a:t>Base común de gestión de datos entre Universidades y Sector Salud.</a:t>
            </a:r>
          </a:p>
          <a:p>
            <a:pPr>
              <a:lnSpc>
                <a:spcPct val="150000"/>
              </a:lnSpc>
              <a:buClr>
                <a:srgbClr val="903163"/>
              </a:buClr>
              <a:defRPr/>
            </a:pPr>
            <a:r>
              <a:rPr lang="es-ES" sz="2400" b="1" dirty="0" smtClean="0">
                <a:solidFill>
                  <a:srgbClr val="3D3D3D"/>
                </a:solidFill>
                <a:latin typeface="Gill Sans MT" panose="020B0502020104020203"/>
              </a:rPr>
              <a:t>Mecanismo conjunto de difusión de los resultados generados de las investigaciones</a:t>
            </a:r>
            <a:r>
              <a:rPr lang="es-ES" sz="2400" b="1" dirty="0" smtClean="0">
                <a:solidFill>
                  <a:srgbClr val="3D3D3D"/>
                </a:solidFill>
                <a:latin typeface="Gill Sans MT" panose="020B0502020104020203"/>
              </a:rPr>
              <a:t>.</a:t>
            </a:r>
            <a:endParaRPr lang="es-ES" sz="2400" b="1" dirty="0" smtClean="0">
              <a:solidFill>
                <a:srgbClr val="3D3D3D"/>
              </a:solidFill>
              <a:latin typeface="Gill Sans MT" panose="020B0502020104020203"/>
            </a:endParaRPr>
          </a:p>
        </p:txBody>
      </p:sp>
    </p:spTree>
    <p:extLst>
      <p:ext uri="{BB962C8B-B14F-4D97-AF65-F5344CB8AC3E}">
        <p14:creationId xmlns:p14="http://schemas.microsoft.com/office/powerpoint/2010/main" val="110932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661</Words>
  <Application>Microsoft Office PowerPoint</Application>
  <PresentationFormat>Panorámica</PresentationFormat>
  <Paragraphs>80</Paragraphs>
  <Slides>16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Corbel</vt:lpstr>
      <vt:lpstr>Ebrima</vt:lpstr>
      <vt:lpstr>Gill Sans MT</vt:lpstr>
      <vt:lpstr>Wingdings 2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Arturo Castillo Cardiel</dc:creator>
  <cp:lastModifiedBy>Dr. Arturo Castillo</cp:lastModifiedBy>
  <cp:revision>65</cp:revision>
  <dcterms:created xsi:type="dcterms:W3CDTF">2019-04-29T15:23:17Z</dcterms:created>
  <dcterms:modified xsi:type="dcterms:W3CDTF">2019-05-02T17:03:16Z</dcterms:modified>
</cp:coreProperties>
</file>