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256" r:id="rId2"/>
    <p:sldId id="302" r:id="rId3"/>
    <p:sldId id="301" r:id="rId4"/>
    <p:sldId id="307" r:id="rId5"/>
    <p:sldId id="321" r:id="rId6"/>
    <p:sldId id="257" r:id="rId7"/>
    <p:sldId id="323" r:id="rId8"/>
    <p:sldId id="262" r:id="rId9"/>
    <p:sldId id="324" r:id="rId10"/>
    <p:sldId id="328" r:id="rId11"/>
    <p:sldId id="325" r:id="rId12"/>
    <p:sldId id="322" r:id="rId13"/>
    <p:sldId id="326" r:id="rId14"/>
    <p:sldId id="327" r:id="rId15"/>
    <p:sldId id="329" r:id="rId16"/>
    <p:sldId id="330" r:id="rId17"/>
    <p:sldId id="333" r:id="rId18"/>
    <p:sldId id="331" r:id="rId19"/>
    <p:sldId id="332" r:id="rId20"/>
    <p:sldId id="29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69" d="100"/>
          <a:sy n="69" d="100"/>
        </p:scale>
        <p:origin x="8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90A106-1E64-4143-AAC1-B5BCAF604C6E}" type="datetimeFigureOut">
              <a:rPr lang="es-MX" smtClean="0"/>
              <a:t>03/05/2019</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8E65D7-F1E8-4113-927A-7344B8A255BC}" type="slidenum">
              <a:rPr lang="es-MX" smtClean="0"/>
              <a:t>‹Nº›</a:t>
            </a:fld>
            <a:endParaRPr lang="es-MX"/>
          </a:p>
        </p:txBody>
      </p:sp>
    </p:spTree>
    <p:extLst>
      <p:ext uri="{BB962C8B-B14F-4D97-AF65-F5344CB8AC3E}">
        <p14:creationId xmlns:p14="http://schemas.microsoft.com/office/powerpoint/2010/main" val="43310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AE56B1D-EB10-4D41-986E-A8CA289A6C49}" type="slidenum">
              <a:rPr lang="es-ES" smtClean="0"/>
              <a:pPr>
                <a:defRPr/>
              </a:pPr>
              <a:t>8</a:t>
            </a:fld>
            <a:endParaRPr lang="es-ES"/>
          </a:p>
        </p:txBody>
      </p:sp>
      <p:sp>
        <p:nvSpPr>
          <p:cNvPr id="542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s-ES_tradnl"/>
              <a:t>Conviene desarrollar el concepto de inflexibilidad y de cómo los individuos pierden su libertad al estar en la cadena de montaje, la Crítica de Charles Chaplin. </a:t>
            </a:r>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87043"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s-ES"/>
          </a:p>
        </p:txBody>
      </p:sp>
      <p:sp>
        <p:nvSpPr>
          <p:cNvPr id="4" name="3 Marcador de número de diapositiva"/>
          <p:cNvSpPr>
            <a:spLocks noGrp="1"/>
          </p:cNvSpPr>
          <p:nvPr>
            <p:ph type="sldNum" sz="quarter" idx="5"/>
          </p:nvPr>
        </p:nvSpPr>
        <p:spPr/>
        <p:txBody>
          <a:bodyPr/>
          <a:lstStyle/>
          <a:p>
            <a:pPr>
              <a:defRPr/>
            </a:pPr>
            <a:fld id="{EF2B2E7A-022C-43C4-B535-D842181DADD0}" type="slidenum">
              <a:rPr lang="es-ES" smtClean="0"/>
              <a:pPr>
                <a:defRPr/>
              </a:pPr>
              <a:t>20</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5/3/2019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5/3/2019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hyperlink" Target="mailto:lfah@unam.mx" TargetMode="External"/><Relationship Id="rId4" Type="http://schemas.openxmlformats.org/officeDocument/2006/relationships/hyperlink" Target="mailto:luisabreu03@yahoo.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E96C3D-3E01-41B0-8697-C1BCBC0A1BD5}"/>
              </a:ext>
            </a:extLst>
          </p:cNvPr>
          <p:cNvSpPr>
            <a:spLocks noGrp="1"/>
          </p:cNvSpPr>
          <p:nvPr>
            <p:ph type="ctrTitle"/>
          </p:nvPr>
        </p:nvSpPr>
        <p:spPr>
          <a:xfrm>
            <a:off x="1507067" y="2404533"/>
            <a:ext cx="7766936" cy="1744385"/>
          </a:xfrm>
        </p:spPr>
        <p:txBody>
          <a:bodyPr/>
          <a:lstStyle/>
          <a:p>
            <a:pPr algn="ctr"/>
            <a:r>
              <a:rPr lang="es-MX" sz="4000" b="1" dirty="0"/>
              <a:t>Contribuciones de la complejidad en la mejora de la salud para el bienestar social</a:t>
            </a:r>
            <a:endParaRPr lang="es-MX" sz="4000" dirty="0"/>
          </a:p>
        </p:txBody>
      </p:sp>
      <p:sp>
        <p:nvSpPr>
          <p:cNvPr id="3" name="Subtítulo 2">
            <a:extLst>
              <a:ext uri="{FF2B5EF4-FFF2-40B4-BE49-F238E27FC236}">
                <a16:creationId xmlns:a16="http://schemas.microsoft.com/office/drawing/2014/main" id="{BE558BF5-600C-4BB0-8425-ED67C861FC2A}"/>
              </a:ext>
            </a:extLst>
          </p:cNvPr>
          <p:cNvSpPr>
            <a:spLocks noGrp="1"/>
          </p:cNvSpPr>
          <p:nvPr>
            <p:ph type="subTitle" idx="1"/>
          </p:nvPr>
        </p:nvSpPr>
        <p:spPr>
          <a:xfrm>
            <a:off x="2534566" y="4555865"/>
            <a:ext cx="5711937" cy="1408271"/>
          </a:xfrm>
        </p:spPr>
        <p:txBody>
          <a:bodyPr>
            <a:normAutofit fontScale="92500"/>
          </a:bodyPr>
          <a:lstStyle/>
          <a:p>
            <a:pPr algn="ctr"/>
            <a:r>
              <a:rPr lang="es-MX" sz="2000" dirty="0"/>
              <a:t>Luis Felipe Abreu Hernández</a:t>
            </a:r>
          </a:p>
          <a:p>
            <a:pPr algn="ctr"/>
            <a:r>
              <a:rPr lang="es-MX" sz="2000" dirty="0"/>
              <a:t>Facultad de Medicina</a:t>
            </a:r>
          </a:p>
          <a:p>
            <a:pPr algn="ctr"/>
            <a:r>
              <a:rPr lang="es-MX" sz="2000" dirty="0"/>
              <a:t>Universidad Nacional Autónoma de México (UNAM)</a:t>
            </a:r>
          </a:p>
        </p:txBody>
      </p:sp>
      <p:pic>
        <p:nvPicPr>
          <p:cNvPr id="1025" name="Imagen 1" descr="http://amfem.edu.mx/images/banners/2019/banner-LXII-RNO.jpg">
            <a:extLst>
              <a:ext uri="{FF2B5EF4-FFF2-40B4-BE49-F238E27FC236}">
                <a16:creationId xmlns:a16="http://schemas.microsoft.com/office/drawing/2014/main" id="{33EFD12C-6DFF-410F-813B-F04252BFE6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3530" y="171335"/>
            <a:ext cx="8558268" cy="2037566"/>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a:extLst>
              <a:ext uri="{FF2B5EF4-FFF2-40B4-BE49-F238E27FC236}">
                <a16:creationId xmlns:a16="http://schemas.microsoft.com/office/drawing/2014/main" id="{0169C1B0-CFC4-46B4-B324-DEB6E59206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36525" y="5807889"/>
            <a:ext cx="708018" cy="719819"/>
          </a:xfrm>
          <a:prstGeom prst="rect">
            <a:avLst/>
          </a:prstGeom>
        </p:spPr>
      </p:pic>
    </p:spTree>
    <p:extLst>
      <p:ext uri="{BB962C8B-B14F-4D97-AF65-F5344CB8AC3E}">
        <p14:creationId xmlns:p14="http://schemas.microsoft.com/office/powerpoint/2010/main" val="2738064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1CC827-6BEF-4678-AD42-23EBD1643B54}"/>
              </a:ext>
            </a:extLst>
          </p:cNvPr>
          <p:cNvSpPr>
            <a:spLocks noGrp="1"/>
          </p:cNvSpPr>
          <p:nvPr>
            <p:ph type="title"/>
          </p:nvPr>
        </p:nvSpPr>
        <p:spPr/>
        <p:txBody>
          <a:bodyPr/>
          <a:lstStyle/>
          <a:p>
            <a:r>
              <a:rPr lang="es-MX" dirty="0"/>
              <a:t>Lo normal</a:t>
            </a:r>
          </a:p>
        </p:txBody>
      </p:sp>
      <p:sp>
        <p:nvSpPr>
          <p:cNvPr id="3" name="Marcador de contenido 2">
            <a:extLst>
              <a:ext uri="{FF2B5EF4-FFF2-40B4-BE49-F238E27FC236}">
                <a16:creationId xmlns:a16="http://schemas.microsoft.com/office/drawing/2014/main" id="{48078C5E-2CE1-4264-B8C3-053D6978E66A}"/>
              </a:ext>
            </a:extLst>
          </p:cNvPr>
          <p:cNvSpPr>
            <a:spLocks noGrp="1"/>
          </p:cNvSpPr>
          <p:nvPr>
            <p:ph idx="1"/>
          </p:nvPr>
        </p:nvSpPr>
        <p:spPr/>
        <p:txBody>
          <a:bodyPr/>
          <a:lstStyle/>
          <a:p>
            <a:r>
              <a:rPr lang="es-MX" dirty="0"/>
              <a:t>Valores normales</a:t>
            </a:r>
          </a:p>
          <a:p>
            <a:r>
              <a:rPr lang="es-MX" dirty="0"/>
              <a:t>Los pacientes son tratados como si todos fueran iguales y protocolizados.</a:t>
            </a:r>
          </a:p>
          <a:p>
            <a:r>
              <a:rPr lang="es-MX" dirty="0"/>
              <a:t>Reciben dosis normales</a:t>
            </a:r>
          </a:p>
          <a:p>
            <a:r>
              <a:rPr lang="es-MX" dirty="0"/>
              <a:t>Y reaccionan…</a:t>
            </a:r>
          </a:p>
          <a:p>
            <a:r>
              <a:rPr lang="es-MX" dirty="0"/>
              <a:t>Como dice el protocolo, pero a veces no los leen y  además aparecen metas contrapuestas= </a:t>
            </a:r>
            <a:r>
              <a:rPr lang="es-MX" dirty="0" err="1"/>
              <a:t>Hipercomplejidad</a:t>
            </a:r>
            <a:r>
              <a:rPr lang="es-MX" dirty="0"/>
              <a:t> (Barnett, 90). </a:t>
            </a:r>
          </a:p>
        </p:txBody>
      </p:sp>
    </p:spTree>
    <p:extLst>
      <p:ext uri="{BB962C8B-B14F-4D97-AF65-F5344CB8AC3E}">
        <p14:creationId xmlns:p14="http://schemas.microsoft.com/office/powerpoint/2010/main" val="2229119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910AB071-54DF-4FF8-80F9-54ACD7E2AD3D}"/>
              </a:ext>
            </a:extLst>
          </p:cNvPr>
          <p:cNvSpPr>
            <a:spLocks noGrp="1"/>
          </p:cNvSpPr>
          <p:nvPr>
            <p:ph type="title"/>
          </p:nvPr>
        </p:nvSpPr>
        <p:spPr/>
        <p:txBody>
          <a:bodyPr/>
          <a:lstStyle/>
          <a:p>
            <a:r>
              <a:rPr lang="es-MX" dirty="0"/>
              <a:t>Nuevo modelo</a:t>
            </a:r>
          </a:p>
        </p:txBody>
      </p:sp>
      <p:sp>
        <p:nvSpPr>
          <p:cNvPr id="8" name="Marcador de contenido 7">
            <a:extLst>
              <a:ext uri="{FF2B5EF4-FFF2-40B4-BE49-F238E27FC236}">
                <a16:creationId xmlns:a16="http://schemas.microsoft.com/office/drawing/2014/main" id="{2B3AD010-207E-4C51-8198-04C9B73367CB}"/>
              </a:ext>
            </a:extLst>
          </p:cNvPr>
          <p:cNvSpPr>
            <a:spLocks noGrp="1"/>
          </p:cNvSpPr>
          <p:nvPr>
            <p:ph idx="1"/>
          </p:nvPr>
        </p:nvSpPr>
        <p:spPr/>
        <p:txBody>
          <a:bodyPr>
            <a:normAutofit fontScale="92500"/>
          </a:bodyPr>
          <a:lstStyle/>
          <a:p>
            <a:r>
              <a:rPr lang="es-MX" dirty="0"/>
              <a:t>Los pacientes son parte del sistema de salud y deben ser educados, organizados grupalmente y asumen un papel activo y supervisan al sistema de salud. Ellos son a los que servimos son sujetos creativos.</a:t>
            </a:r>
          </a:p>
          <a:p>
            <a:r>
              <a:rPr lang="es-MX" dirty="0"/>
              <a:t>El sistema de salud se mueve hacia dónde están las personas y realizan sus actividades cotidianas.</a:t>
            </a:r>
          </a:p>
          <a:p>
            <a:r>
              <a:rPr lang="es-MX" dirty="0"/>
              <a:t>Se trabaja en equipos coordinados que ven los problemas de manera multidisciplinar que son altamente adaptativo a los problemas de salud y a la evolución del conocimiento.</a:t>
            </a:r>
          </a:p>
          <a:p>
            <a:r>
              <a:rPr lang="es-MX" dirty="0"/>
              <a:t>Investigación-docencia-servicio (misión social) en todos los niveles.</a:t>
            </a:r>
          </a:p>
          <a:p>
            <a:r>
              <a:rPr lang="es-MX" dirty="0"/>
              <a:t>Medicina centrada en el paciente, medicina personalizada, medicina de precisión.</a:t>
            </a:r>
          </a:p>
          <a:p>
            <a:r>
              <a:rPr lang="es-MX" dirty="0"/>
              <a:t>Se trabaja con las comunidades organizada y somos corresponsables hay un diálogo permanente y establecemos compromisos que ellos supervisan</a:t>
            </a:r>
          </a:p>
          <a:p>
            <a:endParaRPr lang="es-MX" dirty="0"/>
          </a:p>
        </p:txBody>
      </p:sp>
    </p:spTree>
    <p:extLst>
      <p:ext uri="{BB962C8B-B14F-4D97-AF65-F5344CB8AC3E}">
        <p14:creationId xmlns:p14="http://schemas.microsoft.com/office/powerpoint/2010/main" val="4257830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29AFBE-9C94-4937-9AF6-DAFC445C2D61}"/>
              </a:ext>
            </a:extLst>
          </p:cNvPr>
          <p:cNvSpPr>
            <a:spLocks noGrp="1"/>
          </p:cNvSpPr>
          <p:nvPr>
            <p:ph type="title"/>
          </p:nvPr>
        </p:nvSpPr>
        <p:spPr/>
        <p:txBody>
          <a:bodyPr/>
          <a:lstStyle/>
          <a:p>
            <a:r>
              <a:rPr lang="es-MX" dirty="0"/>
              <a:t>Salud de las partes o salud del todo</a:t>
            </a:r>
          </a:p>
        </p:txBody>
      </p:sp>
      <p:sp>
        <p:nvSpPr>
          <p:cNvPr id="3" name="Marcador de contenido 2">
            <a:extLst>
              <a:ext uri="{FF2B5EF4-FFF2-40B4-BE49-F238E27FC236}">
                <a16:creationId xmlns:a16="http://schemas.microsoft.com/office/drawing/2014/main" id="{1C43B7A2-E620-4CBF-B896-E7AA4A36FEA2}"/>
              </a:ext>
            </a:extLst>
          </p:cNvPr>
          <p:cNvSpPr>
            <a:spLocks noGrp="1"/>
          </p:cNvSpPr>
          <p:nvPr>
            <p:ph idx="1"/>
          </p:nvPr>
        </p:nvSpPr>
        <p:spPr>
          <a:xfrm>
            <a:off x="677334" y="1930401"/>
            <a:ext cx="8596668" cy="1320800"/>
          </a:xfrm>
        </p:spPr>
        <p:txBody>
          <a:bodyPr/>
          <a:lstStyle/>
          <a:p>
            <a:r>
              <a:rPr lang="es-MX" dirty="0"/>
              <a:t>Segmentar por ejemplo por aparatos y sistemas y ver sólo la causa eficiente o ver la cadena multicausal y mirar cómo el problema se generó muchos años antes…y ¿qué hacemos?</a:t>
            </a:r>
          </a:p>
          <a:p>
            <a:r>
              <a:rPr lang="es-MX" dirty="0"/>
              <a:t>La mirada anidada</a:t>
            </a:r>
          </a:p>
        </p:txBody>
      </p:sp>
      <p:sp>
        <p:nvSpPr>
          <p:cNvPr id="4" name="Elipse 3">
            <a:extLst>
              <a:ext uri="{FF2B5EF4-FFF2-40B4-BE49-F238E27FC236}">
                <a16:creationId xmlns:a16="http://schemas.microsoft.com/office/drawing/2014/main" id="{8B8F9A7C-EC65-4CC4-BD21-FD5B538E9B5C}"/>
              </a:ext>
            </a:extLst>
          </p:cNvPr>
          <p:cNvSpPr/>
          <p:nvPr/>
        </p:nvSpPr>
        <p:spPr>
          <a:xfrm>
            <a:off x="5711687" y="2771818"/>
            <a:ext cx="3988903" cy="38807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Elipse 4">
            <a:extLst>
              <a:ext uri="{FF2B5EF4-FFF2-40B4-BE49-F238E27FC236}">
                <a16:creationId xmlns:a16="http://schemas.microsoft.com/office/drawing/2014/main" id="{BBE8BB6D-C50E-476B-9355-48D0547EAB48}"/>
              </a:ext>
            </a:extLst>
          </p:cNvPr>
          <p:cNvSpPr/>
          <p:nvPr/>
        </p:nvSpPr>
        <p:spPr>
          <a:xfrm>
            <a:off x="6096000" y="3048000"/>
            <a:ext cx="3178002" cy="3352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MX"/>
          </a:p>
        </p:txBody>
      </p:sp>
      <p:sp>
        <p:nvSpPr>
          <p:cNvPr id="6" name="Elipse 5">
            <a:extLst>
              <a:ext uri="{FF2B5EF4-FFF2-40B4-BE49-F238E27FC236}">
                <a16:creationId xmlns:a16="http://schemas.microsoft.com/office/drawing/2014/main" id="{CFCD90DA-A85B-48AF-9C99-E93B38820437}"/>
              </a:ext>
            </a:extLst>
          </p:cNvPr>
          <p:cNvSpPr/>
          <p:nvPr/>
        </p:nvSpPr>
        <p:spPr>
          <a:xfrm>
            <a:off x="6453809" y="3429000"/>
            <a:ext cx="2451652" cy="261236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s-MX"/>
          </a:p>
        </p:txBody>
      </p:sp>
      <p:sp>
        <p:nvSpPr>
          <p:cNvPr id="7" name="Elipse 6">
            <a:extLst>
              <a:ext uri="{FF2B5EF4-FFF2-40B4-BE49-F238E27FC236}">
                <a16:creationId xmlns:a16="http://schemas.microsoft.com/office/drawing/2014/main" id="{139C9EC6-AD42-4A01-B839-03B9ADB26998}"/>
              </a:ext>
            </a:extLst>
          </p:cNvPr>
          <p:cNvSpPr/>
          <p:nvPr/>
        </p:nvSpPr>
        <p:spPr>
          <a:xfrm>
            <a:off x="6745357" y="3735457"/>
            <a:ext cx="1921565" cy="201598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sp>
        <p:nvSpPr>
          <p:cNvPr id="8" name="Elipse 7">
            <a:extLst>
              <a:ext uri="{FF2B5EF4-FFF2-40B4-BE49-F238E27FC236}">
                <a16:creationId xmlns:a16="http://schemas.microsoft.com/office/drawing/2014/main" id="{284E34AF-8DE2-4B36-89FD-EAD020484BA2}"/>
              </a:ext>
            </a:extLst>
          </p:cNvPr>
          <p:cNvSpPr/>
          <p:nvPr/>
        </p:nvSpPr>
        <p:spPr>
          <a:xfrm>
            <a:off x="6970644" y="4055166"/>
            <a:ext cx="1470991" cy="137822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s-MX"/>
          </a:p>
        </p:txBody>
      </p:sp>
      <p:sp>
        <p:nvSpPr>
          <p:cNvPr id="9" name="Elipse 8">
            <a:extLst>
              <a:ext uri="{FF2B5EF4-FFF2-40B4-BE49-F238E27FC236}">
                <a16:creationId xmlns:a16="http://schemas.microsoft.com/office/drawing/2014/main" id="{73AEDE66-F9A8-434D-87A6-3ACA642F542A}"/>
              </a:ext>
            </a:extLst>
          </p:cNvPr>
          <p:cNvSpPr/>
          <p:nvPr/>
        </p:nvSpPr>
        <p:spPr>
          <a:xfrm>
            <a:off x="7189303" y="4287079"/>
            <a:ext cx="1033670" cy="960782"/>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Elipse 9">
            <a:extLst>
              <a:ext uri="{FF2B5EF4-FFF2-40B4-BE49-F238E27FC236}">
                <a16:creationId xmlns:a16="http://schemas.microsoft.com/office/drawing/2014/main" id="{16CCDD90-7D33-496D-90F1-8C84F8BB2C15}"/>
              </a:ext>
            </a:extLst>
          </p:cNvPr>
          <p:cNvSpPr/>
          <p:nvPr/>
        </p:nvSpPr>
        <p:spPr>
          <a:xfrm>
            <a:off x="7354957" y="4427883"/>
            <a:ext cx="649355" cy="679174"/>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CuadroTexto 10">
            <a:extLst>
              <a:ext uri="{FF2B5EF4-FFF2-40B4-BE49-F238E27FC236}">
                <a16:creationId xmlns:a16="http://schemas.microsoft.com/office/drawing/2014/main" id="{55D3F4A3-B2D2-46EB-A8AD-8FE96EAE9AF1}"/>
              </a:ext>
            </a:extLst>
          </p:cNvPr>
          <p:cNvSpPr txBox="1"/>
          <p:nvPr/>
        </p:nvSpPr>
        <p:spPr>
          <a:xfrm>
            <a:off x="964184" y="3319961"/>
            <a:ext cx="3044423" cy="369332"/>
          </a:xfrm>
          <a:prstGeom prst="rect">
            <a:avLst/>
          </a:prstGeom>
          <a:noFill/>
        </p:spPr>
        <p:txBody>
          <a:bodyPr wrap="none" rtlCol="0">
            <a:spAutoFit/>
          </a:bodyPr>
          <a:lstStyle/>
          <a:p>
            <a:r>
              <a:rPr lang="es-MX" dirty="0"/>
              <a:t>1. Nivel molecular y celular</a:t>
            </a:r>
          </a:p>
        </p:txBody>
      </p:sp>
      <p:sp>
        <p:nvSpPr>
          <p:cNvPr id="12" name="CuadroTexto 11">
            <a:extLst>
              <a:ext uri="{FF2B5EF4-FFF2-40B4-BE49-F238E27FC236}">
                <a16:creationId xmlns:a16="http://schemas.microsoft.com/office/drawing/2014/main" id="{FD41EBD3-0347-4AFE-82E1-373DA7FF7B35}"/>
              </a:ext>
            </a:extLst>
          </p:cNvPr>
          <p:cNvSpPr txBox="1"/>
          <p:nvPr/>
        </p:nvSpPr>
        <p:spPr>
          <a:xfrm>
            <a:off x="950735" y="3594751"/>
            <a:ext cx="1285929" cy="369332"/>
          </a:xfrm>
          <a:prstGeom prst="rect">
            <a:avLst/>
          </a:prstGeom>
          <a:noFill/>
        </p:spPr>
        <p:txBody>
          <a:bodyPr wrap="none" rtlCol="0">
            <a:spAutoFit/>
          </a:bodyPr>
          <a:lstStyle/>
          <a:p>
            <a:r>
              <a:rPr lang="es-MX" dirty="0"/>
              <a:t>2. Órganos</a:t>
            </a:r>
          </a:p>
        </p:txBody>
      </p:sp>
      <p:sp>
        <p:nvSpPr>
          <p:cNvPr id="13" name="CuadroTexto 12">
            <a:extLst>
              <a:ext uri="{FF2B5EF4-FFF2-40B4-BE49-F238E27FC236}">
                <a16:creationId xmlns:a16="http://schemas.microsoft.com/office/drawing/2014/main" id="{D278CABB-D432-4A9A-B3AF-7E3E3E104E80}"/>
              </a:ext>
            </a:extLst>
          </p:cNvPr>
          <p:cNvSpPr txBox="1"/>
          <p:nvPr/>
        </p:nvSpPr>
        <p:spPr>
          <a:xfrm>
            <a:off x="977634" y="3943917"/>
            <a:ext cx="2571601" cy="369332"/>
          </a:xfrm>
          <a:prstGeom prst="rect">
            <a:avLst/>
          </a:prstGeom>
          <a:noFill/>
        </p:spPr>
        <p:txBody>
          <a:bodyPr wrap="none" rtlCol="0">
            <a:spAutoFit/>
          </a:bodyPr>
          <a:lstStyle/>
          <a:p>
            <a:r>
              <a:rPr lang="es-MX" dirty="0"/>
              <a:t>3. Aparatos y sistemas</a:t>
            </a:r>
          </a:p>
        </p:txBody>
      </p:sp>
      <p:sp>
        <p:nvSpPr>
          <p:cNvPr id="14" name="CuadroTexto 13">
            <a:extLst>
              <a:ext uri="{FF2B5EF4-FFF2-40B4-BE49-F238E27FC236}">
                <a16:creationId xmlns:a16="http://schemas.microsoft.com/office/drawing/2014/main" id="{CCCC9237-2F1F-4A54-A209-0C399B1452A6}"/>
              </a:ext>
            </a:extLst>
          </p:cNvPr>
          <p:cNvSpPr txBox="1"/>
          <p:nvPr/>
        </p:nvSpPr>
        <p:spPr>
          <a:xfrm>
            <a:off x="970113" y="4290969"/>
            <a:ext cx="2999539" cy="369332"/>
          </a:xfrm>
          <a:prstGeom prst="rect">
            <a:avLst/>
          </a:prstGeom>
          <a:noFill/>
        </p:spPr>
        <p:txBody>
          <a:bodyPr wrap="none" rtlCol="0">
            <a:spAutoFit/>
          </a:bodyPr>
          <a:lstStyle/>
          <a:p>
            <a:r>
              <a:rPr lang="es-MX" dirty="0"/>
              <a:t>4. Individuo en su conjunto</a:t>
            </a:r>
          </a:p>
        </p:txBody>
      </p:sp>
      <p:sp>
        <p:nvSpPr>
          <p:cNvPr id="15" name="CuadroTexto 14">
            <a:extLst>
              <a:ext uri="{FF2B5EF4-FFF2-40B4-BE49-F238E27FC236}">
                <a16:creationId xmlns:a16="http://schemas.microsoft.com/office/drawing/2014/main" id="{93F7695A-4915-4FEC-8F5B-C59016B9F4EB}"/>
              </a:ext>
            </a:extLst>
          </p:cNvPr>
          <p:cNvSpPr txBox="1"/>
          <p:nvPr/>
        </p:nvSpPr>
        <p:spPr>
          <a:xfrm>
            <a:off x="971222" y="4622775"/>
            <a:ext cx="3166251" cy="369332"/>
          </a:xfrm>
          <a:prstGeom prst="rect">
            <a:avLst/>
          </a:prstGeom>
          <a:noFill/>
        </p:spPr>
        <p:txBody>
          <a:bodyPr wrap="none" rtlCol="0">
            <a:spAutoFit/>
          </a:bodyPr>
          <a:lstStyle/>
          <a:p>
            <a:r>
              <a:rPr lang="es-MX" dirty="0"/>
              <a:t>5. Psicológico y Salud Mental</a:t>
            </a:r>
          </a:p>
        </p:txBody>
      </p:sp>
      <p:sp>
        <p:nvSpPr>
          <p:cNvPr id="16" name="CuadroTexto 15">
            <a:extLst>
              <a:ext uri="{FF2B5EF4-FFF2-40B4-BE49-F238E27FC236}">
                <a16:creationId xmlns:a16="http://schemas.microsoft.com/office/drawing/2014/main" id="{25853FC3-24AA-44F2-8B96-2D8FB49553C0}"/>
              </a:ext>
            </a:extLst>
          </p:cNvPr>
          <p:cNvSpPr txBox="1"/>
          <p:nvPr/>
        </p:nvSpPr>
        <p:spPr>
          <a:xfrm>
            <a:off x="964184" y="5330990"/>
            <a:ext cx="4373313" cy="369332"/>
          </a:xfrm>
          <a:prstGeom prst="rect">
            <a:avLst/>
          </a:prstGeom>
          <a:noFill/>
        </p:spPr>
        <p:txBody>
          <a:bodyPr wrap="none" rtlCol="0">
            <a:spAutoFit/>
          </a:bodyPr>
          <a:lstStyle/>
          <a:p>
            <a:r>
              <a:rPr lang="es-MX" dirty="0"/>
              <a:t>7. Sociedad (determinantes y respuesta)</a:t>
            </a:r>
          </a:p>
        </p:txBody>
      </p:sp>
      <p:sp>
        <p:nvSpPr>
          <p:cNvPr id="17" name="CuadroTexto 16">
            <a:extLst>
              <a:ext uri="{FF2B5EF4-FFF2-40B4-BE49-F238E27FC236}">
                <a16:creationId xmlns:a16="http://schemas.microsoft.com/office/drawing/2014/main" id="{7CFFE7DE-1FDD-4816-8ACF-D509C7B4A5E5}"/>
              </a:ext>
            </a:extLst>
          </p:cNvPr>
          <p:cNvSpPr txBox="1"/>
          <p:nvPr/>
        </p:nvSpPr>
        <p:spPr>
          <a:xfrm>
            <a:off x="977634" y="5635537"/>
            <a:ext cx="2116285" cy="369332"/>
          </a:xfrm>
          <a:prstGeom prst="rect">
            <a:avLst/>
          </a:prstGeom>
          <a:noFill/>
        </p:spPr>
        <p:txBody>
          <a:bodyPr wrap="none" rtlCol="0">
            <a:spAutoFit/>
          </a:bodyPr>
          <a:lstStyle/>
          <a:p>
            <a:r>
              <a:rPr lang="es-MX" dirty="0"/>
              <a:t>8. Medio ambiente</a:t>
            </a:r>
          </a:p>
        </p:txBody>
      </p:sp>
      <p:sp>
        <p:nvSpPr>
          <p:cNvPr id="18" name="Elipse 17">
            <a:extLst>
              <a:ext uri="{FF2B5EF4-FFF2-40B4-BE49-F238E27FC236}">
                <a16:creationId xmlns:a16="http://schemas.microsoft.com/office/drawing/2014/main" id="{65319349-F40B-45EB-9398-4A9A7FF09900}"/>
              </a:ext>
            </a:extLst>
          </p:cNvPr>
          <p:cNvSpPr/>
          <p:nvPr/>
        </p:nvSpPr>
        <p:spPr>
          <a:xfrm>
            <a:off x="7593496" y="4638789"/>
            <a:ext cx="250639" cy="251263"/>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B277ECC0-7F33-4EB2-B5E3-322BDA1A0116}"/>
              </a:ext>
            </a:extLst>
          </p:cNvPr>
          <p:cNvSpPr txBox="1"/>
          <p:nvPr/>
        </p:nvSpPr>
        <p:spPr>
          <a:xfrm>
            <a:off x="974745" y="4950601"/>
            <a:ext cx="1217000" cy="369332"/>
          </a:xfrm>
          <a:prstGeom prst="rect">
            <a:avLst/>
          </a:prstGeom>
          <a:noFill/>
        </p:spPr>
        <p:txBody>
          <a:bodyPr wrap="none" rtlCol="0">
            <a:spAutoFit/>
          </a:bodyPr>
          <a:lstStyle/>
          <a:p>
            <a:r>
              <a:rPr lang="es-MX" dirty="0"/>
              <a:t>6. Familia</a:t>
            </a:r>
          </a:p>
        </p:txBody>
      </p:sp>
      <p:cxnSp>
        <p:nvCxnSpPr>
          <p:cNvPr id="21" name="Conector recto de flecha 20">
            <a:extLst>
              <a:ext uri="{FF2B5EF4-FFF2-40B4-BE49-F238E27FC236}">
                <a16:creationId xmlns:a16="http://schemas.microsoft.com/office/drawing/2014/main" id="{B874DC2E-F014-402D-8AEF-B0A04054730C}"/>
              </a:ext>
            </a:extLst>
          </p:cNvPr>
          <p:cNvCxnSpPr>
            <a:cxnSpLocks/>
            <a:stCxn id="11" idx="3"/>
            <a:endCxn id="18" idx="1"/>
          </p:cNvCxnSpPr>
          <p:nvPr/>
        </p:nvCxnSpPr>
        <p:spPr>
          <a:xfrm>
            <a:off x="4008607" y="3504627"/>
            <a:ext cx="3621594" cy="117095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ector recto de flecha 23">
            <a:extLst>
              <a:ext uri="{FF2B5EF4-FFF2-40B4-BE49-F238E27FC236}">
                <a16:creationId xmlns:a16="http://schemas.microsoft.com/office/drawing/2014/main" id="{0991284B-55AB-4408-A9FB-D67DA0BBD1F4}"/>
              </a:ext>
            </a:extLst>
          </p:cNvPr>
          <p:cNvCxnSpPr>
            <a:cxnSpLocks/>
            <a:endCxn id="10" idx="2"/>
          </p:cNvCxnSpPr>
          <p:nvPr/>
        </p:nvCxnSpPr>
        <p:spPr>
          <a:xfrm>
            <a:off x="2193287" y="3780310"/>
            <a:ext cx="5161670" cy="9871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ector recto de flecha 24">
            <a:extLst>
              <a:ext uri="{FF2B5EF4-FFF2-40B4-BE49-F238E27FC236}">
                <a16:creationId xmlns:a16="http://schemas.microsoft.com/office/drawing/2014/main" id="{E143700B-E7D4-43EA-B8B4-9571B7C2B10F}"/>
              </a:ext>
            </a:extLst>
          </p:cNvPr>
          <p:cNvCxnSpPr>
            <a:cxnSpLocks/>
          </p:cNvCxnSpPr>
          <p:nvPr/>
        </p:nvCxnSpPr>
        <p:spPr>
          <a:xfrm>
            <a:off x="3384183" y="4178917"/>
            <a:ext cx="3860362" cy="71113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ector recto de flecha 25">
            <a:extLst>
              <a:ext uri="{FF2B5EF4-FFF2-40B4-BE49-F238E27FC236}">
                <a16:creationId xmlns:a16="http://schemas.microsoft.com/office/drawing/2014/main" id="{8D1B735B-8249-4D16-8D50-A7AC644875B8}"/>
              </a:ext>
            </a:extLst>
          </p:cNvPr>
          <p:cNvCxnSpPr>
            <a:cxnSpLocks/>
            <a:stCxn id="15" idx="3"/>
          </p:cNvCxnSpPr>
          <p:nvPr/>
        </p:nvCxnSpPr>
        <p:spPr>
          <a:xfrm>
            <a:off x="4137473" y="4807441"/>
            <a:ext cx="2698131" cy="34738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ector recto de flecha 26">
            <a:extLst>
              <a:ext uri="{FF2B5EF4-FFF2-40B4-BE49-F238E27FC236}">
                <a16:creationId xmlns:a16="http://schemas.microsoft.com/office/drawing/2014/main" id="{474EB3C4-7570-4823-9B24-CD8B76CF33C0}"/>
              </a:ext>
            </a:extLst>
          </p:cNvPr>
          <p:cNvCxnSpPr>
            <a:cxnSpLocks/>
            <a:stCxn id="19" idx="3"/>
          </p:cNvCxnSpPr>
          <p:nvPr/>
        </p:nvCxnSpPr>
        <p:spPr>
          <a:xfrm>
            <a:off x="2191745" y="5135267"/>
            <a:ext cx="4352311" cy="1651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onector recto de flecha 27">
            <a:extLst>
              <a:ext uri="{FF2B5EF4-FFF2-40B4-BE49-F238E27FC236}">
                <a16:creationId xmlns:a16="http://schemas.microsoft.com/office/drawing/2014/main" id="{90C35937-9281-4A7F-A1B7-9D0ABE63BE02}"/>
              </a:ext>
            </a:extLst>
          </p:cNvPr>
          <p:cNvCxnSpPr>
            <a:cxnSpLocks/>
          </p:cNvCxnSpPr>
          <p:nvPr/>
        </p:nvCxnSpPr>
        <p:spPr>
          <a:xfrm>
            <a:off x="5206654" y="5551945"/>
            <a:ext cx="1188233" cy="10139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ector recto de flecha 28">
            <a:extLst>
              <a:ext uri="{FF2B5EF4-FFF2-40B4-BE49-F238E27FC236}">
                <a16:creationId xmlns:a16="http://schemas.microsoft.com/office/drawing/2014/main" id="{D6069E77-DC8C-4B5B-937C-9042FDA3B568}"/>
              </a:ext>
            </a:extLst>
          </p:cNvPr>
          <p:cNvCxnSpPr>
            <a:cxnSpLocks/>
            <a:stCxn id="17" idx="3"/>
            <a:endCxn id="4" idx="3"/>
          </p:cNvCxnSpPr>
          <p:nvPr/>
        </p:nvCxnSpPr>
        <p:spPr>
          <a:xfrm>
            <a:off x="3093919" y="5820203"/>
            <a:ext cx="3201929" cy="26406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onector recto de flecha 47">
            <a:extLst>
              <a:ext uri="{FF2B5EF4-FFF2-40B4-BE49-F238E27FC236}">
                <a16:creationId xmlns:a16="http://schemas.microsoft.com/office/drawing/2014/main" id="{D775DE31-AC23-428E-98CF-AF78C9D3175D}"/>
              </a:ext>
            </a:extLst>
          </p:cNvPr>
          <p:cNvCxnSpPr>
            <a:cxnSpLocks/>
          </p:cNvCxnSpPr>
          <p:nvPr/>
        </p:nvCxnSpPr>
        <p:spPr>
          <a:xfrm>
            <a:off x="3881709" y="4508128"/>
            <a:ext cx="3164407" cy="51005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Flecha: a la derecha 51">
            <a:extLst>
              <a:ext uri="{FF2B5EF4-FFF2-40B4-BE49-F238E27FC236}">
                <a16:creationId xmlns:a16="http://schemas.microsoft.com/office/drawing/2014/main" id="{6B240CBF-EA3F-4BC9-B510-7AE18B982826}"/>
              </a:ext>
            </a:extLst>
          </p:cNvPr>
          <p:cNvSpPr/>
          <p:nvPr/>
        </p:nvSpPr>
        <p:spPr>
          <a:xfrm rot="19118024">
            <a:off x="9100434" y="2950016"/>
            <a:ext cx="773724" cy="1958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CuadroTexto 52">
            <a:extLst>
              <a:ext uri="{FF2B5EF4-FFF2-40B4-BE49-F238E27FC236}">
                <a16:creationId xmlns:a16="http://schemas.microsoft.com/office/drawing/2014/main" id="{F29B10B8-E8E0-4193-82C8-0BA961C543F8}"/>
              </a:ext>
            </a:extLst>
          </p:cNvPr>
          <p:cNvSpPr txBox="1"/>
          <p:nvPr/>
        </p:nvSpPr>
        <p:spPr>
          <a:xfrm rot="18910907">
            <a:off x="9234357" y="2984122"/>
            <a:ext cx="1033668" cy="369332"/>
          </a:xfrm>
          <a:prstGeom prst="rect">
            <a:avLst/>
          </a:prstGeom>
          <a:noFill/>
        </p:spPr>
        <p:txBody>
          <a:bodyPr wrap="square" rtlCol="0">
            <a:spAutoFit/>
          </a:bodyPr>
          <a:lstStyle/>
          <a:p>
            <a:r>
              <a:rPr lang="es-MX" dirty="0"/>
              <a:t>Tiempo</a:t>
            </a:r>
          </a:p>
        </p:txBody>
      </p:sp>
      <p:sp>
        <p:nvSpPr>
          <p:cNvPr id="54" name="CuadroTexto 53">
            <a:extLst>
              <a:ext uri="{FF2B5EF4-FFF2-40B4-BE49-F238E27FC236}">
                <a16:creationId xmlns:a16="http://schemas.microsoft.com/office/drawing/2014/main" id="{3E0BEA37-6312-4EA1-983F-357C0C74493E}"/>
              </a:ext>
            </a:extLst>
          </p:cNvPr>
          <p:cNvSpPr txBox="1"/>
          <p:nvPr/>
        </p:nvSpPr>
        <p:spPr>
          <a:xfrm rot="19002542">
            <a:off x="9613781" y="2052736"/>
            <a:ext cx="1512722" cy="400110"/>
          </a:xfrm>
          <a:prstGeom prst="rect">
            <a:avLst/>
          </a:prstGeom>
          <a:noFill/>
        </p:spPr>
        <p:txBody>
          <a:bodyPr wrap="none" rtlCol="0">
            <a:spAutoFit/>
          </a:bodyPr>
          <a:lstStyle/>
          <a:p>
            <a:r>
              <a:rPr lang="es-MX" sz="2000" dirty="0">
                <a:solidFill>
                  <a:srgbClr val="FF0000"/>
                </a:solidFill>
              </a:rPr>
              <a:t>Prevención </a:t>
            </a:r>
          </a:p>
        </p:txBody>
      </p:sp>
    </p:spTree>
    <p:extLst>
      <p:ext uri="{BB962C8B-B14F-4D97-AF65-F5344CB8AC3E}">
        <p14:creationId xmlns:p14="http://schemas.microsoft.com/office/powerpoint/2010/main" val="2694218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7E0AD5A2-7CE6-4454-BB5D-71C544B37E95}"/>
              </a:ext>
            </a:extLst>
          </p:cNvPr>
          <p:cNvSpPr>
            <a:spLocks noGrp="1"/>
          </p:cNvSpPr>
          <p:nvPr>
            <p:ph type="title"/>
          </p:nvPr>
        </p:nvSpPr>
        <p:spPr/>
        <p:txBody>
          <a:bodyPr/>
          <a:lstStyle/>
          <a:p>
            <a:r>
              <a:rPr lang="es-MX" dirty="0"/>
              <a:t>¿Deformación o formación?</a:t>
            </a:r>
          </a:p>
        </p:txBody>
      </p:sp>
      <p:sp>
        <p:nvSpPr>
          <p:cNvPr id="5" name="Marcador de texto 4">
            <a:extLst>
              <a:ext uri="{FF2B5EF4-FFF2-40B4-BE49-F238E27FC236}">
                <a16:creationId xmlns:a16="http://schemas.microsoft.com/office/drawing/2014/main" id="{CA3CFEF8-491B-4C81-B8B2-8723243B6570}"/>
              </a:ext>
            </a:extLst>
          </p:cNvPr>
          <p:cNvSpPr>
            <a:spLocks noGrp="1"/>
          </p:cNvSpPr>
          <p:nvPr>
            <p:ph type="body" idx="1"/>
          </p:nvPr>
        </p:nvSpPr>
        <p:spPr/>
        <p:txBody>
          <a:bodyPr/>
          <a:lstStyle/>
          <a:p>
            <a:endParaRPr lang="es-MX"/>
          </a:p>
        </p:txBody>
      </p:sp>
    </p:spTree>
    <p:extLst>
      <p:ext uri="{BB962C8B-B14F-4D97-AF65-F5344CB8AC3E}">
        <p14:creationId xmlns:p14="http://schemas.microsoft.com/office/powerpoint/2010/main" val="2375917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EE5F8883-B276-4A56-87A8-D3455FD827AC}"/>
              </a:ext>
            </a:extLst>
          </p:cNvPr>
          <p:cNvSpPr>
            <a:spLocks noGrp="1"/>
          </p:cNvSpPr>
          <p:nvPr>
            <p:ph type="title"/>
          </p:nvPr>
        </p:nvSpPr>
        <p:spPr/>
        <p:txBody>
          <a:bodyPr/>
          <a:lstStyle/>
          <a:p>
            <a:r>
              <a:rPr lang="es-MX" dirty="0"/>
              <a:t>Mundos paralelos 2</a:t>
            </a:r>
          </a:p>
        </p:txBody>
      </p:sp>
      <p:sp>
        <p:nvSpPr>
          <p:cNvPr id="8" name="Marcador de texto 7">
            <a:extLst>
              <a:ext uri="{FF2B5EF4-FFF2-40B4-BE49-F238E27FC236}">
                <a16:creationId xmlns:a16="http://schemas.microsoft.com/office/drawing/2014/main" id="{F8FB5B42-5205-4513-8BB7-9842143B43A2}"/>
              </a:ext>
            </a:extLst>
          </p:cNvPr>
          <p:cNvSpPr>
            <a:spLocks noGrp="1"/>
          </p:cNvSpPr>
          <p:nvPr>
            <p:ph type="body" idx="1"/>
          </p:nvPr>
        </p:nvSpPr>
        <p:spPr>
          <a:xfrm>
            <a:off x="825186" y="1647723"/>
            <a:ext cx="4185623" cy="576262"/>
          </a:xfrm>
        </p:spPr>
        <p:txBody>
          <a:bodyPr/>
          <a:lstStyle/>
          <a:p>
            <a:r>
              <a:rPr lang="es-MX" dirty="0"/>
              <a:t>Modelo industrial</a:t>
            </a:r>
          </a:p>
        </p:txBody>
      </p:sp>
      <p:sp>
        <p:nvSpPr>
          <p:cNvPr id="9" name="Marcador de contenido 8">
            <a:extLst>
              <a:ext uri="{FF2B5EF4-FFF2-40B4-BE49-F238E27FC236}">
                <a16:creationId xmlns:a16="http://schemas.microsoft.com/office/drawing/2014/main" id="{D97320C2-1866-4ED4-9DCA-CDD9BD2BF35A}"/>
              </a:ext>
            </a:extLst>
          </p:cNvPr>
          <p:cNvSpPr>
            <a:spLocks noGrp="1"/>
          </p:cNvSpPr>
          <p:nvPr>
            <p:ph sz="half" idx="2"/>
          </p:nvPr>
        </p:nvSpPr>
        <p:spPr>
          <a:xfrm>
            <a:off x="675745" y="2223985"/>
            <a:ext cx="4185623" cy="3817377"/>
          </a:xfrm>
        </p:spPr>
        <p:txBody>
          <a:bodyPr>
            <a:normAutofit fontScale="92500" lnSpcReduction="10000"/>
          </a:bodyPr>
          <a:lstStyle/>
          <a:p>
            <a:r>
              <a:rPr lang="es-MX" dirty="0"/>
              <a:t>Las piezas se mueven y son objetos</a:t>
            </a:r>
          </a:p>
          <a:p>
            <a:r>
              <a:rPr lang="es-MX" dirty="0"/>
              <a:t>El trabajador está fijo</a:t>
            </a:r>
          </a:p>
          <a:p>
            <a:r>
              <a:rPr lang="es-MX" dirty="0"/>
              <a:t>Cada obrero realiza una tarea simple y estandarizada.</a:t>
            </a:r>
          </a:p>
          <a:p>
            <a:r>
              <a:rPr lang="es-MX" dirty="0"/>
              <a:t>La suma de acciones produce un producto ensamblado.</a:t>
            </a:r>
          </a:p>
          <a:p>
            <a:r>
              <a:rPr lang="es-MX" dirty="0"/>
              <a:t>Unos pocos piensan y la mayoría obedece y repite rutinas</a:t>
            </a:r>
          </a:p>
          <a:p>
            <a:r>
              <a:rPr lang="es-MX" dirty="0"/>
              <a:t>El todo es la suma de las partes</a:t>
            </a:r>
          </a:p>
        </p:txBody>
      </p:sp>
      <p:sp>
        <p:nvSpPr>
          <p:cNvPr id="10" name="Marcador de texto 9">
            <a:extLst>
              <a:ext uri="{FF2B5EF4-FFF2-40B4-BE49-F238E27FC236}">
                <a16:creationId xmlns:a16="http://schemas.microsoft.com/office/drawing/2014/main" id="{86928981-CE68-4314-84D4-1103C89B7009}"/>
              </a:ext>
            </a:extLst>
          </p:cNvPr>
          <p:cNvSpPr>
            <a:spLocks noGrp="1"/>
          </p:cNvSpPr>
          <p:nvPr>
            <p:ph type="body" sz="quarter" idx="3"/>
          </p:nvPr>
        </p:nvSpPr>
        <p:spPr>
          <a:xfrm>
            <a:off x="5084751" y="1639610"/>
            <a:ext cx="4185618" cy="576262"/>
          </a:xfrm>
        </p:spPr>
        <p:txBody>
          <a:bodyPr/>
          <a:lstStyle/>
          <a:p>
            <a:r>
              <a:rPr lang="es-MX" dirty="0"/>
              <a:t>Atención a la salud</a:t>
            </a:r>
          </a:p>
        </p:txBody>
      </p:sp>
      <p:sp>
        <p:nvSpPr>
          <p:cNvPr id="11" name="Marcador de contenido 10">
            <a:extLst>
              <a:ext uri="{FF2B5EF4-FFF2-40B4-BE49-F238E27FC236}">
                <a16:creationId xmlns:a16="http://schemas.microsoft.com/office/drawing/2014/main" id="{86C310D9-1523-42B9-B9F2-18480E7990F1}"/>
              </a:ext>
            </a:extLst>
          </p:cNvPr>
          <p:cNvSpPr>
            <a:spLocks noGrp="1"/>
          </p:cNvSpPr>
          <p:nvPr>
            <p:ph sz="quarter" idx="4"/>
          </p:nvPr>
        </p:nvSpPr>
        <p:spPr>
          <a:xfrm>
            <a:off x="5088384" y="2250599"/>
            <a:ext cx="4185617" cy="3790763"/>
          </a:xfrm>
        </p:spPr>
        <p:txBody>
          <a:bodyPr>
            <a:normAutofit fontScale="92500" lnSpcReduction="10000"/>
          </a:bodyPr>
          <a:lstStyle/>
          <a:p>
            <a:r>
              <a:rPr lang="es-MX" dirty="0"/>
              <a:t>Alumno se mueven de materia en materia y son tratados como objetos. !te adaptas a la escuela o te vas! Maltrato. </a:t>
            </a:r>
          </a:p>
          <a:p>
            <a:r>
              <a:rPr lang="es-MX" dirty="0"/>
              <a:t>Cada profesor imparte una materia</a:t>
            </a:r>
          </a:p>
          <a:p>
            <a:r>
              <a:rPr lang="es-MX" dirty="0"/>
              <a:t>Cada profesor revisa los mismos temas y sigue un programa fijo.</a:t>
            </a:r>
          </a:p>
          <a:p>
            <a:r>
              <a:rPr lang="es-MX" dirty="0"/>
              <a:t>La suma de materias separadas produce un profesional. </a:t>
            </a:r>
          </a:p>
          <a:p>
            <a:r>
              <a:rPr lang="es-MX" dirty="0"/>
              <a:t>Unos pocos piensan y el alumno repite conocimientos.</a:t>
            </a:r>
          </a:p>
          <a:p>
            <a:r>
              <a:rPr lang="es-MX" dirty="0"/>
              <a:t>El todo no es la suma de las partes</a:t>
            </a:r>
          </a:p>
          <a:p>
            <a:endParaRPr lang="es-MX" dirty="0"/>
          </a:p>
        </p:txBody>
      </p:sp>
      <p:sp>
        <p:nvSpPr>
          <p:cNvPr id="12" name="CuadroTexto 11">
            <a:extLst>
              <a:ext uri="{FF2B5EF4-FFF2-40B4-BE49-F238E27FC236}">
                <a16:creationId xmlns:a16="http://schemas.microsoft.com/office/drawing/2014/main" id="{4435D8C0-E8C5-4C55-9C48-D8D09A465116}"/>
              </a:ext>
            </a:extLst>
          </p:cNvPr>
          <p:cNvSpPr txBox="1"/>
          <p:nvPr/>
        </p:nvSpPr>
        <p:spPr>
          <a:xfrm>
            <a:off x="675745" y="5936566"/>
            <a:ext cx="6030207" cy="461665"/>
          </a:xfrm>
          <a:prstGeom prst="rect">
            <a:avLst/>
          </a:prstGeom>
          <a:noFill/>
        </p:spPr>
        <p:txBody>
          <a:bodyPr wrap="square" rtlCol="0">
            <a:spAutoFit/>
          </a:bodyPr>
          <a:lstStyle/>
          <a:p>
            <a:r>
              <a:rPr lang="es-MX" sz="2400" dirty="0"/>
              <a:t>Si el modelo no coincide con la realidad… </a:t>
            </a:r>
          </a:p>
        </p:txBody>
      </p:sp>
      <p:sp>
        <p:nvSpPr>
          <p:cNvPr id="13" name="CuadroTexto 12">
            <a:extLst>
              <a:ext uri="{FF2B5EF4-FFF2-40B4-BE49-F238E27FC236}">
                <a16:creationId xmlns:a16="http://schemas.microsoft.com/office/drawing/2014/main" id="{AE968BA4-32B2-476D-94BD-FBA8525FF958}"/>
              </a:ext>
            </a:extLst>
          </p:cNvPr>
          <p:cNvSpPr txBox="1"/>
          <p:nvPr/>
        </p:nvSpPr>
        <p:spPr>
          <a:xfrm>
            <a:off x="6443003" y="5936566"/>
            <a:ext cx="3078087" cy="461665"/>
          </a:xfrm>
          <a:prstGeom prst="rect">
            <a:avLst/>
          </a:prstGeom>
          <a:noFill/>
        </p:spPr>
        <p:txBody>
          <a:bodyPr wrap="none" rtlCol="0">
            <a:spAutoFit/>
          </a:bodyPr>
          <a:lstStyle/>
          <a:p>
            <a:r>
              <a:rPr lang="es-MX" sz="2400" dirty="0"/>
              <a:t>Peor para la realidad</a:t>
            </a:r>
          </a:p>
        </p:txBody>
      </p:sp>
      <p:sp>
        <p:nvSpPr>
          <p:cNvPr id="14" name="CuadroTexto 13">
            <a:extLst>
              <a:ext uri="{FF2B5EF4-FFF2-40B4-BE49-F238E27FC236}">
                <a16:creationId xmlns:a16="http://schemas.microsoft.com/office/drawing/2014/main" id="{C143DDBD-25B8-4A7A-A130-F795A24F5321}"/>
              </a:ext>
            </a:extLst>
          </p:cNvPr>
          <p:cNvSpPr txBox="1"/>
          <p:nvPr/>
        </p:nvSpPr>
        <p:spPr>
          <a:xfrm>
            <a:off x="7367839" y="6432958"/>
            <a:ext cx="2848537" cy="369332"/>
          </a:xfrm>
          <a:prstGeom prst="rect">
            <a:avLst/>
          </a:prstGeom>
          <a:noFill/>
        </p:spPr>
        <p:txBody>
          <a:bodyPr wrap="none" rtlCol="0">
            <a:spAutoFit/>
          </a:bodyPr>
          <a:lstStyle/>
          <a:p>
            <a:r>
              <a:rPr lang="es-MX" dirty="0"/>
              <a:t>Dr. José Negrete Martínez</a:t>
            </a:r>
          </a:p>
        </p:txBody>
      </p:sp>
    </p:spTree>
    <p:extLst>
      <p:ext uri="{BB962C8B-B14F-4D97-AF65-F5344CB8AC3E}">
        <p14:creationId xmlns:p14="http://schemas.microsoft.com/office/powerpoint/2010/main" val="2373378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910AB071-54DF-4FF8-80F9-54ACD7E2AD3D}"/>
              </a:ext>
            </a:extLst>
          </p:cNvPr>
          <p:cNvSpPr>
            <a:spLocks noGrp="1"/>
          </p:cNvSpPr>
          <p:nvPr>
            <p:ph type="title"/>
          </p:nvPr>
        </p:nvSpPr>
        <p:spPr/>
        <p:txBody>
          <a:bodyPr/>
          <a:lstStyle/>
          <a:p>
            <a:r>
              <a:rPr lang="es-MX" dirty="0"/>
              <a:t>Nuevo modelo</a:t>
            </a:r>
          </a:p>
        </p:txBody>
      </p:sp>
      <p:sp>
        <p:nvSpPr>
          <p:cNvPr id="8" name="Marcador de contenido 7">
            <a:extLst>
              <a:ext uri="{FF2B5EF4-FFF2-40B4-BE49-F238E27FC236}">
                <a16:creationId xmlns:a16="http://schemas.microsoft.com/office/drawing/2014/main" id="{2B3AD010-207E-4C51-8198-04C9B73367CB}"/>
              </a:ext>
            </a:extLst>
          </p:cNvPr>
          <p:cNvSpPr>
            <a:spLocks noGrp="1"/>
          </p:cNvSpPr>
          <p:nvPr>
            <p:ph idx="1"/>
          </p:nvPr>
        </p:nvSpPr>
        <p:spPr>
          <a:xfrm>
            <a:off x="677334" y="1294228"/>
            <a:ext cx="8596668" cy="5064369"/>
          </a:xfrm>
        </p:spPr>
        <p:txBody>
          <a:bodyPr>
            <a:normAutofit fontScale="85000" lnSpcReduction="10000"/>
          </a:bodyPr>
          <a:lstStyle/>
          <a:p>
            <a:r>
              <a:rPr lang="es-MX" dirty="0"/>
              <a:t>Los alumnos son parte del sistema formativo no son sólo consumidores de información, sino productores de conocimiento, organizados grupalmente trabajan en equipo y asumen su responsabilidad y supervisan a la facultad o escuela. Ellos son a los que servimos son sujetos activos.</a:t>
            </a:r>
          </a:p>
          <a:p>
            <a:r>
              <a:rPr lang="es-MX" dirty="0"/>
              <a:t>La facultad o escuela se adecua a las necesidades de los alumnos y los forma para ser sujetos activos y tomar decisiones y ser líderes.</a:t>
            </a:r>
          </a:p>
          <a:p>
            <a:r>
              <a:rPr lang="es-MX" dirty="0"/>
              <a:t>Se supera el pecado original de la educación, et todo no se puede enseñar de golpe, es necesario segmentar, pero también es necesario integrar (la integración no es sólo una asignatura).</a:t>
            </a:r>
          </a:p>
          <a:p>
            <a:r>
              <a:rPr lang="es-MX" dirty="0"/>
              <a:t>Investigación-docencia-servicio (misión social) a todos los niveles proceso adaptativo a los retos y al nuevo conocimiento, formamos “navegantes”.</a:t>
            </a:r>
          </a:p>
          <a:p>
            <a:r>
              <a:rPr lang="es-MX" dirty="0"/>
              <a:t>Se trabaja en equipos coordinados de profesores y se supera la dualidad sano- enfermo se ven los problemas de manera multi e inter disciplinar y navegan en el conocimiento.</a:t>
            </a:r>
          </a:p>
          <a:p>
            <a:r>
              <a:rPr lang="es-MX" dirty="0"/>
              <a:t>Educación centrada en los alumnos, educación con métodos activos, orientada a servir a los estudiantes y a los pacientes con calidad de vida de todos, incluidos profesores y alumnos.</a:t>
            </a:r>
          </a:p>
          <a:p>
            <a:r>
              <a:rPr lang="es-MX" dirty="0"/>
              <a:t>Se trabaja con las estudiantes organizados y somos corresponsables hay un diálogo permanente y establecemos compromisos que ellos supervisan. </a:t>
            </a:r>
          </a:p>
          <a:p>
            <a:r>
              <a:rPr lang="es-MX" dirty="0"/>
              <a:t>¿Mandamos a los estudiantes a donde más aprenden o a donde más trabajo hay? ¿son estudiantes o trabajadores?</a:t>
            </a:r>
          </a:p>
          <a:p>
            <a:endParaRPr lang="es-MX" dirty="0"/>
          </a:p>
        </p:txBody>
      </p:sp>
    </p:spTree>
    <p:extLst>
      <p:ext uri="{BB962C8B-B14F-4D97-AF65-F5344CB8AC3E}">
        <p14:creationId xmlns:p14="http://schemas.microsoft.com/office/powerpoint/2010/main" val="1081829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29AFBE-9C94-4937-9AF6-DAFC445C2D61}"/>
              </a:ext>
            </a:extLst>
          </p:cNvPr>
          <p:cNvSpPr>
            <a:spLocks noGrp="1"/>
          </p:cNvSpPr>
          <p:nvPr>
            <p:ph type="title"/>
          </p:nvPr>
        </p:nvSpPr>
        <p:spPr/>
        <p:txBody>
          <a:bodyPr/>
          <a:lstStyle/>
          <a:p>
            <a:r>
              <a:rPr lang="es-MX" dirty="0"/>
              <a:t>Salud de las partes o salud del todo</a:t>
            </a:r>
          </a:p>
        </p:txBody>
      </p:sp>
      <p:sp>
        <p:nvSpPr>
          <p:cNvPr id="3" name="Marcador de contenido 2">
            <a:extLst>
              <a:ext uri="{FF2B5EF4-FFF2-40B4-BE49-F238E27FC236}">
                <a16:creationId xmlns:a16="http://schemas.microsoft.com/office/drawing/2014/main" id="{1C43B7A2-E620-4CBF-B896-E7AA4A36FEA2}"/>
              </a:ext>
            </a:extLst>
          </p:cNvPr>
          <p:cNvSpPr>
            <a:spLocks noGrp="1"/>
          </p:cNvSpPr>
          <p:nvPr>
            <p:ph idx="1"/>
          </p:nvPr>
        </p:nvSpPr>
        <p:spPr>
          <a:xfrm>
            <a:off x="677334" y="1930401"/>
            <a:ext cx="8596668" cy="1320800"/>
          </a:xfrm>
        </p:spPr>
        <p:txBody>
          <a:bodyPr>
            <a:normAutofit/>
          </a:bodyPr>
          <a:lstStyle/>
          <a:p>
            <a:r>
              <a:rPr lang="es-MX" dirty="0"/>
              <a:t>Estudiar las cadenas multicausales por aparatos y sistemas y no ver sólo la causa inmediata, sino entender la cadena multicausal e intervenir muchos años antes para prevenir. </a:t>
            </a:r>
          </a:p>
          <a:p>
            <a:r>
              <a:rPr lang="es-MX" dirty="0" err="1"/>
              <a:t>Curriculum</a:t>
            </a:r>
            <a:r>
              <a:rPr lang="es-MX" dirty="0"/>
              <a:t> anidado</a:t>
            </a:r>
          </a:p>
        </p:txBody>
      </p:sp>
      <p:sp>
        <p:nvSpPr>
          <p:cNvPr id="4" name="Elipse 3">
            <a:extLst>
              <a:ext uri="{FF2B5EF4-FFF2-40B4-BE49-F238E27FC236}">
                <a16:creationId xmlns:a16="http://schemas.microsoft.com/office/drawing/2014/main" id="{8B8F9A7C-EC65-4CC4-BD21-FD5B538E9B5C}"/>
              </a:ext>
            </a:extLst>
          </p:cNvPr>
          <p:cNvSpPr/>
          <p:nvPr/>
        </p:nvSpPr>
        <p:spPr>
          <a:xfrm>
            <a:off x="5711687" y="2771818"/>
            <a:ext cx="3988903" cy="38807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Elipse 4">
            <a:extLst>
              <a:ext uri="{FF2B5EF4-FFF2-40B4-BE49-F238E27FC236}">
                <a16:creationId xmlns:a16="http://schemas.microsoft.com/office/drawing/2014/main" id="{BBE8BB6D-C50E-476B-9355-48D0547EAB48}"/>
              </a:ext>
            </a:extLst>
          </p:cNvPr>
          <p:cNvSpPr/>
          <p:nvPr/>
        </p:nvSpPr>
        <p:spPr>
          <a:xfrm>
            <a:off x="6096000" y="2999186"/>
            <a:ext cx="3178002" cy="33528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MX"/>
          </a:p>
        </p:txBody>
      </p:sp>
      <p:sp>
        <p:nvSpPr>
          <p:cNvPr id="6" name="Elipse 5">
            <a:extLst>
              <a:ext uri="{FF2B5EF4-FFF2-40B4-BE49-F238E27FC236}">
                <a16:creationId xmlns:a16="http://schemas.microsoft.com/office/drawing/2014/main" id="{CFCD90DA-A85B-48AF-9C99-E93B38820437}"/>
              </a:ext>
            </a:extLst>
          </p:cNvPr>
          <p:cNvSpPr/>
          <p:nvPr/>
        </p:nvSpPr>
        <p:spPr>
          <a:xfrm>
            <a:off x="6453809" y="3429000"/>
            <a:ext cx="2451652" cy="261236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s-MX"/>
          </a:p>
        </p:txBody>
      </p:sp>
      <p:sp>
        <p:nvSpPr>
          <p:cNvPr id="7" name="Elipse 6">
            <a:extLst>
              <a:ext uri="{FF2B5EF4-FFF2-40B4-BE49-F238E27FC236}">
                <a16:creationId xmlns:a16="http://schemas.microsoft.com/office/drawing/2014/main" id="{139C9EC6-AD42-4A01-B839-03B9ADB26998}"/>
              </a:ext>
            </a:extLst>
          </p:cNvPr>
          <p:cNvSpPr/>
          <p:nvPr/>
        </p:nvSpPr>
        <p:spPr>
          <a:xfrm>
            <a:off x="6745357" y="3735457"/>
            <a:ext cx="1921565" cy="201598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sp>
        <p:nvSpPr>
          <p:cNvPr id="8" name="Elipse 7">
            <a:extLst>
              <a:ext uri="{FF2B5EF4-FFF2-40B4-BE49-F238E27FC236}">
                <a16:creationId xmlns:a16="http://schemas.microsoft.com/office/drawing/2014/main" id="{284E34AF-8DE2-4B36-89FD-EAD020484BA2}"/>
              </a:ext>
            </a:extLst>
          </p:cNvPr>
          <p:cNvSpPr/>
          <p:nvPr/>
        </p:nvSpPr>
        <p:spPr>
          <a:xfrm>
            <a:off x="6970644" y="4055166"/>
            <a:ext cx="1470991" cy="137822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s-MX"/>
          </a:p>
        </p:txBody>
      </p:sp>
      <p:sp>
        <p:nvSpPr>
          <p:cNvPr id="9" name="Elipse 8">
            <a:extLst>
              <a:ext uri="{FF2B5EF4-FFF2-40B4-BE49-F238E27FC236}">
                <a16:creationId xmlns:a16="http://schemas.microsoft.com/office/drawing/2014/main" id="{73AEDE66-F9A8-434D-87A6-3ACA642F542A}"/>
              </a:ext>
            </a:extLst>
          </p:cNvPr>
          <p:cNvSpPr/>
          <p:nvPr/>
        </p:nvSpPr>
        <p:spPr>
          <a:xfrm>
            <a:off x="7189303" y="4287079"/>
            <a:ext cx="1033670" cy="960782"/>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Elipse 9">
            <a:extLst>
              <a:ext uri="{FF2B5EF4-FFF2-40B4-BE49-F238E27FC236}">
                <a16:creationId xmlns:a16="http://schemas.microsoft.com/office/drawing/2014/main" id="{16CCDD90-7D33-496D-90F1-8C84F8BB2C15}"/>
              </a:ext>
            </a:extLst>
          </p:cNvPr>
          <p:cNvSpPr/>
          <p:nvPr/>
        </p:nvSpPr>
        <p:spPr>
          <a:xfrm>
            <a:off x="7354957" y="4427883"/>
            <a:ext cx="649355" cy="679174"/>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CuadroTexto 10">
            <a:extLst>
              <a:ext uri="{FF2B5EF4-FFF2-40B4-BE49-F238E27FC236}">
                <a16:creationId xmlns:a16="http://schemas.microsoft.com/office/drawing/2014/main" id="{55D3F4A3-B2D2-46EB-A8AD-8FE96EAE9AF1}"/>
              </a:ext>
            </a:extLst>
          </p:cNvPr>
          <p:cNvSpPr txBox="1"/>
          <p:nvPr/>
        </p:nvSpPr>
        <p:spPr>
          <a:xfrm>
            <a:off x="964184" y="3319961"/>
            <a:ext cx="3044423" cy="369332"/>
          </a:xfrm>
          <a:prstGeom prst="rect">
            <a:avLst/>
          </a:prstGeom>
          <a:noFill/>
        </p:spPr>
        <p:txBody>
          <a:bodyPr wrap="none" rtlCol="0">
            <a:spAutoFit/>
          </a:bodyPr>
          <a:lstStyle/>
          <a:p>
            <a:r>
              <a:rPr lang="es-MX" dirty="0"/>
              <a:t>1. Nivel molecular y celular</a:t>
            </a:r>
          </a:p>
        </p:txBody>
      </p:sp>
      <p:sp>
        <p:nvSpPr>
          <p:cNvPr id="12" name="CuadroTexto 11">
            <a:extLst>
              <a:ext uri="{FF2B5EF4-FFF2-40B4-BE49-F238E27FC236}">
                <a16:creationId xmlns:a16="http://schemas.microsoft.com/office/drawing/2014/main" id="{FD41EBD3-0347-4AFE-82E1-373DA7FF7B35}"/>
              </a:ext>
            </a:extLst>
          </p:cNvPr>
          <p:cNvSpPr txBox="1"/>
          <p:nvPr/>
        </p:nvSpPr>
        <p:spPr>
          <a:xfrm>
            <a:off x="950735" y="3594751"/>
            <a:ext cx="1285929" cy="369332"/>
          </a:xfrm>
          <a:prstGeom prst="rect">
            <a:avLst/>
          </a:prstGeom>
          <a:noFill/>
        </p:spPr>
        <p:txBody>
          <a:bodyPr wrap="none" rtlCol="0">
            <a:spAutoFit/>
          </a:bodyPr>
          <a:lstStyle/>
          <a:p>
            <a:r>
              <a:rPr lang="es-MX" dirty="0"/>
              <a:t>2. Órganos</a:t>
            </a:r>
          </a:p>
        </p:txBody>
      </p:sp>
      <p:sp>
        <p:nvSpPr>
          <p:cNvPr id="13" name="CuadroTexto 12">
            <a:extLst>
              <a:ext uri="{FF2B5EF4-FFF2-40B4-BE49-F238E27FC236}">
                <a16:creationId xmlns:a16="http://schemas.microsoft.com/office/drawing/2014/main" id="{D278CABB-D432-4A9A-B3AF-7E3E3E104E80}"/>
              </a:ext>
            </a:extLst>
          </p:cNvPr>
          <p:cNvSpPr txBox="1"/>
          <p:nvPr/>
        </p:nvSpPr>
        <p:spPr>
          <a:xfrm>
            <a:off x="977634" y="3943917"/>
            <a:ext cx="2571601" cy="369332"/>
          </a:xfrm>
          <a:prstGeom prst="rect">
            <a:avLst/>
          </a:prstGeom>
          <a:noFill/>
        </p:spPr>
        <p:txBody>
          <a:bodyPr wrap="none" rtlCol="0">
            <a:spAutoFit/>
          </a:bodyPr>
          <a:lstStyle/>
          <a:p>
            <a:r>
              <a:rPr lang="es-MX" dirty="0"/>
              <a:t>3. Aparatos y sistemas</a:t>
            </a:r>
          </a:p>
        </p:txBody>
      </p:sp>
      <p:sp>
        <p:nvSpPr>
          <p:cNvPr id="14" name="CuadroTexto 13">
            <a:extLst>
              <a:ext uri="{FF2B5EF4-FFF2-40B4-BE49-F238E27FC236}">
                <a16:creationId xmlns:a16="http://schemas.microsoft.com/office/drawing/2014/main" id="{CCCC9237-2F1F-4A54-A209-0C399B1452A6}"/>
              </a:ext>
            </a:extLst>
          </p:cNvPr>
          <p:cNvSpPr txBox="1"/>
          <p:nvPr/>
        </p:nvSpPr>
        <p:spPr>
          <a:xfrm>
            <a:off x="970113" y="4290969"/>
            <a:ext cx="2999539" cy="369332"/>
          </a:xfrm>
          <a:prstGeom prst="rect">
            <a:avLst/>
          </a:prstGeom>
          <a:noFill/>
        </p:spPr>
        <p:txBody>
          <a:bodyPr wrap="none" rtlCol="0">
            <a:spAutoFit/>
          </a:bodyPr>
          <a:lstStyle/>
          <a:p>
            <a:r>
              <a:rPr lang="es-MX" dirty="0"/>
              <a:t>4. Individuo en su conjunto</a:t>
            </a:r>
          </a:p>
        </p:txBody>
      </p:sp>
      <p:sp>
        <p:nvSpPr>
          <p:cNvPr id="15" name="CuadroTexto 14">
            <a:extLst>
              <a:ext uri="{FF2B5EF4-FFF2-40B4-BE49-F238E27FC236}">
                <a16:creationId xmlns:a16="http://schemas.microsoft.com/office/drawing/2014/main" id="{93F7695A-4915-4FEC-8F5B-C59016B9F4EB}"/>
              </a:ext>
            </a:extLst>
          </p:cNvPr>
          <p:cNvSpPr txBox="1"/>
          <p:nvPr/>
        </p:nvSpPr>
        <p:spPr>
          <a:xfrm>
            <a:off x="971222" y="4622775"/>
            <a:ext cx="3166251" cy="369332"/>
          </a:xfrm>
          <a:prstGeom prst="rect">
            <a:avLst/>
          </a:prstGeom>
          <a:noFill/>
        </p:spPr>
        <p:txBody>
          <a:bodyPr wrap="none" rtlCol="0">
            <a:spAutoFit/>
          </a:bodyPr>
          <a:lstStyle/>
          <a:p>
            <a:r>
              <a:rPr lang="es-MX" dirty="0"/>
              <a:t>5. Psicológico y Salud Mental</a:t>
            </a:r>
          </a:p>
        </p:txBody>
      </p:sp>
      <p:sp>
        <p:nvSpPr>
          <p:cNvPr id="16" name="CuadroTexto 15">
            <a:extLst>
              <a:ext uri="{FF2B5EF4-FFF2-40B4-BE49-F238E27FC236}">
                <a16:creationId xmlns:a16="http://schemas.microsoft.com/office/drawing/2014/main" id="{25853FC3-24AA-44F2-8B96-2D8FB49553C0}"/>
              </a:ext>
            </a:extLst>
          </p:cNvPr>
          <p:cNvSpPr txBox="1"/>
          <p:nvPr/>
        </p:nvSpPr>
        <p:spPr>
          <a:xfrm>
            <a:off x="964184" y="5330990"/>
            <a:ext cx="4373313" cy="369332"/>
          </a:xfrm>
          <a:prstGeom prst="rect">
            <a:avLst/>
          </a:prstGeom>
          <a:noFill/>
        </p:spPr>
        <p:txBody>
          <a:bodyPr wrap="none" rtlCol="0">
            <a:spAutoFit/>
          </a:bodyPr>
          <a:lstStyle/>
          <a:p>
            <a:r>
              <a:rPr lang="es-MX" dirty="0"/>
              <a:t>7. Sociedad (determinantes y respuesta)</a:t>
            </a:r>
          </a:p>
        </p:txBody>
      </p:sp>
      <p:sp>
        <p:nvSpPr>
          <p:cNvPr id="17" name="CuadroTexto 16">
            <a:extLst>
              <a:ext uri="{FF2B5EF4-FFF2-40B4-BE49-F238E27FC236}">
                <a16:creationId xmlns:a16="http://schemas.microsoft.com/office/drawing/2014/main" id="{7CFFE7DE-1FDD-4816-8ACF-D509C7B4A5E5}"/>
              </a:ext>
            </a:extLst>
          </p:cNvPr>
          <p:cNvSpPr txBox="1"/>
          <p:nvPr/>
        </p:nvSpPr>
        <p:spPr>
          <a:xfrm>
            <a:off x="977634" y="5635537"/>
            <a:ext cx="2116285" cy="369332"/>
          </a:xfrm>
          <a:prstGeom prst="rect">
            <a:avLst/>
          </a:prstGeom>
          <a:noFill/>
        </p:spPr>
        <p:txBody>
          <a:bodyPr wrap="none" rtlCol="0">
            <a:spAutoFit/>
          </a:bodyPr>
          <a:lstStyle/>
          <a:p>
            <a:r>
              <a:rPr lang="es-MX" dirty="0"/>
              <a:t>8. Medio ambiente</a:t>
            </a:r>
          </a:p>
        </p:txBody>
      </p:sp>
      <p:sp>
        <p:nvSpPr>
          <p:cNvPr id="18" name="Elipse 17">
            <a:extLst>
              <a:ext uri="{FF2B5EF4-FFF2-40B4-BE49-F238E27FC236}">
                <a16:creationId xmlns:a16="http://schemas.microsoft.com/office/drawing/2014/main" id="{65319349-F40B-45EB-9398-4A9A7FF09900}"/>
              </a:ext>
            </a:extLst>
          </p:cNvPr>
          <p:cNvSpPr/>
          <p:nvPr/>
        </p:nvSpPr>
        <p:spPr>
          <a:xfrm>
            <a:off x="7593496" y="4638789"/>
            <a:ext cx="250639" cy="251263"/>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B277ECC0-7F33-4EB2-B5E3-322BDA1A0116}"/>
              </a:ext>
            </a:extLst>
          </p:cNvPr>
          <p:cNvSpPr txBox="1"/>
          <p:nvPr/>
        </p:nvSpPr>
        <p:spPr>
          <a:xfrm>
            <a:off x="974745" y="4950601"/>
            <a:ext cx="1217000" cy="369332"/>
          </a:xfrm>
          <a:prstGeom prst="rect">
            <a:avLst/>
          </a:prstGeom>
          <a:noFill/>
        </p:spPr>
        <p:txBody>
          <a:bodyPr wrap="none" rtlCol="0">
            <a:spAutoFit/>
          </a:bodyPr>
          <a:lstStyle/>
          <a:p>
            <a:r>
              <a:rPr lang="es-MX" dirty="0"/>
              <a:t>6. Familia</a:t>
            </a:r>
          </a:p>
        </p:txBody>
      </p:sp>
      <p:cxnSp>
        <p:nvCxnSpPr>
          <p:cNvPr id="21" name="Conector recto de flecha 20">
            <a:extLst>
              <a:ext uri="{FF2B5EF4-FFF2-40B4-BE49-F238E27FC236}">
                <a16:creationId xmlns:a16="http://schemas.microsoft.com/office/drawing/2014/main" id="{B874DC2E-F014-402D-8AEF-B0A04054730C}"/>
              </a:ext>
            </a:extLst>
          </p:cNvPr>
          <p:cNvCxnSpPr>
            <a:cxnSpLocks/>
            <a:stCxn id="11" idx="3"/>
            <a:endCxn id="18" idx="1"/>
          </p:cNvCxnSpPr>
          <p:nvPr/>
        </p:nvCxnSpPr>
        <p:spPr>
          <a:xfrm>
            <a:off x="4008607" y="3504627"/>
            <a:ext cx="3621594" cy="117095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ector recto de flecha 23">
            <a:extLst>
              <a:ext uri="{FF2B5EF4-FFF2-40B4-BE49-F238E27FC236}">
                <a16:creationId xmlns:a16="http://schemas.microsoft.com/office/drawing/2014/main" id="{0991284B-55AB-4408-A9FB-D67DA0BBD1F4}"/>
              </a:ext>
            </a:extLst>
          </p:cNvPr>
          <p:cNvCxnSpPr>
            <a:cxnSpLocks/>
            <a:endCxn id="10" idx="2"/>
          </p:cNvCxnSpPr>
          <p:nvPr/>
        </p:nvCxnSpPr>
        <p:spPr>
          <a:xfrm>
            <a:off x="2193287" y="3780310"/>
            <a:ext cx="5161670" cy="9871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ector recto de flecha 24">
            <a:extLst>
              <a:ext uri="{FF2B5EF4-FFF2-40B4-BE49-F238E27FC236}">
                <a16:creationId xmlns:a16="http://schemas.microsoft.com/office/drawing/2014/main" id="{E143700B-E7D4-43EA-B8B4-9571B7C2B10F}"/>
              </a:ext>
            </a:extLst>
          </p:cNvPr>
          <p:cNvCxnSpPr>
            <a:cxnSpLocks/>
          </p:cNvCxnSpPr>
          <p:nvPr/>
        </p:nvCxnSpPr>
        <p:spPr>
          <a:xfrm>
            <a:off x="3384183" y="4178917"/>
            <a:ext cx="3970774" cy="77168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ector recto de flecha 25">
            <a:extLst>
              <a:ext uri="{FF2B5EF4-FFF2-40B4-BE49-F238E27FC236}">
                <a16:creationId xmlns:a16="http://schemas.microsoft.com/office/drawing/2014/main" id="{8D1B735B-8249-4D16-8D50-A7AC644875B8}"/>
              </a:ext>
            </a:extLst>
          </p:cNvPr>
          <p:cNvCxnSpPr>
            <a:cxnSpLocks/>
            <a:stCxn id="15" idx="3"/>
          </p:cNvCxnSpPr>
          <p:nvPr/>
        </p:nvCxnSpPr>
        <p:spPr>
          <a:xfrm>
            <a:off x="4137473" y="4807441"/>
            <a:ext cx="2833171" cy="4404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ector recto de flecha 26">
            <a:extLst>
              <a:ext uri="{FF2B5EF4-FFF2-40B4-BE49-F238E27FC236}">
                <a16:creationId xmlns:a16="http://schemas.microsoft.com/office/drawing/2014/main" id="{474EB3C4-7570-4823-9B24-CD8B76CF33C0}"/>
              </a:ext>
            </a:extLst>
          </p:cNvPr>
          <p:cNvCxnSpPr>
            <a:cxnSpLocks/>
            <a:stCxn id="19" idx="3"/>
          </p:cNvCxnSpPr>
          <p:nvPr/>
        </p:nvCxnSpPr>
        <p:spPr>
          <a:xfrm>
            <a:off x="2191745" y="5135267"/>
            <a:ext cx="4444582" cy="29812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onector recto de flecha 27">
            <a:extLst>
              <a:ext uri="{FF2B5EF4-FFF2-40B4-BE49-F238E27FC236}">
                <a16:creationId xmlns:a16="http://schemas.microsoft.com/office/drawing/2014/main" id="{90C35937-9281-4A7F-A1B7-9D0ABE63BE02}"/>
              </a:ext>
            </a:extLst>
          </p:cNvPr>
          <p:cNvCxnSpPr>
            <a:cxnSpLocks/>
          </p:cNvCxnSpPr>
          <p:nvPr/>
        </p:nvCxnSpPr>
        <p:spPr>
          <a:xfrm>
            <a:off x="5206654" y="5551945"/>
            <a:ext cx="1188233" cy="10139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ector recto de flecha 28">
            <a:extLst>
              <a:ext uri="{FF2B5EF4-FFF2-40B4-BE49-F238E27FC236}">
                <a16:creationId xmlns:a16="http://schemas.microsoft.com/office/drawing/2014/main" id="{D6069E77-DC8C-4B5B-937C-9042FDA3B568}"/>
              </a:ext>
            </a:extLst>
          </p:cNvPr>
          <p:cNvCxnSpPr>
            <a:cxnSpLocks/>
            <a:stCxn id="17" idx="3"/>
            <a:endCxn id="4" idx="3"/>
          </p:cNvCxnSpPr>
          <p:nvPr/>
        </p:nvCxnSpPr>
        <p:spPr>
          <a:xfrm>
            <a:off x="3093919" y="5820203"/>
            <a:ext cx="3201929" cy="26406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onector recto de flecha 47">
            <a:extLst>
              <a:ext uri="{FF2B5EF4-FFF2-40B4-BE49-F238E27FC236}">
                <a16:creationId xmlns:a16="http://schemas.microsoft.com/office/drawing/2014/main" id="{D775DE31-AC23-428E-98CF-AF78C9D3175D}"/>
              </a:ext>
            </a:extLst>
          </p:cNvPr>
          <p:cNvCxnSpPr>
            <a:cxnSpLocks/>
          </p:cNvCxnSpPr>
          <p:nvPr/>
        </p:nvCxnSpPr>
        <p:spPr>
          <a:xfrm>
            <a:off x="3881709" y="4508128"/>
            <a:ext cx="3197964" cy="59892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Flecha: a la derecha 19">
            <a:extLst>
              <a:ext uri="{FF2B5EF4-FFF2-40B4-BE49-F238E27FC236}">
                <a16:creationId xmlns:a16="http://schemas.microsoft.com/office/drawing/2014/main" id="{57491BF2-573F-4D87-858C-37165C13F753}"/>
              </a:ext>
            </a:extLst>
          </p:cNvPr>
          <p:cNvSpPr/>
          <p:nvPr/>
        </p:nvSpPr>
        <p:spPr>
          <a:xfrm rot="19118024">
            <a:off x="9100434" y="2950016"/>
            <a:ext cx="773724" cy="1958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CuadroTexto 21">
            <a:extLst>
              <a:ext uri="{FF2B5EF4-FFF2-40B4-BE49-F238E27FC236}">
                <a16:creationId xmlns:a16="http://schemas.microsoft.com/office/drawing/2014/main" id="{5900CA59-E623-4887-A9BE-F667549A87E4}"/>
              </a:ext>
            </a:extLst>
          </p:cNvPr>
          <p:cNvSpPr txBox="1"/>
          <p:nvPr/>
        </p:nvSpPr>
        <p:spPr>
          <a:xfrm rot="18910907">
            <a:off x="9234357" y="2984122"/>
            <a:ext cx="1033668" cy="369332"/>
          </a:xfrm>
          <a:prstGeom prst="rect">
            <a:avLst/>
          </a:prstGeom>
          <a:noFill/>
        </p:spPr>
        <p:txBody>
          <a:bodyPr wrap="square" rtlCol="0">
            <a:spAutoFit/>
          </a:bodyPr>
          <a:lstStyle/>
          <a:p>
            <a:r>
              <a:rPr lang="es-MX" dirty="0"/>
              <a:t>Tiempo</a:t>
            </a:r>
          </a:p>
        </p:txBody>
      </p:sp>
    </p:spTree>
    <p:extLst>
      <p:ext uri="{BB962C8B-B14F-4D97-AF65-F5344CB8AC3E}">
        <p14:creationId xmlns:p14="http://schemas.microsoft.com/office/powerpoint/2010/main" val="2855248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C7B484-D6A5-4E39-A9A7-C00870C936E7}"/>
              </a:ext>
            </a:extLst>
          </p:cNvPr>
          <p:cNvSpPr>
            <a:spLocks noGrp="1"/>
          </p:cNvSpPr>
          <p:nvPr>
            <p:ph type="title"/>
          </p:nvPr>
        </p:nvSpPr>
        <p:spPr>
          <a:xfrm>
            <a:off x="677334" y="609600"/>
            <a:ext cx="8596668" cy="704850"/>
          </a:xfrm>
        </p:spPr>
        <p:txBody>
          <a:bodyPr/>
          <a:lstStyle/>
          <a:p>
            <a:r>
              <a:rPr lang="es-MX" dirty="0" err="1"/>
              <a:t>Merrienboer</a:t>
            </a:r>
            <a:r>
              <a:rPr lang="es-MX" dirty="0"/>
              <a:t>, J. </a:t>
            </a:r>
            <a:r>
              <a:rPr lang="es-MX" dirty="0" err="1"/>
              <a:t>Complex</a:t>
            </a:r>
            <a:r>
              <a:rPr lang="es-MX" dirty="0"/>
              <a:t> </a:t>
            </a:r>
            <a:r>
              <a:rPr lang="es-MX" dirty="0" err="1"/>
              <a:t>learning</a:t>
            </a:r>
            <a:r>
              <a:rPr lang="es-MX" dirty="0"/>
              <a:t> (2002)</a:t>
            </a:r>
          </a:p>
        </p:txBody>
      </p:sp>
      <p:pic>
        <p:nvPicPr>
          <p:cNvPr id="4" name="Marcador de contenido 3">
            <a:extLst>
              <a:ext uri="{FF2B5EF4-FFF2-40B4-BE49-F238E27FC236}">
                <a16:creationId xmlns:a16="http://schemas.microsoft.com/office/drawing/2014/main" id="{20F84D04-8CEF-402C-9403-462924C8BBC8}"/>
              </a:ext>
            </a:extLst>
          </p:cNvPr>
          <p:cNvPicPr>
            <a:picLocks noGrp="1" noChangeAspect="1"/>
          </p:cNvPicPr>
          <p:nvPr>
            <p:ph idx="1"/>
          </p:nvPr>
        </p:nvPicPr>
        <p:blipFill rotWithShape="1">
          <a:blip r:embed="rId2"/>
          <a:srcRect l="22349" t="15010" r="26326" b="4990"/>
          <a:stretch/>
        </p:blipFill>
        <p:spPr>
          <a:xfrm>
            <a:off x="1925782" y="1296780"/>
            <a:ext cx="6345934" cy="5561220"/>
          </a:xfrm>
          <a:prstGeom prst="rect">
            <a:avLst/>
          </a:prstGeom>
        </p:spPr>
      </p:pic>
    </p:spTree>
    <p:extLst>
      <p:ext uri="{BB962C8B-B14F-4D97-AF65-F5344CB8AC3E}">
        <p14:creationId xmlns:p14="http://schemas.microsoft.com/office/powerpoint/2010/main" val="3101136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1C8A94F-1546-4A60-AC1A-0CCCCE7C2256}"/>
              </a:ext>
            </a:extLst>
          </p:cNvPr>
          <p:cNvSpPr>
            <a:spLocks noGrp="1"/>
          </p:cNvSpPr>
          <p:nvPr>
            <p:ph type="ctrTitle"/>
          </p:nvPr>
        </p:nvSpPr>
        <p:spPr/>
        <p:txBody>
          <a:bodyPr/>
          <a:lstStyle/>
          <a:p>
            <a:r>
              <a:rPr lang="es-MX" dirty="0"/>
              <a:t>Aspectos organizacionales</a:t>
            </a:r>
          </a:p>
        </p:txBody>
      </p:sp>
      <p:sp>
        <p:nvSpPr>
          <p:cNvPr id="5" name="Subtítulo 4">
            <a:extLst>
              <a:ext uri="{FF2B5EF4-FFF2-40B4-BE49-F238E27FC236}">
                <a16:creationId xmlns:a16="http://schemas.microsoft.com/office/drawing/2014/main" id="{27DB8533-EF72-48AB-B984-095FDE3B19FB}"/>
              </a:ext>
            </a:extLst>
          </p:cNvPr>
          <p:cNvSpPr>
            <a:spLocks noGrp="1"/>
          </p:cNvSpPr>
          <p:nvPr>
            <p:ph type="subTitle" idx="1"/>
          </p:nvPr>
        </p:nvSpPr>
        <p:spPr/>
        <p:txBody>
          <a:bodyPr/>
          <a:lstStyle/>
          <a:p>
            <a:endParaRPr lang="es-MX"/>
          </a:p>
        </p:txBody>
      </p:sp>
    </p:spTree>
    <p:extLst>
      <p:ext uri="{BB962C8B-B14F-4D97-AF65-F5344CB8AC3E}">
        <p14:creationId xmlns:p14="http://schemas.microsoft.com/office/powerpoint/2010/main" val="1028198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F6BAFF-69D4-44AD-933F-CD27358DF316}"/>
              </a:ext>
            </a:extLst>
          </p:cNvPr>
          <p:cNvSpPr>
            <a:spLocks noGrp="1"/>
          </p:cNvSpPr>
          <p:nvPr>
            <p:ph type="title"/>
          </p:nvPr>
        </p:nvSpPr>
        <p:spPr>
          <a:xfrm>
            <a:off x="677334" y="609600"/>
            <a:ext cx="8596668" cy="1320800"/>
          </a:xfrm>
        </p:spPr>
        <p:txBody>
          <a:bodyPr/>
          <a:lstStyle/>
          <a:p>
            <a:r>
              <a:rPr lang="es-MX"/>
              <a:t>Organizaciones que aprenden</a:t>
            </a:r>
          </a:p>
        </p:txBody>
      </p:sp>
      <p:sp>
        <p:nvSpPr>
          <p:cNvPr id="5" name="Marcador de contenido 4">
            <a:extLst>
              <a:ext uri="{FF2B5EF4-FFF2-40B4-BE49-F238E27FC236}">
                <a16:creationId xmlns:a16="http://schemas.microsoft.com/office/drawing/2014/main" id="{4C80B0AE-D874-4109-8D8B-E5DD862B1F89}"/>
              </a:ext>
            </a:extLst>
          </p:cNvPr>
          <p:cNvSpPr>
            <a:spLocks noGrp="1"/>
          </p:cNvSpPr>
          <p:nvPr>
            <p:ph idx="1"/>
          </p:nvPr>
        </p:nvSpPr>
        <p:spPr>
          <a:xfrm>
            <a:off x="677334" y="1600200"/>
            <a:ext cx="8596668" cy="4441163"/>
          </a:xfrm>
        </p:spPr>
        <p:txBody>
          <a:bodyPr/>
          <a:lstStyle/>
          <a:p>
            <a:r>
              <a:rPr lang="es-MX" dirty="0"/>
              <a:t>“la organización en que la persona no puede dejar de aprender porque el aprendizaje es parte del tejido cotidiano“ (Senge 1990). Facultades y escuelas, y también el sector salud debieran serlo. </a:t>
            </a:r>
          </a:p>
          <a:p>
            <a:r>
              <a:rPr lang="es-MX" dirty="0"/>
              <a:t>Aprender no es repetir lo que otros hacen, sino también innovar la solución de los problemas y  favorecer la mejora continua.</a:t>
            </a:r>
          </a:p>
          <a:p>
            <a:r>
              <a:rPr lang="es-MX" dirty="0"/>
              <a:t>Son organizaciones que se anticipan y modifican su entorno de manera creativa e innovadora, es decir que asumen un liderazgo.</a:t>
            </a:r>
          </a:p>
          <a:p>
            <a:r>
              <a:rPr lang="es-MX" dirty="0"/>
              <a:t>Son organizaciones democráticas que permiten los disensos y la variabilidad.</a:t>
            </a:r>
          </a:p>
          <a:p>
            <a:r>
              <a:rPr lang="es-MX" dirty="0"/>
              <a:t>Que impulsan la creatividad y los liderazgos colectivos</a:t>
            </a:r>
          </a:p>
          <a:p>
            <a:r>
              <a:rPr lang="es-MX" dirty="0"/>
              <a:t>Los líderes carismáticos no producen muchos avances colectivos, porque no nos vemos obligados a pensar.</a:t>
            </a:r>
          </a:p>
          <a:p>
            <a:r>
              <a:rPr lang="es-MX" dirty="0"/>
              <a:t>Los autoritarismos y el pensamiento homogéneo producen estancamiento. </a:t>
            </a:r>
          </a:p>
        </p:txBody>
      </p:sp>
    </p:spTree>
    <p:extLst>
      <p:ext uri="{BB962C8B-B14F-4D97-AF65-F5344CB8AC3E}">
        <p14:creationId xmlns:p14="http://schemas.microsoft.com/office/powerpoint/2010/main" val="1735863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La ciencia se ha basado en el concepto de causalidad:</a:t>
            </a:r>
          </a:p>
        </p:txBody>
      </p:sp>
      <p:sp>
        <p:nvSpPr>
          <p:cNvPr id="3" name="Marcador de contenido 2"/>
          <p:cNvSpPr>
            <a:spLocks noGrp="1"/>
          </p:cNvSpPr>
          <p:nvPr>
            <p:ph idx="1"/>
          </p:nvPr>
        </p:nvSpPr>
        <p:spPr>
          <a:xfrm>
            <a:off x="939279" y="1970608"/>
            <a:ext cx="10058400" cy="4023360"/>
          </a:xfrm>
        </p:spPr>
        <p:txBody>
          <a:bodyPr/>
          <a:lstStyle/>
          <a:p>
            <a:pPr marL="457200" indent="-457200">
              <a:buFont typeface="+mj-lt"/>
              <a:buAutoNum type="arabicPeriod"/>
            </a:pPr>
            <a:r>
              <a:rPr lang="es-MX" b="1" dirty="0"/>
              <a:t>Precedencia temporal: </a:t>
            </a:r>
            <a:r>
              <a:rPr lang="es-MX" dirty="0"/>
              <a:t>La causa precede al efecto.</a:t>
            </a:r>
          </a:p>
          <a:p>
            <a:pPr marL="457200" indent="-457200">
              <a:buFont typeface="+mj-lt"/>
              <a:buAutoNum type="arabicPeriod"/>
            </a:pPr>
            <a:endParaRPr lang="es-MX" dirty="0"/>
          </a:p>
          <a:p>
            <a:pPr marL="457200" indent="-457200">
              <a:buFont typeface="+mj-lt"/>
              <a:buAutoNum type="arabicPeriod"/>
            </a:pPr>
            <a:endParaRPr lang="es-MX" dirty="0"/>
          </a:p>
          <a:p>
            <a:pPr marL="457200" indent="-457200">
              <a:buFont typeface="+mj-lt"/>
              <a:buAutoNum type="arabicPeriod"/>
            </a:pPr>
            <a:r>
              <a:rPr lang="es-MX" b="1" dirty="0"/>
              <a:t>Co-variación: </a:t>
            </a:r>
            <a:r>
              <a:rPr lang="es-MX" dirty="0"/>
              <a:t>El efecto varía en función de la causa.</a:t>
            </a:r>
          </a:p>
          <a:p>
            <a:pPr marL="457200" indent="-457200">
              <a:buFont typeface="+mj-lt"/>
              <a:buAutoNum type="arabicPeriod"/>
            </a:pPr>
            <a:endParaRPr lang="es-MX" dirty="0"/>
          </a:p>
          <a:p>
            <a:pPr marL="457200" indent="-457200">
              <a:buFont typeface="+mj-lt"/>
              <a:buAutoNum type="arabicPeriod"/>
            </a:pPr>
            <a:endParaRPr lang="es-MX" dirty="0"/>
          </a:p>
          <a:p>
            <a:pPr marL="457200" indent="-457200">
              <a:buFont typeface="+mj-lt"/>
              <a:buAutoNum type="arabicPeriod"/>
            </a:pPr>
            <a:endParaRPr lang="es-MX" b="1" dirty="0"/>
          </a:p>
          <a:p>
            <a:pPr marL="457200" indent="-457200">
              <a:buFont typeface="+mj-lt"/>
              <a:buAutoNum type="arabicPeriod"/>
            </a:pPr>
            <a:r>
              <a:rPr lang="es-MX" b="1" dirty="0"/>
              <a:t>Aislamiento: </a:t>
            </a:r>
            <a:r>
              <a:rPr lang="es-MX" dirty="0"/>
              <a:t>No existe otra causa que explique el fenómeno.</a:t>
            </a:r>
          </a:p>
        </p:txBody>
      </p:sp>
      <p:sp>
        <p:nvSpPr>
          <p:cNvPr id="4" name="CuadroTexto 3"/>
          <p:cNvSpPr txBox="1"/>
          <p:nvPr/>
        </p:nvSpPr>
        <p:spPr>
          <a:xfrm>
            <a:off x="5257181" y="2573403"/>
            <a:ext cx="1659429" cy="400110"/>
          </a:xfrm>
          <a:prstGeom prst="rect">
            <a:avLst/>
          </a:prstGeom>
          <a:noFill/>
        </p:spPr>
        <p:txBody>
          <a:bodyPr wrap="none" rtlCol="0">
            <a:spAutoFit/>
          </a:bodyPr>
          <a:lstStyle/>
          <a:p>
            <a:r>
              <a:rPr lang="es-MX" sz="2000" b="1" dirty="0"/>
              <a:t>X                     y</a:t>
            </a:r>
          </a:p>
        </p:txBody>
      </p:sp>
      <p:sp>
        <p:nvSpPr>
          <p:cNvPr id="5" name="Flecha: a la derecha 4"/>
          <p:cNvSpPr/>
          <p:nvPr/>
        </p:nvSpPr>
        <p:spPr>
          <a:xfrm>
            <a:off x="5611159" y="2637533"/>
            <a:ext cx="951471" cy="2718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p:cNvSpPr txBox="1"/>
          <p:nvPr/>
        </p:nvSpPr>
        <p:spPr>
          <a:xfrm>
            <a:off x="3354948" y="3825718"/>
            <a:ext cx="806631" cy="400110"/>
          </a:xfrm>
          <a:prstGeom prst="rect">
            <a:avLst/>
          </a:prstGeom>
          <a:noFill/>
        </p:spPr>
        <p:txBody>
          <a:bodyPr wrap="none" rtlCol="0">
            <a:spAutoFit/>
          </a:bodyPr>
          <a:lstStyle/>
          <a:p>
            <a:r>
              <a:rPr lang="es-MX" sz="2000" b="1" dirty="0"/>
              <a:t>Y=f(x)</a:t>
            </a:r>
          </a:p>
        </p:txBody>
      </p:sp>
      <p:cxnSp>
        <p:nvCxnSpPr>
          <p:cNvPr id="8" name="Conector recto de flecha 7"/>
          <p:cNvCxnSpPr/>
          <p:nvPr/>
        </p:nvCxnSpPr>
        <p:spPr>
          <a:xfrm>
            <a:off x="5520296" y="4506931"/>
            <a:ext cx="139631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ector recto de flecha 9"/>
          <p:cNvCxnSpPr/>
          <p:nvPr/>
        </p:nvCxnSpPr>
        <p:spPr>
          <a:xfrm flipV="1">
            <a:off x="5705648" y="3793179"/>
            <a:ext cx="0" cy="8526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CuadroTexto 10"/>
          <p:cNvSpPr txBox="1"/>
          <p:nvPr/>
        </p:nvSpPr>
        <p:spPr>
          <a:xfrm>
            <a:off x="6959936" y="4287952"/>
            <a:ext cx="284052" cy="369332"/>
          </a:xfrm>
          <a:prstGeom prst="rect">
            <a:avLst/>
          </a:prstGeom>
          <a:noFill/>
        </p:spPr>
        <p:txBody>
          <a:bodyPr wrap="none" rtlCol="0">
            <a:spAutoFit/>
          </a:bodyPr>
          <a:lstStyle/>
          <a:p>
            <a:r>
              <a:rPr lang="es-MX" dirty="0"/>
              <a:t>x</a:t>
            </a:r>
          </a:p>
        </p:txBody>
      </p:sp>
      <p:sp>
        <p:nvSpPr>
          <p:cNvPr id="12" name="CuadroTexto 11"/>
          <p:cNvSpPr txBox="1"/>
          <p:nvPr/>
        </p:nvSpPr>
        <p:spPr>
          <a:xfrm>
            <a:off x="5375865" y="3776586"/>
            <a:ext cx="288862" cy="369332"/>
          </a:xfrm>
          <a:prstGeom prst="rect">
            <a:avLst/>
          </a:prstGeom>
          <a:noFill/>
        </p:spPr>
        <p:txBody>
          <a:bodyPr wrap="none" rtlCol="0">
            <a:spAutoFit/>
          </a:bodyPr>
          <a:lstStyle/>
          <a:p>
            <a:r>
              <a:rPr lang="es-MX" dirty="0"/>
              <a:t>y</a:t>
            </a:r>
          </a:p>
        </p:txBody>
      </p:sp>
      <p:cxnSp>
        <p:nvCxnSpPr>
          <p:cNvPr id="14" name="Conector recto 13"/>
          <p:cNvCxnSpPr/>
          <p:nvPr/>
        </p:nvCxnSpPr>
        <p:spPr>
          <a:xfrm flipV="1">
            <a:off x="5560973" y="3793181"/>
            <a:ext cx="923150" cy="713750"/>
          </a:xfrm>
          <a:prstGeom prst="line">
            <a:avLst/>
          </a:prstGeom>
        </p:spPr>
        <p:style>
          <a:lnRef idx="1">
            <a:schemeClr val="accent1"/>
          </a:lnRef>
          <a:fillRef idx="0">
            <a:schemeClr val="accent1"/>
          </a:fillRef>
          <a:effectRef idx="0">
            <a:schemeClr val="accent1"/>
          </a:effectRef>
          <a:fontRef idx="minor">
            <a:schemeClr val="tx1"/>
          </a:fontRef>
        </p:style>
      </p:cxnSp>
      <p:sp>
        <p:nvSpPr>
          <p:cNvPr id="19" name="Rectángulo 18"/>
          <p:cNvSpPr/>
          <p:nvPr/>
        </p:nvSpPr>
        <p:spPr>
          <a:xfrm>
            <a:off x="4610271" y="5933224"/>
            <a:ext cx="1617751" cy="369332"/>
          </a:xfrm>
          <a:prstGeom prst="rect">
            <a:avLst/>
          </a:prstGeom>
        </p:spPr>
        <p:txBody>
          <a:bodyPr wrap="none">
            <a:spAutoFit/>
          </a:bodyPr>
          <a:lstStyle/>
          <a:p>
            <a:r>
              <a:rPr lang="es-MX" b="1" dirty="0"/>
              <a:t>X                 y</a:t>
            </a:r>
          </a:p>
        </p:txBody>
      </p:sp>
      <p:sp>
        <p:nvSpPr>
          <p:cNvPr id="20" name="Flecha: a la derecha 19"/>
          <p:cNvSpPr/>
          <p:nvPr/>
        </p:nvSpPr>
        <p:spPr>
          <a:xfrm>
            <a:off x="4924240" y="5981966"/>
            <a:ext cx="951471" cy="2718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Flecha: hacia abajo 20"/>
          <p:cNvSpPr/>
          <p:nvPr/>
        </p:nvSpPr>
        <p:spPr>
          <a:xfrm>
            <a:off x="5820198" y="5456220"/>
            <a:ext cx="296563" cy="5479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CuadroTexto 21"/>
          <p:cNvSpPr txBox="1"/>
          <p:nvPr/>
        </p:nvSpPr>
        <p:spPr>
          <a:xfrm>
            <a:off x="5761253" y="5088765"/>
            <a:ext cx="914400" cy="400110"/>
          </a:xfrm>
          <a:prstGeom prst="rect">
            <a:avLst/>
          </a:prstGeom>
          <a:noFill/>
        </p:spPr>
        <p:txBody>
          <a:bodyPr wrap="square" rtlCol="0">
            <a:spAutoFit/>
          </a:bodyPr>
          <a:lstStyle/>
          <a:p>
            <a:r>
              <a:rPr lang="es-MX" sz="2000" b="1" dirty="0"/>
              <a:t>z</a:t>
            </a:r>
          </a:p>
        </p:txBody>
      </p:sp>
    </p:spTree>
    <p:extLst>
      <p:ext uri="{BB962C8B-B14F-4D97-AF65-F5344CB8AC3E}">
        <p14:creationId xmlns:p14="http://schemas.microsoft.com/office/powerpoint/2010/main" val="3584224466"/>
      </p:ext>
    </p:extLst>
  </p:cSld>
  <p:clrMapOvr>
    <a:masterClrMapping/>
  </p:clrMapOvr>
  <mc:AlternateContent xmlns:mc="http://schemas.openxmlformats.org/markup-compatibility/2006" xmlns:p14="http://schemas.microsoft.com/office/powerpoint/2010/main">
    <mc:Choice Requires="p14">
      <p:transition spd="slow" p14:dur="8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Rectangle 2"/>
          <p:cNvSpPr>
            <a:spLocks noGrp="1" noChangeArrowheads="1"/>
          </p:cNvSpPr>
          <p:nvPr>
            <p:ph type="title"/>
          </p:nvPr>
        </p:nvSpPr>
        <p:spPr>
          <a:xfrm>
            <a:off x="2590800" y="304800"/>
            <a:ext cx="7772400" cy="457200"/>
          </a:xfrm>
        </p:spPr>
        <p:txBody>
          <a:bodyPr>
            <a:normAutofit fontScale="90000"/>
          </a:bodyPr>
          <a:lstStyle/>
          <a:p>
            <a:pPr eaLnBrk="1" hangingPunct="1">
              <a:defRPr/>
            </a:pPr>
            <a:r>
              <a:rPr lang="es-ES_tradnl"/>
              <a:t>Gracias.</a:t>
            </a:r>
            <a:endParaRPr lang="es-ES"/>
          </a:p>
        </p:txBody>
      </p:sp>
      <p:pic>
        <p:nvPicPr>
          <p:cNvPr id="47107" name="Picture 3"/>
          <p:cNvPicPr>
            <a:picLocks noChangeAspect="1" noChangeArrowheads="1"/>
          </p:cNvPicPr>
          <p:nvPr/>
        </p:nvPicPr>
        <p:blipFill>
          <a:blip r:embed="rId3" cstate="print"/>
          <a:srcRect/>
          <a:stretch>
            <a:fillRect/>
          </a:stretch>
        </p:blipFill>
        <p:spPr bwMode="auto">
          <a:xfrm>
            <a:off x="4546210" y="304800"/>
            <a:ext cx="3400425" cy="3829050"/>
          </a:xfrm>
          <a:prstGeom prst="rect">
            <a:avLst/>
          </a:prstGeom>
          <a:noFill/>
          <a:ln w="9525">
            <a:noFill/>
            <a:miter lim="800000"/>
            <a:headEnd/>
            <a:tailEnd/>
          </a:ln>
        </p:spPr>
      </p:pic>
      <p:sp>
        <p:nvSpPr>
          <p:cNvPr id="2" name="CuadroTexto 1">
            <a:extLst>
              <a:ext uri="{FF2B5EF4-FFF2-40B4-BE49-F238E27FC236}">
                <a16:creationId xmlns:a16="http://schemas.microsoft.com/office/drawing/2014/main" id="{ED498CEF-5BEF-4F17-BC35-7EBD832AB0C0}"/>
              </a:ext>
            </a:extLst>
          </p:cNvPr>
          <p:cNvSpPr txBox="1"/>
          <p:nvPr/>
        </p:nvSpPr>
        <p:spPr>
          <a:xfrm>
            <a:off x="3066757" y="5008099"/>
            <a:ext cx="4117474" cy="1200329"/>
          </a:xfrm>
          <a:prstGeom prst="rect">
            <a:avLst/>
          </a:prstGeom>
          <a:noFill/>
        </p:spPr>
        <p:txBody>
          <a:bodyPr wrap="none" rtlCol="0">
            <a:spAutoFit/>
          </a:bodyPr>
          <a:lstStyle/>
          <a:p>
            <a:pPr algn="ctr"/>
            <a:r>
              <a:rPr lang="es-MX" sz="2400" dirty="0"/>
              <a:t>Luis Felipe Abreu Hernández</a:t>
            </a:r>
          </a:p>
          <a:p>
            <a:pPr algn="ctr"/>
            <a:r>
              <a:rPr lang="es-MX" sz="2400" dirty="0">
                <a:hlinkClick r:id="rId4"/>
              </a:rPr>
              <a:t>luisabreu03@yahoo.com</a:t>
            </a:r>
            <a:endParaRPr lang="es-MX" sz="2400" dirty="0"/>
          </a:p>
          <a:p>
            <a:pPr algn="ctr"/>
            <a:r>
              <a:rPr lang="es-MX" sz="2400" dirty="0">
                <a:hlinkClick r:id="rId5"/>
              </a:rPr>
              <a:t>lfah@unam.mx</a:t>
            </a:r>
            <a:r>
              <a:rPr lang="es-MX" sz="2400" dirty="0"/>
              <a:t>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MX" dirty="0"/>
              <a:t>El mundo moderno</a:t>
            </a:r>
          </a:p>
        </p:txBody>
      </p:sp>
      <p:sp>
        <p:nvSpPr>
          <p:cNvPr id="4" name="3 Marcador de contenido"/>
          <p:cNvSpPr>
            <a:spLocks noGrp="1"/>
          </p:cNvSpPr>
          <p:nvPr>
            <p:ph idx="1"/>
          </p:nvPr>
        </p:nvSpPr>
        <p:spPr/>
        <p:txBody>
          <a:bodyPr/>
          <a:lstStyle/>
          <a:p>
            <a:r>
              <a:rPr lang="es-MX" dirty="0"/>
              <a:t>Se sustenta en el “conocimiento científico”*. </a:t>
            </a:r>
          </a:p>
          <a:p>
            <a:r>
              <a:rPr lang="es-MX" dirty="0"/>
              <a:t>Si podemos controlar las causas, podemos controlar los efectos,  o producir resultados.</a:t>
            </a:r>
          </a:p>
          <a:p>
            <a:r>
              <a:rPr lang="es-MX" dirty="0"/>
              <a:t>A toda causa corresponde un efecto y a todo efecto corresponde una causa</a:t>
            </a:r>
          </a:p>
          <a:p>
            <a:r>
              <a:rPr lang="es-MX" dirty="0"/>
              <a:t>Podemos garantizar resultados y evitar la incertidumbre y ambivalencia</a:t>
            </a:r>
          </a:p>
          <a:p>
            <a:r>
              <a:rPr lang="es-MX" dirty="0"/>
              <a:t>Podemos protocolizar nuestras intervenciones.</a:t>
            </a:r>
          </a:p>
          <a:p>
            <a:r>
              <a:rPr lang="es-MX" dirty="0"/>
              <a:t>Podremos estandarizar todo.</a:t>
            </a:r>
          </a:p>
        </p:txBody>
      </p:sp>
      <p:sp>
        <p:nvSpPr>
          <p:cNvPr id="2" name="CuadroTexto 1">
            <a:extLst>
              <a:ext uri="{FF2B5EF4-FFF2-40B4-BE49-F238E27FC236}">
                <a16:creationId xmlns:a16="http://schemas.microsoft.com/office/drawing/2014/main" id="{F17F0D5A-DD81-4A5A-AD2D-8822F9B45484}"/>
              </a:ext>
            </a:extLst>
          </p:cNvPr>
          <p:cNvSpPr txBox="1"/>
          <p:nvPr/>
        </p:nvSpPr>
        <p:spPr>
          <a:xfrm>
            <a:off x="2307102" y="5092505"/>
            <a:ext cx="6227154" cy="369332"/>
          </a:xfrm>
          <a:prstGeom prst="rect">
            <a:avLst/>
          </a:prstGeom>
          <a:noFill/>
        </p:spPr>
        <p:txBody>
          <a:bodyPr wrap="none" rtlCol="0">
            <a:spAutoFit/>
          </a:bodyPr>
          <a:lstStyle/>
          <a:p>
            <a:r>
              <a:rPr lang="es-MX" dirty="0"/>
              <a:t>¡Todos quisiéramos un mundo sin incertidumbre y sin sorpresas!</a:t>
            </a:r>
          </a:p>
        </p:txBody>
      </p:sp>
      <p:sp>
        <p:nvSpPr>
          <p:cNvPr id="5" name="CuadroTexto 4">
            <a:extLst>
              <a:ext uri="{FF2B5EF4-FFF2-40B4-BE49-F238E27FC236}">
                <a16:creationId xmlns:a16="http://schemas.microsoft.com/office/drawing/2014/main" id="{749A5B7F-2479-4B22-98F9-99BD8DD7587B}"/>
              </a:ext>
            </a:extLst>
          </p:cNvPr>
          <p:cNvSpPr txBox="1"/>
          <p:nvPr/>
        </p:nvSpPr>
        <p:spPr>
          <a:xfrm>
            <a:off x="4009292" y="5811783"/>
            <a:ext cx="5943600" cy="369332"/>
          </a:xfrm>
          <a:prstGeom prst="rect">
            <a:avLst/>
          </a:prstGeom>
          <a:noFill/>
        </p:spPr>
        <p:txBody>
          <a:bodyPr wrap="square" rtlCol="0">
            <a:spAutoFit/>
          </a:bodyPr>
          <a:lstStyle/>
          <a:p>
            <a:r>
              <a:rPr lang="es-MX" dirty="0"/>
              <a:t>* Paradigma Newtoniano-Laplaciano </a:t>
            </a:r>
          </a:p>
        </p:txBody>
      </p:sp>
    </p:spTree>
    <p:extLst>
      <p:ext uri="{BB962C8B-B14F-4D97-AF65-F5344CB8AC3E}">
        <p14:creationId xmlns:p14="http://schemas.microsoft.com/office/powerpoint/2010/main" val="837120146"/>
      </p:ext>
    </p:extLst>
  </p:cSld>
  <p:clrMapOvr>
    <a:masterClrMapping/>
  </p:clrMapOvr>
  <mc:AlternateContent xmlns:mc="http://schemas.openxmlformats.org/markup-compatibility/2006" xmlns:p14="http://schemas.microsoft.com/office/powerpoint/2010/main">
    <mc:Choice Requires="p14">
      <p:transition spd="slow" p14:dur="8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Causalidad compleja</a:t>
            </a:r>
          </a:p>
        </p:txBody>
      </p:sp>
      <p:sp>
        <p:nvSpPr>
          <p:cNvPr id="4" name="3 Marcador de contenido"/>
          <p:cNvSpPr>
            <a:spLocks noGrp="1"/>
          </p:cNvSpPr>
          <p:nvPr>
            <p:ph idx="1"/>
          </p:nvPr>
        </p:nvSpPr>
        <p:spPr>
          <a:xfrm>
            <a:off x="2110154" y="1895661"/>
            <a:ext cx="7990449" cy="4094269"/>
          </a:xfrm>
        </p:spPr>
        <p:txBody>
          <a:bodyPr>
            <a:normAutofit/>
          </a:bodyPr>
          <a:lstStyle/>
          <a:p>
            <a:r>
              <a:rPr lang="es-MX" dirty="0"/>
              <a:t>Las mismas causas pueden conducir a diferentes efectos y/o a situaciones divergentes.</a:t>
            </a:r>
          </a:p>
          <a:p>
            <a:r>
              <a:rPr lang="es-MX" dirty="0"/>
              <a:t>Causas diferentes pueden conducir a los mismos efectos.</a:t>
            </a:r>
          </a:p>
          <a:p>
            <a:r>
              <a:rPr lang="es-MX" dirty="0"/>
              <a:t>Causas pequeñas pueden conducir a grandes efectos.</a:t>
            </a:r>
          </a:p>
          <a:p>
            <a:r>
              <a:rPr lang="es-MX" dirty="0"/>
              <a:t>Causas grandes pueden conducir a pequeños efectos.</a:t>
            </a:r>
          </a:p>
          <a:p>
            <a:r>
              <a:rPr lang="es-MX" dirty="0"/>
              <a:t>Las causas tienen efectos contrarios</a:t>
            </a:r>
          </a:p>
          <a:p>
            <a:r>
              <a:rPr lang="es-MX" dirty="0"/>
              <a:t>Los efectos de causas antagónicas son inciertos.</a:t>
            </a:r>
          </a:p>
        </p:txBody>
      </p:sp>
      <p:sp>
        <p:nvSpPr>
          <p:cNvPr id="3" name="2 Marcador de pie de página"/>
          <p:cNvSpPr>
            <a:spLocks noGrp="1"/>
          </p:cNvSpPr>
          <p:nvPr>
            <p:ph type="ftr" sz="quarter" idx="11"/>
          </p:nvPr>
        </p:nvSpPr>
        <p:spPr/>
        <p:txBody>
          <a:bodyPr/>
          <a:lstStyle/>
          <a:p>
            <a:r>
              <a:rPr lang="es-MX" dirty="0"/>
              <a:t>L. F. Abreu 2012</a:t>
            </a:r>
          </a:p>
        </p:txBody>
      </p:sp>
      <p:sp>
        <p:nvSpPr>
          <p:cNvPr id="5" name="4 CuadroTexto"/>
          <p:cNvSpPr txBox="1"/>
          <p:nvPr/>
        </p:nvSpPr>
        <p:spPr>
          <a:xfrm>
            <a:off x="8112224" y="5805264"/>
            <a:ext cx="1337226" cy="369332"/>
          </a:xfrm>
          <a:prstGeom prst="rect">
            <a:avLst/>
          </a:prstGeom>
          <a:noFill/>
        </p:spPr>
        <p:txBody>
          <a:bodyPr wrap="none" rtlCol="0">
            <a:spAutoFit/>
          </a:bodyPr>
          <a:lstStyle/>
          <a:p>
            <a:r>
              <a:rPr lang="es-MX" dirty="0" err="1"/>
              <a:t>Morin</a:t>
            </a:r>
            <a:r>
              <a:rPr lang="es-MX" dirty="0"/>
              <a:t>, 1999</a:t>
            </a:r>
          </a:p>
        </p:txBody>
      </p:sp>
    </p:spTree>
    <p:extLst>
      <p:ext uri="{BB962C8B-B14F-4D97-AF65-F5344CB8AC3E}">
        <p14:creationId xmlns:p14="http://schemas.microsoft.com/office/powerpoint/2010/main" val="815797477"/>
      </p:ext>
    </p:extLst>
  </p:cSld>
  <p:clrMapOvr>
    <a:masterClrMapping/>
  </p:clrMapOvr>
  <mc:AlternateContent xmlns:mc="http://schemas.openxmlformats.org/markup-compatibility/2006" xmlns:p14="http://schemas.microsoft.com/office/powerpoint/2010/main">
    <mc:Choice Requires="p14">
      <p:transition spd="slow" p14:dur="8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F6167E-F8B5-47B0-939C-79DD050CED09}"/>
              </a:ext>
            </a:extLst>
          </p:cNvPr>
          <p:cNvSpPr>
            <a:spLocks noGrp="1"/>
          </p:cNvSpPr>
          <p:nvPr>
            <p:ph type="title"/>
          </p:nvPr>
        </p:nvSpPr>
        <p:spPr/>
        <p:txBody>
          <a:bodyPr/>
          <a:lstStyle/>
          <a:p>
            <a:r>
              <a:rPr lang="es-MX" dirty="0"/>
              <a:t>Ciencia de la complejidad</a:t>
            </a:r>
          </a:p>
        </p:txBody>
      </p:sp>
      <p:sp>
        <p:nvSpPr>
          <p:cNvPr id="3" name="Marcador de contenido 2">
            <a:extLst>
              <a:ext uri="{FF2B5EF4-FFF2-40B4-BE49-F238E27FC236}">
                <a16:creationId xmlns:a16="http://schemas.microsoft.com/office/drawing/2014/main" id="{072C6900-663B-4363-8012-1CFB611C1276}"/>
              </a:ext>
            </a:extLst>
          </p:cNvPr>
          <p:cNvSpPr>
            <a:spLocks noGrp="1"/>
          </p:cNvSpPr>
          <p:nvPr>
            <p:ph idx="1"/>
          </p:nvPr>
        </p:nvSpPr>
        <p:spPr/>
        <p:txBody>
          <a:bodyPr>
            <a:normAutofit lnSpcReduction="10000"/>
          </a:bodyPr>
          <a:lstStyle/>
          <a:p>
            <a:r>
              <a:rPr lang="es-MX" dirty="0"/>
              <a:t>Es una nueva forma de hacer ciencia que supera el reduccionismo, los fenómenos en el mundo real no pueden comprenderse solamente mediante el aislamiento, pues la parte determina al todo, pero también el todo determina a las partes.</a:t>
            </a:r>
          </a:p>
          <a:p>
            <a:r>
              <a:rPr lang="es-MX" dirty="0"/>
              <a:t>Considera las interacciones y la interdependencia la mayor parte de los fenómenos son multicausales y dinámicos.</a:t>
            </a:r>
          </a:p>
          <a:p>
            <a:r>
              <a:rPr lang="es-MX" dirty="0"/>
              <a:t>Las conexiones son dinámicas pueden aparecer nuevas conexiones y nuevas variables se tornan decisivas, o pueden reducirse o desaparecer conexiones.</a:t>
            </a:r>
          </a:p>
          <a:p>
            <a:r>
              <a:rPr lang="es-MX" dirty="0"/>
              <a:t>Acepta que en los sistemas pueden presentar auto-organización, i. e. pueden ser causa de si mismos, mediante el consumo de energía.  </a:t>
            </a:r>
          </a:p>
          <a:p>
            <a:r>
              <a:rPr lang="es-MX" dirty="0"/>
              <a:t>No tenemos el control absoluto, </a:t>
            </a:r>
            <a:r>
              <a:rPr lang="es-MX" dirty="0" err="1"/>
              <a:t>co</a:t>
            </a:r>
            <a:r>
              <a:rPr lang="es-MX" dirty="0"/>
              <a:t>-evolucionamos y nos adaptamos incesantemente, la necesidad de trabajar en redes de investigación. </a:t>
            </a:r>
          </a:p>
          <a:p>
            <a:endParaRPr lang="es-MX" dirty="0"/>
          </a:p>
        </p:txBody>
      </p:sp>
    </p:spTree>
    <p:extLst>
      <p:ext uri="{BB962C8B-B14F-4D97-AF65-F5344CB8AC3E}">
        <p14:creationId xmlns:p14="http://schemas.microsoft.com/office/powerpoint/2010/main" val="947195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F26AD6-A05F-43EE-AAA8-E746CC5036DF}"/>
              </a:ext>
            </a:extLst>
          </p:cNvPr>
          <p:cNvSpPr>
            <a:spLocks noGrp="1"/>
          </p:cNvSpPr>
          <p:nvPr>
            <p:ph type="title"/>
          </p:nvPr>
        </p:nvSpPr>
        <p:spPr/>
        <p:txBody>
          <a:bodyPr/>
          <a:lstStyle/>
          <a:p>
            <a:r>
              <a:rPr lang="es-MX" dirty="0"/>
              <a:t>Características de la complejidad</a:t>
            </a:r>
          </a:p>
        </p:txBody>
      </p:sp>
      <p:sp>
        <p:nvSpPr>
          <p:cNvPr id="3" name="Marcador de contenido 2">
            <a:extLst>
              <a:ext uri="{FF2B5EF4-FFF2-40B4-BE49-F238E27FC236}">
                <a16:creationId xmlns:a16="http://schemas.microsoft.com/office/drawing/2014/main" id="{01118976-12D8-4D8E-80D8-603F50109668}"/>
              </a:ext>
            </a:extLst>
          </p:cNvPr>
          <p:cNvSpPr>
            <a:spLocks noGrp="1"/>
          </p:cNvSpPr>
          <p:nvPr>
            <p:ph idx="1"/>
          </p:nvPr>
        </p:nvSpPr>
        <p:spPr/>
        <p:txBody>
          <a:bodyPr/>
          <a:lstStyle/>
          <a:p>
            <a:r>
              <a:rPr lang="es-MX" dirty="0"/>
              <a:t>Múltiples elementos</a:t>
            </a:r>
          </a:p>
          <a:p>
            <a:r>
              <a:rPr lang="es-MX" dirty="0"/>
              <a:t>Interconectamos, pero la conexiones no son estáticas sino dinámicas se forjan enlaces que varían en intensidad o de reestructuran. . </a:t>
            </a:r>
          </a:p>
          <a:p>
            <a:r>
              <a:rPr lang="es-MX" dirty="0"/>
              <a:t>Autoorganizados capaces de adaptarse a los retos de manera activa generando respuestas diversas.</a:t>
            </a:r>
          </a:p>
          <a:p>
            <a:r>
              <a:rPr lang="es-MX" dirty="0"/>
              <a:t>Diferenciados del entorno pero con límites poco claros (sistemas abiertos)</a:t>
            </a:r>
          </a:p>
          <a:p>
            <a:r>
              <a:rPr lang="es-MX" dirty="0"/>
              <a:t>Presentan incertidumbre no responden siempre de la misma forma, difíciles de predecir y fáciles de explicar de manera retrospectiva.</a:t>
            </a:r>
          </a:p>
          <a:p>
            <a:r>
              <a:rPr lang="es-MX" dirty="0"/>
              <a:t>Complejidad = realidad (A. de Pomposo), ciencia segmentaria = irrealidad</a:t>
            </a:r>
          </a:p>
          <a:p>
            <a:endParaRPr lang="es-MX" dirty="0"/>
          </a:p>
        </p:txBody>
      </p:sp>
    </p:spTree>
    <p:extLst>
      <p:ext uri="{BB962C8B-B14F-4D97-AF65-F5344CB8AC3E}">
        <p14:creationId xmlns:p14="http://schemas.microsoft.com/office/powerpoint/2010/main" val="4017426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B84F2D06-5597-4894-845C-DE672CF7E012}"/>
              </a:ext>
            </a:extLst>
          </p:cNvPr>
          <p:cNvSpPr>
            <a:spLocks noGrp="1"/>
          </p:cNvSpPr>
          <p:nvPr>
            <p:ph type="title"/>
          </p:nvPr>
        </p:nvSpPr>
        <p:spPr/>
        <p:txBody>
          <a:bodyPr/>
          <a:lstStyle/>
          <a:p>
            <a:r>
              <a:rPr lang="es-MX" dirty="0"/>
              <a:t>El paradigma industrial</a:t>
            </a:r>
          </a:p>
        </p:txBody>
      </p:sp>
      <p:sp>
        <p:nvSpPr>
          <p:cNvPr id="5" name="Marcador de texto 4">
            <a:extLst>
              <a:ext uri="{FF2B5EF4-FFF2-40B4-BE49-F238E27FC236}">
                <a16:creationId xmlns:a16="http://schemas.microsoft.com/office/drawing/2014/main" id="{67522DEA-1E66-45FD-9E06-4A7D1C4280AD}"/>
              </a:ext>
            </a:extLst>
          </p:cNvPr>
          <p:cNvSpPr>
            <a:spLocks noGrp="1"/>
          </p:cNvSpPr>
          <p:nvPr>
            <p:ph type="body" idx="1"/>
          </p:nvPr>
        </p:nvSpPr>
        <p:spPr/>
        <p:txBody>
          <a:bodyPr/>
          <a:lstStyle/>
          <a:p>
            <a:endParaRPr lang="es-MX"/>
          </a:p>
        </p:txBody>
      </p:sp>
    </p:spTree>
    <p:extLst>
      <p:ext uri="{BB962C8B-B14F-4D97-AF65-F5344CB8AC3E}">
        <p14:creationId xmlns:p14="http://schemas.microsoft.com/office/powerpoint/2010/main" val="2197143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a:xfrm>
            <a:off x="2590800" y="304800"/>
            <a:ext cx="7772400" cy="914400"/>
          </a:xfrm>
        </p:spPr>
        <p:txBody>
          <a:bodyPr/>
          <a:lstStyle/>
          <a:p>
            <a:pPr eaLnBrk="1" hangingPunct="1">
              <a:defRPr/>
            </a:pPr>
            <a:r>
              <a:rPr lang="es-ES_tradnl"/>
              <a:t>El Sistema Fordiano</a:t>
            </a:r>
            <a:endParaRPr lang="es-ES"/>
          </a:p>
        </p:txBody>
      </p:sp>
      <p:sp>
        <p:nvSpPr>
          <p:cNvPr id="16387" name="Rectangle 3"/>
          <p:cNvSpPr>
            <a:spLocks noGrp="1" noChangeArrowheads="1"/>
          </p:cNvSpPr>
          <p:nvPr>
            <p:ph idx="1"/>
          </p:nvPr>
        </p:nvSpPr>
        <p:spPr>
          <a:xfrm>
            <a:off x="2590800" y="1295400"/>
            <a:ext cx="7772400" cy="4495800"/>
          </a:xfrm>
        </p:spPr>
        <p:txBody>
          <a:bodyPr/>
          <a:lstStyle/>
          <a:p>
            <a:pPr eaLnBrk="1" hangingPunct="1"/>
            <a:r>
              <a:rPr lang="es-ES_tradnl"/>
              <a:t>Se basa en el paradigma de la mecánica clásica (Newton). </a:t>
            </a:r>
          </a:p>
          <a:p>
            <a:pPr eaLnBrk="1" hangingPunct="1"/>
            <a:r>
              <a:rPr lang="es-ES_tradnl"/>
              <a:t>Utiliza la repetición incesante de tareas.</a:t>
            </a:r>
          </a:p>
          <a:p>
            <a:pPr eaLnBrk="1" hangingPunct="1"/>
            <a:r>
              <a:rPr lang="es-ES_tradnl"/>
              <a:t> Posee una cadena de montaje inflexible.</a:t>
            </a:r>
          </a:p>
          <a:p>
            <a:pPr eaLnBrk="1" hangingPunct="1"/>
            <a:r>
              <a:rPr lang="es-ES_tradnl"/>
              <a:t>Reacio al cambio. </a:t>
            </a:r>
            <a:endParaRPr lang="es-MX"/>
          </a:p>
        </p:txBody>
      </p:sp>
      <p:pic>
        <p:nvPicPr>
          <p:cNvPr id="16388" name="Picture 5"/>
          <p:cNvPicPr>
            <a:picLocks noChangeAspect="1" noChangeArrowheads="1"/>
          </p:cNvPicPr>
          <p:nvPr/>
        </p:nvPicPr>
        <p:blipFill>
          <a:blip r:embed="rId3" cstate="print"/>
          <a:srcRect/>
          <a:stretch>
            <a:fillRect/>
          </a:stretch>
        </p:blipFill>
        <p:spPr bwMode="auto">
          <a:xfrm>
            <a:off x="6096000" y="2640980"/>
            <a:ext cx="4419600" cy="3988420"/>
          </a:xfrm>
          <a:prstGeom prst="rect">
            <a:avLst/>
          </a:prstGeom>
          <a:noFill/>
          <a:ln w="9525">
            <a:noFill/>
            <a:miter lim="800000"/>
            <a:headEnd/>
            <a:tailEnd/>
          </a:ln>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EE5F8883-B276-4A56-87A8-D3455FD827AC}"/>
              </a:ext>
            </a:extLst>
          </p:cNvPr>
          <p:cNvSpPr>
            <a:spLocks noGrp="1"/>
          </p:cNvSpPr>
          <p:nvPr>
            <p:ph type="title"/>
          </p:nvPr>
        </p:nvSpPr>
        <p:spPr/>
        <p:txBody>
          <a:bodyPr/>
          <a:lstStyle/>
          <a:p>
            <a:r>
              <a:rPr lang="es-MX" dirty="0"/>
              <a:t>Mundos paralelos</a:t>
            </a:r>
          </a:p>
        </p:txBody>
      </p:sp>
      <p:sp>
        <p:nvSpPr>
          <p:cNvPr id="8" name="Marcador de texto 7">
            <a:extLst>
              <a:ext uri="{FF2B5EF4-FFF2-40B4-BE49-F238E27FC236}">
                <a16:creationId xmlns:a16="http://schemas.microsoft.com/office/drawing/2014/main" id="{F8FB5B42-5205-4513-8BB7-9842143B43A2}"/>
              </a:ext>
            </a:extLst>
          </p:cNvPr>
          <p:cNvSpPr>
            <a:spLocks noGrp="1"/>
          </p:cNvSpPr>
          <p:nvPr>
            <p:ph type="body" idx="1"/>
          </p:nvPr>
        </p:nvSpPr>
        <p:spPr/>
        <p:txBody>
          <a:bodyPr/>
          <a:lstStyle/>
          <a:p>
            <a:r>
              <a:rPr lang="es-MX" dirty="0"/>
              <a:t>Modelo industrial</a:t>
            </a:r>
          </a:p>
        </p:txBody>
      </p:sp>
      <p:sp>
        <p:nvSpPr>
          <p:cNvPr id="9" name="Marcador de contenido 8">
            <a:extLst>
              <a:ext uri="{FF2B5EF4-FFF2-40B4-BE49-F238E27FC236}">
                <a16:creationId xmlns:a16="http://schemas.microsoft.com/office/drawing/2014/main" id="{D97320C2-1866-4ED4-9DCA-CDD9BD2BF35A}"/>
              </a:ext>
            </a:extLst>
          </p:cNvPr>
          <p:cNvSpPr>
            <a:spLocks noGrp="1"/>
          </p:cNvSpPr>
          <p:nvPr>
            <p:ph sz="half" idx="2"/>
          </p:nvPr>
        </p:nvSpPr>
        <p:spPr/>
        <p:txBody>
          <a:bodyPr>
            <a:normAutofit lnSpcReduction="10000"/>
          </a:bodyPr>
          <a:lstStyle/>
          <a:p>
            <a:r>
              <a:rPr lang="es-MX" dirty="0"/>
              <a:t>Las piezas se mueven y son objetos</a:t>
            </a:r>
          </a:p>
          <a:p>
            <a:r>
              <a:rPr lang="es-MX" dirty="0"/>
              <a:t>El trabajador está fijo</a:t>
            </a:r>
          </a:p>
          <a:p>
            <a:r>
              <a:rPr lang="es-MX" dirty="0"/>
              <a:t>Cada obrero realiza una tarea simple y estandarizada.</a:t>
            </a:r>
          </a:p>
          <a:p>
            <a:r>
              <a:rPr lang="es-MX" dirty="0"/>
              <a:t>La suma de acciones produce un producto ensamblado.</a:t>
            </a:r>
          </a:p>
          <a:p>
            <a:r>
              <a:rPr lang="es-MX" dirty="0"/>
              <a:t>Unos pocos piensan y la mayoría obedece y repite rutinas. </a:t>
            </a:r>
          </a:p>
          <a:p>
            <a:r>
              <a:rPr lang="es-MX" dirty="0"/>
              <a:t>El todo es la suma de las partes</a:t>
            </a:r>
          </a:p>
          <a:p>
            <a:endParaRPr lang="es-MX" dirty="0"/>
          </a:p>
        </p:txBody>
      </p:sp>
      <p:sp>
        <p:nvSpPr>
          <p:cNvPr id="10" name="Marcador de texto 9">
            <a:extLst>
              <a:ext uri="{FF2B5EF4-FFF2-40B4-BE49-F238E27FC236}">
                <a16:creationId xmlns:a16="http://schemas.microsoft.com/office/drawing/2014/main" id="{86928981-CE68-4314-84D4-1103C89B7009}"/>
              </a:ext>
            </a:extLst>
          </p:cNvPr>
          <p:cNvSpPr>
            <a:spLocks noGrp="1"/>
          </p:cNvSpPr>
          <p:nvPr>
            <p:ph type="body" sz="quarter" idx="3"/>
          </p:nvPr>
        </p:nvSpPr>
        <p:spPr/>
        <p:txBody>
          <a:bodyPr/>
          <a:lstStyle/>
          <a:p>
            <a:r>
              <a:rPr lang="es-MX" dirty="0"/>
              <a:t>Atención a la salud</a:t>
            </a:r>
          </a:p>
        </p:txBody>
      </p:sp>
      <p:sp>
        <p:nvSpPr>
          <p:cNvPr id="11" name="Marcador de contenido 10">
            <a:extLst>
              <a:ext uri="{FF2B5EF4-FFF2-40B4-BE49-F238E27FC236}">
                <a16:creationId xmlns:a16="http://schemas.microsoft.com/office/drawing/2014/main" id="{86C310D9-1523-42B9-B9F2-18480E7990F1}"/>
              </a:ext>
            </a:extLst>
          </p:cNvPr>
          <p:cNvSpPr>
            <a:spLocks noGrp="1"/>
          </p:cNvSpPr>
          <p:nvPr>
            <p:ph sz="quarter" idx="4"/>
          </p:nvPr>
        </p:nvSpPr>
        <p:spPr/>
        <p:txBody>
          <a:bodyPr>
            <a:normAutofit lnSpcReduction="10000"/>
          </a:bodyPr>
          <a:lstStyle/>
          <a:p>
            <a:r>
              <a:rPr lang="es-MX" dirty="0"/>
              <a:t>Los pacientes se mueven y son tratados como objetos=maltrato</a:t>
            </a:r>
          </a:p>
          <a:p>
            <a:r>
              <a:rPr lang="es-MX" dirty="0"/>
              <a:t>El médico está fijo</a:t>
            </a:r>
          </a:p>
          <a:p>
            <a:r>
              <a:rPr lang="es-MX" dirty="0"/>
              <a:t>Cada médico ve un segmento y aplica protocolos.</a:t>
            </a:r>
          </a:p>
          <a:p>
            <a:r>
              <a:rPr lang="es-MX" dirty="0"/>
              <a:t>La suma de acciones separadas produce la curación.</a:t>
            </a:r>
          </a:p>
          <a:p>
            <a:r>
              <a:rPr lang="es-MX" dirty="0"/>
              <a:t>Unos pocos piensan y la mayoría obedece y repite rutinas</a:t>
            </a:r>
          </a:p>
          <a:p>
            <a:r>
              <a:rPr lang="es-MX" dirty="0"/>
              <a:t>El todo no es la suma de las partes</a:t>
            </a:r>
          </a:p>
          <a:p>
            <a:endParaRPr lang="es-MX" dirty="0"/>
          </a:p>
        </p:txBody>
      </p:sp>
      <p:sp>
        <p:nvSpPr>
          <p:cNvPr id="12" name="CuadroTexto 11">
            <a:extLst>
              <a:ext uri="{FF2B5EF4-FFF2-40B4-BE49-F238E27FC236}">
                <a16:creationId xmlns:a16="http://schemas.microsoft.com/office/drawing/2014/main" id="{4435D8C0-E8C5-4C55-9C48-D8D09A465116}"/>
              </a:ext>
            </a:extLst>
          </p:cNvPr>
          <p:cNvSpPr txBox="1"/>
          <p:nvPr/>
        </p:nvSpPr>
        <p:spPr>
          <a:xfrm>
            <a:off x="675745" y="5936566"/>
            <a:ext cx="6030207" cy="461665"/>
          </a:xfrm>
          <a:prstGeom prst="rect">
            <a:avLst/>
          </a:prstGeom>
          <a:noFill/>
        </p:spPr>
        <p:txBody>
          <a:bodyPr wrap="square" rtlCol="0">
            <a:spAutoFit/>
          </a:bodyPr>
          <a:lstStyle/>
          <a:p>
            <a:r>
              <a:rPr lang="es-MX" sz="2400" dirty="0"/>
              <a:t>Si el modelo no coincide con la realidad… </a:t>
            </a:r>
          </a:p>
        </p:txBody>
      </p:sp>
      <p:sp>
        <p:nvSpPr>
          <p:cNvPr id="13" name="CuadroTexto 12">
            <a:extLst>
              <a:ext uri="{FF2B5EF4-FFF2-40B4-BE49-F238E27FC236}">
                <a16:creationId xmlns:a16="http://schemas.microsoft.com/office/drawing/2014/main" id="{AE968BA4-32B2-476D-94BD-FBA8525FF958}"/>
              </a:ext>
            </a:extLst>
          </p:cNvPr>
          <p:cNvSpPr txBox="1"/>
          <p:nvPr/>
        </p:nvSpPr>
        <p:spPr>
          <a:xfrm>
            <a:off x="6443003" y="5936566"/>
            <a:ext cx="3078087" cy="461665"/>
          </a:xfrm>
          <a:prstGeom prst="rect">
            <a:avLst/>
          </a:prstGeom>
          <a:noFill/>
        </p:spPr>
        <p:txBody>
          <a:bodyPr wrap="none" rtlCol="0">
            <a:spAutoFit/>
          </a:bodyPr>
          <a:lstStyle/>
          <a:p>
            <a:r>
              <a:rPr lang="es-MX" sz="2400" dirty="0"/>
              <a:t>Peor para la realidad</a:t>
            </a:r>
          </a:p>
        </p:txBody>
      </p:sp>
      <p:sp>
        <p:nvSpPr>
          <p:cNvPr id="14" name="CuadroTexto 13">
            <a:extLst>
              <a:ext uri="{FF2B5EF4-FFF2-40B4-BE49-F238E27FC236}">
                <a16:creationId xmlns:a16="http://schemas.microsoft.com/office/drawing/2014/main" id="{C143DDBD-25B8-4A7A-A130-F795A24F5321}"/>
              </a:ext>
            </a:extLst>
          </p:cNvPr>
          <p:cNvSpPr txBox="1"/>
          <p:nvPr/>
        </p:nvSpPr>
        <p:spPr>
          <a:xfrm>
            <a:off x="7367839" y="6432958"/>
            <a:ext cx="2848537" cy="369332"/>
          </a:xfrm>
          <a:prstGeom prst="rect">
            <a:avLst/>
          </a:prstGeom>
          <a:noFill/>
        </p:spPr>
        <p:txBody>
          <a:bodyPr wrap="none" rtlCol="0">
            <a:spAutoFit/>
          </a:bodyPr>
          <a:lstStyle/>
          <a:p>
            <a:r>
              <a:rPr lang="es-MX" dirty="0"/>
              <a:t>Dr. José Negrete Martínez</a:t>
            </a:r>
          </a:p>
        </p:txBody>
      </p:sp>
    </p:spTree>
    <p:extLst>
      <p:ext uri="{BB962C8B-B14F-4D97-AF65-F5344CB8AC3E}">
        <p14:creationId xmlns:p14="http://schemas.microsoft.com/office/powerpoint/2010/main" val="110245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Lst>
  </p:timing>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TotalTime>
  <Words>1515</Words>
  <Application>Microsoft Office PowerPoint</Application>
  <PresentationFormat>Panorámica</PresentationFormat>
  <Paragraphs>157</Paragraphs>
  <Slides>20</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Trebuchet MS</vt:lpstr>
      <vt:lpstr>Wingdings 3</vt:lpstr>
      <vt:lpstr>Faceta</vt:lpstr>
      <vt:lpstr>Contribuciones de la complejidad en la mejora de la salud para el bienestar social</vt:lpstr>
      <vt:lpstr>La ciencia se ha basado en el concepto de causalidad:</vt:lpstr>
      <vt:lpstr>El mundo moderno</vt:lpstr>
      <vt:lpstr>Causalidad compleja</vt:lpstr>
      <vt:lpstr>Ciencia de la complejidad</vt:lpstr>
      <vt:lpstr>Características de la complejidad</vt:lpstr>
      <vt:lpstr>El paradigma industrial</vt:lpstr>
      <vt:lpstr>El Sistema Fordiano</vt:lpstr>
      <vt:lpstr>Mundos paralelos</vt:lpstr>
      <vt:lpstr>Lo normal</vt:lpstr>
      <vt:lpstr>Nuevo modelo</vt:lpstr>
      <vt:lpstr>Salud de las partes o salud del todo</vt:lpstr>
      <vt:lpstr>¿Deformación o formación?</vt:lpstr>
      <vt:lpstr>Mundos paralelos 2</vt:lpstr>
      <vt:lpstr>Nuevo modelo</vt:lpstr>
      <vt:lpstr>Salud de las partes o salud del todo</vt:lpstr>
      <vt:lpstr>Merrienboer, J. Complex learning (2002)</vt:lpstr>
      <vt:lpstr>Aspectos organizacionales</vt:lpstr>
      <vt:lpstr>Organizaciones que aprenden</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Contribuciones de la complejidad en la mejora de la salud para el bienestar social</dc:title>
  <dc:creator>Luis Felipe Abreu Hernandez</dc:creator>
  <cp:lastModifiedBy>Luis Felipe Abreu Hernandez</cp:lastModifiedBy>
  <cp:revision>25</cp:revision>
  <dcterms:created xsi:type="dcterms:W3CDTF">2019-05-03T05:25:25Z</dcterms:created>
  <dcterms:modified xsi:type="dcterms:W3CDTF">2019-05-03T18:20:55Z</dcterms:modified>
</cp:coreProperties>
</file>