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embeddings/oleObject1.bin" ContentType="application/vnd.openxmlformats-officedocument.oleObject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embeddings/oleObject2.bin" ContentType="application/vnd.openxmlformats-officedocument.oleObject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drawings/drawing4.xml" ContentType="application/vnd.openxmlformats-officedocument.drawingml.chartshapes+xml"/>
  <Override PartName="/ppt/charts/chart10.xml" ContentType="application/vnd.openxmlformats-officedocument.drawingml.chart+xml"/>
  <Override PartName="/ppt/drawings/drawing5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25"/>
  </p:notesMasterIdLst>
  <p:handoutMasterIdLst>
    <p:handoutMasterId r:id="rId26"/>
  </p:handoutMasterIdLst>
  <p:sldIdLst>
    <p:sldId id="344" r:id="rId2"/>
    <p:sldId id="346" r:id="rId3"/>
    <p:sldId id="332" r:id="rId4"/>
    <p:sldId id="337" r:id="rId5"/>
    <p:sldId id="338" r:id="rId6"/>
    <p:sldId id="333" r:id="rId7"/>
    <p:sldId id="328" r:id="rId8"/>
    <p:sldId id="286" r:id="rId9"/>
    <p:sldId id="330" r:id="rId10"/>
    <p:sldId id="287" r:id="rId11"/>
    <p:sldId id="327" r:id="rId12"/>
    <p:sldId id="285" r:id="rId13"/>
    <p:sldId id="331" r:id="rId14"/>
    <p:sldId id="334" r:id="rId15"/>
    <p:sldId id="335" r:id="rId16"/>
    <p:sldId id="336" r:id="rId17"/>
    <p:sldId id="341" r:id="rId18"/>
    <p:sldId id="342" r:id="rId19"/>
    <p:sldId id="343" r:id="rId20"/>
    <p:sldId id="339" r:id="rId21"/>
    <p:sldId id="340" r:id="rId22"/>
    <p:sldId id="347" r:id="rId23"/>
    <p:sldId id="345" r:id="rId24"/>
  </p:sldIdLst>
  <p:sldSz cx="9144000" cy="6858000" type="screen4x3"/>
  <p:notesSz cx="7010400" cy="92964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MS PGothic" charset="0"/>
        <a:cs typeface="MS PGothic" charset="0"/>
      </a:defRPr>
    </a:lvl1pPr>
    <a:lvl2pPr marL="455613" indent="1588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MS PGothic" charset="0"/>
        <a:cs typeface="MS PGothic" charset="0"/>
      </a:defRPr>
    </a:lvl2pPr>
    <a:lvl3pPr marL="912813" indent="1588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MS PGothic" charset="0"/>
        <a:cs typeface="MS PGothic" charset="0"/>
      </a:defRPr>
    </a:lvl3pPr>
    <a:lvl4pPr marL="1370013" indent="1588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MS PGothic" charset="0"/>
        <a:cs typeface="MS PGothic" charset="0"/>
      </a:defRPr>
    </a:lvl4pPr>
    <a:lvl5pPr marL="1827213" indent="1588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MS PGothic" charset="0"/>
        <a:cs typeface="MS PGothic" charset="0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MS PGothic" charset="0"/>
        <a:cs typeface="MS PGothic" charset="0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MS PGothic" charset="0"/>
        <a:cs typeface="MS PGothic" charset="0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MS PGothic" charset="0"/>
        <a:cs typeface="MS PGothic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userDrawn="1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 userDrawn="1">
          <p15:clr>
            <a:srgbClr val="A4A3A4"/>
          </p15:clr>
        </p15:guide>
        <p15:guide id="2" pos="22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CC3300"/>
    <a:srgbClr val="CC9900"/>
    <a:srgbClr val="FFCC99"/>
    <a:srgbClr val="FFCC00"/>
    <a:srgbClr val="800000"/>
    <a:srgbClr val="990000"/>
    <a:srgbClr val="0000FF"/>
    <a:srgbClr val="396233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5BE263C-DBD7-4A20-BB59-AAB30ACAA65A}" styleName="Estilo medio 3 - 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25" autoAdjust="0"/>
    <p:restoredTop sz="99868" autoAdjust="0"/>
  </p:normalViewPr>
  <p:slideViewPr>
    <p:cSldViewPr showGuides="1">
      <p:cViewPr varScale="1">
        <p:scale>
          <a:sx n="99" d="100"/>
          <a:sy n="99" d="100"/>
        </p:scale>
        <p:origin x="-1152" y="-104"/>
      </p:cViewPr>
      <p:guideLst>
        <p:guide orient="horz"/>
        <p:guide orient="horz" pos="4319"/>
        <p:guide pos="2880"/>
      </p:guideLst>
    </p:cSldViewPr>
  </p:slideViewPr>
  <p:outlineViewPr>
    <p:cViewPr>
      <p:scale>
        <a:sx n="33" d="100"/>
        <a:sy n="33" d="100"/>
      </p:scale>
      <p:origin x="2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howGuides="1">
      <p:cViewPr varScale="1">
        <p:scale>
          <a:sx n="52" d="100"/>
          <a:sy n="52" d="100"/>
        </p:scale>
        <p:origin x="-2838" y="-96"/>
      </p:cViewPr>
      <p:guideLst>
        <p:guide orient="horz" pos="2928"/>
        <p:guide pos="22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aulina.pacheco\Downloads\812017301x1g136.xlsx" TargetMode="External"/><Relationship Id="rId2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Work\ENARM\Mtro_Ricardo\2017\Repotes_comportamiento\E38_39_40_41_comportamiento_por_rama.xls" TargetMode="External"/><Relationship Id="rId2" Type="http://schemas.openxmlformats.org/officeDocument/2006/relationships/chartUserShapes" Target="../drawings/drawing5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aulina.pacheco\Downloads\812017301x1g136.xlsx" TargetMode="External"/><Relationship Id="rId2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Relationship Id="rId2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Relationship Id="rId2" Type="http://schemas.microsoft.com/office/2011/relationships/chartStyle" Target="style1.xml"/><Relationship Id="rId3" Type="http://schemas.microsoft.com/office/2011/relationships/chartColorStyle" Target="colors1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GCES\Recursos%20humanos%20egreso%20y%20ocupaci&#243;n%20S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Relationship Id="rId2" Type="http://schemas.microsoft.com/office/2011/relationships/chartStyle" Target="style2.xml"/><Relationship Id="rId3" Type="http://schemas.microsoft.com/office/2011/relationships/chartColorStyle" Target="colors2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EBATIANG:Library:Containers:com.apple.mail:Data:Library:Mail%20Downloads:1B276FDD-7F7F-4F2A-A734-F49420A26DE4:E40_PROMEDIOS_PORCENTAJE_RESPUESTAS_2016.xlsx" TargetMode="External"/><Relationship Id="rId2" Type="http://schemas.openxmlformats.org/officeDocument/2006/relationships/chartUserShapes" Target="../drawings/drawing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GB"/>
              <a:t>Specialists</a:t>
            </a:r>
          </a:p>
        </c:rich>
      </c:tx>
      <c:layout>
        <c:manualLayout>
          <c:xMode val="edge"/>
          <c:yMode val="edge"/>
          <c:x val="0.375793534946513"/>
          <c:y val="0.012973927458152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0554505686789151"/>
          <c:y val="0.0534726486310771"/>
          <c:w val="0.910063223229172"/>
          <c:h val="0.86483488947482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'[812017301x1g136.xlsx]Data8.10'!$F$52</c:f>
              <c:strCache>
                <c:ptCount val="1"/>
                <c:pt idx="0">
                  <c:v>Salaried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'[812017301x1g136.xlsx]Data8.10'!$A$53:$A$81</c:f>
              <c:strCache>
                <c:ptCount val="29"/>
                <c:pt idx="0">
                  <c:v>Australia ¹</c:v>
                </c:pt>
                <c:pt idx="1">
                  <c:v>Austria</c:v>
                </c:pt>
                <c:pt idx="2">
                  <c:v>Belgium ²</c:v>
                </c:pt>
                <c:pt idx="3">
                  <c:v>Canada</c:v>
                </c:pt>
                <c:pt idx="4">
                  <c:v>Chile</c:v>
                </c:pt>
                <c:pt idx="5">
                  <c:v>Czech Republic</c:v>
                </c:pt>
                <c:pt idx="6">
                  <c:v>Denmark</c:v>
                </c:pt>
                <c:pt idx="7">
                  <c:v>Estonia</c:v>
                </c:pt>
                <c:pt idx="8">
                  <c:v>Finland</c:v>
                </c:pt>
                <c:pt idx="9">
                  <c:v>France</c:v>
                </c:pt>
                <c:pt idx="10">
                  <c:v>Germany</c:v>
                </c:pt>
                <c:pt idx="11">
                  <c:v>Greece</c:v>
                </c:pt>
                <c:pt idx="12">
                  <c:v>Hungary</c:v>
                </c:pt>
                <c:pt idx="13">
                  <c:v>Iceland</c:v>
                </c:pt>
                <c:pt idx="14">
                  <c:v>Ireland</c:v>
                </c:pt>
                <c:pt idx="15">
                  <c:v>Israel</c:v>
                </c:pt>
                <c:pt idx="16">
                  <c:v>Italy</c:v>
                </c:pt>
                <c:pt idx="17">
                  <c:v>Latvia</c:v>
                </c:pt>
                <c:pt idx="18">
                  <c:v>Luxembourg</c:v>
                </c:pt>
                <c:pt idx="19">
                  <c:v>Mexico</c:v>
                </c:pt>
                <c:pt idx="20">
                  <c:v>Netherlands</c:v>
                </c:pt>
                <c:pt idx="21">
                  <c:v>New Zealand</c:v>
                </c:pt>
                <c:pt idx="22">
                  <c:v>Norway</c:v>
                </c:pt>
                <c:pt idx="23">
                  <c:v>Poland</c:v>
                </c:pt>
                <c:pt idx="24">
                  <c:v>Slovak Republic</c:v>
                </c:pt>
                <c:pt idx="25">
                  <c:v>Slovenia</c:v>
                </c:pt>
                <c:pt idx="26">
                  <c:v>Spain</c:v>
                </c:pt>
                <c:pt idx="27">
                  <c:v>Sweden</c:v>
                </c:pt>
                <c:pt idx="28">
                  <c:v>United Kingdom</c:v>
                </c:pt>
              </c:strCache>
            </c:strRef>
          </c:cat>
          <c:val>
            <c:numRef>
              <c:f>'[812017301x1g136.xlsx]Data8.10'!$F$53:$F$81</c:f>
              <c:numCache>
                <c:formatCode>General</c:formatCode>
                <c:ptCount val="29"/>
                <c:pt idx="4" formatCode="0.0">
                  <c:v>3.31</c:v>
                </c:pt>
                <c:pt idx="5" formatCode="0.0">
                  <c:v>2.57</c:v>
                </c:pt>
                <c:pt idx="6" formatCode="0.0">
                  <c:v>2.56</c:v>
                </c:pt>
                <c:pt idx="7" formatCode="0.0">
                  <c:v>2.22</c:v>
                </c:pt>
                <c:pt idx="8" formatCode="0.0">
                  <c:v>2.62</c:v>
                </c:pt>
                <c:pt idx="9" formatCode="0.0">
                  <c:v>2.23</c:v>
                </c:pt>
                <c:pt idx="10" formatCode="0.0">
                  <c:v>3.54</c:v>
                </c:pt>
                <c:pt idx="11" formatCode="0.0">
                  <c:v>2.44</c:v>
                </c:pt>
                <c:pt idx="12" formatCode="0.0">
                  <c:v>2.17</c:v>
                </c:pt>
                <c:pt idx="13" formatCode="0.0">
                  <c:v>2.39</c:v>
                </c:pt>
                <c:pt idx="14" formatCode="0.0">
                  <c:v>3.25</c:v>
                </c:pt>
                <c:pt idx="15" formatCode="0.0">
                  <c:v>3.82</c:v>
                </c:pt>
                <c:pt idx="16" formatCode="0.0">
                  <c:v>2.48</c:v>
                </c:pt>
                <c:pt idx="17" formatCode="0.0">
                  <c:v>1.56</c:v>
                </c:pt>
                <c:pt idx="18" formatCode="0.0">
                  <c:v>4.29</c:v>
                </c:pt>
                <c:pt idx="19" formatCode="0.0">
                  <c:v>3.42</c:v>
                </c:pt>
                <c:pt idx="20" formatCode="0.0">
                  <c:v>3.35</c:v>
                </c:pt>
                <c:pt idx="21" formatCode="0.0">
                  <c:v>3.09</c:v>
                </c:pt>
                <c:pt idx="22" formatCode="0.0">
                  <c:v>1.82</c:v>
                </c:pt>
                <c:pt idx="23" formatCode="0.0">
                  <c:v>1.49</c:v>
                </c:pt>
                <c:pt idx="24" formatCode="0.0">
                  <c:v>2.33</c:v>
                </c:pt>
                <c:pt idx="25" formatCode="0.0">
                  <c:v>2.14</c:v>
                </c:pt>
                <c:pt idx="26" formatCode="0.0">
                  <c:v>2.319999999999998</c:v>
                </c:pt>
                <c:pt idx="27" formatCode="0.0">
                  <c:v>2.29</c:v>
                </c:pt>
                <c:pt idx="28" formatCode="0.0">
                  <c:v>3.42</c:v>
                </c:pt>
              </c:numCache>
            </c:numRef>
          </c:val>
        </c:ser>
        <c:ser>
          <c:idx val="1"/>
          <c:order val="1"/>
          <c:tx>
            <c:strRef>
              <c:f>'[812017301x1g136.xlsx]Data8.10'!$G$52</c:f>
              <c:strCache>
                <c:ptCount val="1"/>
                <c:pt idx="0">
                  <c:v>Self-employed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dLbl>
              <c:idx val="2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'[812017301x1g136.xlsx]Data8.10'!$A$53:$A$81</c:f>
              <c:strCache>
                <c:ptCount val="29"/>
                <c:pt idx="0">
                  <c:v>Australia ¹</c:v>
                </c:pt>
                <c:pt idx="1">
                  <c:v>Austria</c:v>
                </c:pt>
                <c:pt idx="2">
                  <c:v>Belgium ²</c:v>
                </c:pt>
                <c:pt idx="3">
                  <c:v>Canada</c:v>
                </c:pt>
                <c:pt idx="4">
                  <c:v>Chile</c:v>
                </c:pt>
                <c:pt idx="5">
                  <c:v>Czech Republic</c:v>
                </c:pt>
                <c:pt idx="6">
                  <c:v>Denmark</c:v>
                </c:pt>
                <c:pt idx="7">
                  <c:v>Estonia</c:v>
                </c:pt>
                <c:pt idx="8">
                  <c:v>Finland</c:v>
                </c:pt>
                <c:pt idx="9">
                  <c:v>France</c:v>
                </c:pt>
                <c:pt idx="10">
                  <c:v>Germany</c:v>
                </c:pt>
                <c:pt idx="11">
                  <c:v>Greece</c:v>
                </c:pt>
                <c:pt idx="12">
                  <c:v>Hungary</c:v>
                </c:pt>
                <c:pt idx="13">
                  <c:v>Iceland</c:v>
                </c:pt>
                <c:pt idx="14">
                  <c:v>Ireland</c:v>
                </c:pt>
                <c:pt idx="15">
                  <c:v>Israel</c:v>
                </c:pt>
                <c:pt idx="16">
                  <c:v>Italy</c:v>
                </c:pt>
                <c:pt idx="17">
                  <c:v>Latvia</c:v>
                </c:pt>
                <c:pt idx="18">
                  <c:v>Luxembourg</c:v>
                </c:pt>
                <c:pt idx="19">
                  <c:v>Mexico</c:v>
                </c:pt>
                <c:pt idx="20">
                  <c:v>Netherlands</c:v>
                </c:pt>
                <c:pt idx="21">
                  <c:v>New Zealand</c:v>
                </c:pt>
                <c:pt idx="22">
                  <c:v>Norway</c:v>
                </c:pt>
                <c:pt idx="23">
                  <c:v>Poland</c:v>
                </c:pt>
                <c:pt idx="24">
                  <c:v>Slovak Republic</c:v>
                </c:pt>
                <c:pt idx="25">
                  <c:v>Slovenia</c:v>
                </c:pt>
                <c:pt idx="26">
                  <c:v>Spain</c:v>
                </c:pt>
                <c:pt idx="27">
                  <c:v>Sweden</c:v>
                </c:pt>
                <c:pt idx="28">
                  <c:v>United Kingdom</c:v>
                </c:pt>
              </c:strCache>
            </c:strRef>
          </c:cat>
          <c:val>
            <c:numRef>
              <c:f>'[812017301x1g136.xlsx]Data8.10'!$G$53:$G$81</c:f>
              <c:numCache>
                <c:formatCode>0.0</c:formatCode>
                <c:ptCount val="29"/>
                <c:pt idx="0">
                  <c:v>3.9</c:v>
                </c:pt>
                <c:pt idx="1">
                  <c:v>4.119999999999997</c:v>
                </c:pt>
                <c:pt idx="2">
                  <c:v>5.98</c:v>
                </c:pt>
                <c:pt idx="3">
                  <c:v>4.54</c:v>
                </c:pt>
                <c:pt idx="9">
                  <c:v>4.94</c:v>
                </c:pt>
                <c:pt idx="10">
                  <c:v>5.34</c:v>
                </c:pt>
                <c:pt idx="18">
                  <c:v>6.01</c:v>
                </c:pt>
                <c:pt idx="20">
                  <c:v>4.31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-2103124120"/>
        <c:axId val="-2103110184"/>
      </c:barChart>
      <c:catAx>
        <c:axId val="-2103124120"/>
        <c:scaling>
          <c:orientation val="maxMin"/>
        </c:scaling>
        <c:delete val="0"/>
        <c:axPos val="r"/>
        <c:majorGridlines>
          <c:spPr>
            <a:ln>
              <a:solidFill>
                <a:schemeClr val="bg1"/>
              </a:solidFill>
            </a:ln>
          </c:spPr>
        </c:majorGridlines>
        <c:numFmt formatCode="General" sourceLinked="0"/>
        <c:majorTickMark val="out"/>
        <c:minorTickMark val="none"/>
        <c:tickLblPos val="none"/>
        <c:crossAx val="-2103110184"/>
        <c:crosses val="autoZero"/>
        <c:auto val="1"/>
        <c:lblAlgn val="ctr"/>
        <c:lblOffset val="100"/>
        <c:noMultiLvlLbl val="0"/>
      </c:catAx>
      <c:valAx>
        <c:axId val="-2103110184"/>
        <c:scaling>
          <c:orientation val="maxMin"/>
          <c:max val="6.0"/>
        </c:scaling>
        <c:delete val="0"/>
        <c:axPos val="b"/>
        <c:majorGridlines>
          <c:spPr>
            <a:ln>
              <a:solidFill>
                <a:schemeClr val="bg1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/>
                  <a:t>Ratio to average wage in each country</a:t>
                </a:r>
              </a:p>
            </c:rich>
          </c:tx>
          <c:layout>
            <c:manualLayout>
              <c:xMode val="edge"/>
              <c:yMode val="edge"/>
              <c:x val="0.126974637308718"/>
              <c:y val="0.962791641891446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103124120"/>
        <c:crosses val="max"/>
        <c:crossBetween val="between"/>
      </c:valAx>
      <c:spPr>
        <a:solidFill>
          <a:schemeClr val="bg1">
            <a:lumMod val="95000"/>
          </a:schemeClr>
        </a:solidFill>
      </c:spPr>
    </c:plotArea>
    <c:legend>
      <c:legendPos val="r"/>
      <c:layout>
        <c:manualLayout>
          <c:xMode val="edge"/>
          <c:yMode val="edge"/>
          <c:x val="0.0489795303002268"/>
          <c:y val="0.748283752860412"/>
          <c:w val="0.306122544081468"/>
          <c:h val="0.0869565217391305"/>
        </c:manualLayout>
      </c:layout>
      <c:overlay val="1"/>
      <c:txPr>
        <a:bodyPr/>
        <a:lstStyle/>
        <a:p>
          <a:pPr>
            <a:defRPr sz="64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'% Por Rama'!$C$5</c:f>
              <c:strCache>
                <c:ptCount val="1"/>
                <c:pt idx="0">
                  <c:v>SELECCIONADOS</c:v>
                </c:pt>
              </c:strCache>
            </c:strRef>
          </c:tx>
          <c:spPr>
            <a:ln w="28575">
              <a:noFill/>
            </a:ln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xVal>
            <c:strRef>
              <c:f>'% Por Rama'!$D$4:$G$4</c:f>
              <c:strCache>
                <c:ptCount val="4"/>
                <c:pt idx="0">
                  <c:v>MEDICINA INTERNA</c:v>
                </c:pt>
                <c:pt idx="1">
                  <c:v>PEDIATRIA</c:v>
                </c:pt>
                <c:pt idx="2">
                  <c:v>GINECOLOGIA-OBSTETRICIA</c:v>
                </c:pt>
                <c:pt idx="3">
                  <c:v>CIRUGIA GENERAL</c:v>
                </c:pt>
              </c:strCache>
            </c:strRef>
          </c:xVal>
          <c:yVal>
            <c:numRef>
              <c:f>'% Por Rama'!$D$5:$G$5</c:f>
              <c:numCache>
                <c:formatCode>0.00</c:formatCode>
                <c:ptCount val="4"/>
                <c:pt idx="0">
                  <c:v>69.08267438721175</c:v>
                </c:pt>
                <c:pt idx="1">
                  <c:v>74.89614143370021</c:v>
                </c:pt>
                <c:pt idx="2">
                  <c:v>73.3741691879462</c:v>
                </c:pt>
                <c:pt idx="3">
                  <c:v>72.78934668602938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'% Por Rama'!$C$6</c:f>
              <c:strCache>
                <c:ptCount val="1"/>
                <c:pt idx="0">
                  <c:v>NO SELECCIONADOS</c:v>
                </c:pt>
              </c:strCache>
            </c:strRef>
          </c:tx>
          <c:spPr>
            <a:ln w="28575">
              <a:noFill/>
            </a:ln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xVal>
            <c:strRef>
              <c:f>'% Por Rama'!$D$4:$G$4</c:f>
              <c:strCache>
                <c:ptCount val="4"/>
                <c:pt idx="0">
                  <c:v>MEDICINA INTERNA</c:v>
                </c:pt>
                <c:pt idx="1">
                  <c:v>PEDIATRIA</c:v>
                </c:pt>
                <c:pt idx="2">
                  <c:v>GINECOLOGIA-OBSTETRICIA</c:v>
                </c:pt>
                <c:pt idx="3">
                  <c:v>CIRUGIA GENERAL</c:v>
                </c:pt>
              </c:strCache>
            </c:strRef>
          </c:xVal>
          <c:yVal>
            <c:numRef>
              <c:f>'% Por Rama'!$D$6:$G$6</c:f>
              <c:numCache>
                <c:formatCode>0.00</c:formatCode>
                <c:ptCount val="4"/>
                <c:pt idx="0">
                  <c:v>56.52370471761947</c:v>
                </c:pt>
                <c:pt idx="1">
                  <c:v>62.68868881771996</c:v>
                </c:pt>
                <c:pt idx="2">
                  <c:v>62.57645056044829</c:v>
                </c:pt>
                <c:pt idx="3">
                  <c:v>61.1572933013062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01931576"/>
        <c:axId val="-2101586952"/>
      </c:scatterChart>
      <c:valAx>
        <c:axId val="-2101931576"/>
        <c:scaling>
          <c:orientation val="minMax"/>
        </c:scaling>
        <c:delete val="1"/>
        <c:axPos val="b"/>
        <c:majorTickMark val="none"/>
        <c:minorTickMark val="none"/>
        <c:tickLblPos val="nextTo"/>
        <c:crossAx val="-2101586952"/>
        <c:crossesAt val="50.0"/>
        <c:crossBetween val="midCat"/>
      </c:valAx>
      <c:valAx>
        <c:axId val="-2101586952"/>
        <c:scaling>
          <c:orientation val="minMax"/>
          <c:max val="100.0"/>
          <c:min val="50.0"/>
        </c:scaling>
        <c:delete val="0"/>
        <c:axPos val="l"/>
        <c:numFmt formatCode="0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-2101931576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1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GB"/>
              <a:t>General practitioners (GPs)</a:t>
            </a:r>
          </a:p>
        </c:rich>
      </c:tx>
      <c:layout>
        <c:manualLayout>
          <c:xMode val="edge"/>
          <c:yMode val="edge"/>
          <c:x val="0.209771079939511"/>
          <c:y val="0.0114678342552719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0554505686789151"/>
          <c:y val="0.0534726486310771"/>
          <c:w val="0.910063223229172"/>
          <c:h val="0.86471095499530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'[812017301x1g136.xlsx]Data8.10'!$C$52</c:f>
              <c:strCache>
                <c:ptCount val="1"/>
                <c:pt idx="0">
                  <c:v>Salaried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'[812017301x1g136.xlsx]Data8.10'!$A$53:$A$81</c:f>
              <c:strCache>
                <c:ptCount val="29"/>
                <c:pt idx="0">
                  <c:v>Australia ¹</c:v>
                </c:pt>
                <c:pt idx="1">
                  <c:v>Austria</c:v>
                </c:pt>
                <c:pt idx="2">
                  <c:v>Belgium ²</c:v>
                </c:pt>
                <c:pt idx="3">
                  <c:v>Canada</c:v>
                </c:pt>
                <c:pt idx="4">
                  <c:v>Chile</c:v>
                </c:pt>
                <c:pt idx="5">
                  <c:v>Czech Republic</c:v>
                </c:pt>
                <c:pt idx="6">
                  <c:v>Denmark</c:v>
                </c:pt>
                <c:pt idx="7">
                  <c:v>Estonia</c:v>
                </c:pt>
                <c:pt idx="8">
                  <c:v>Finland</c:v>
                </c:pt>
                <c:pt idx="9">
                  <c:v>France</c:v>
                </c:pt>
                <c:pt idx="10">
                  <c:v>Germany</c:v>
                </c:pt>
                <c:pt idx="11">
                  <c:v>Greece</c:v>
                </c:pt>
                <c:pt idx="12">
                  <c:v>Hungary</c:v>
                </c:pt>
                <c:pt idx="13">
                  <c:v>Iceland</c:v>
                </c:pt>
                <c:pt idx="14">
                  <c:v>Ireland</c:v>
                </c:pt>
                <c:pt idx="15">
                  <c:v>Israel</c:v>
                </c:pt>
                <c:pt idx="16">
                  <c:v>Italy</c:v>
                </c:pt>
                <c:pt idx="17">
                  <c:v>Latvia</c:v>
                </c:pt>
                <c:pt idx="18">
                  <c:v>Luxembourg</c:v>
                </c:pt>
                <c:pt idx="19">
                  <c:v>Mexico</c:v>
                </c:pt>
                <c:pt idx="20">
                  <c:v>Netherlands</c:v>
                </c:pt>
                <c:pt idx="21">
                  <c:v>New Zealand</c:v>
                </c:pt>
                <c:pt idx="22">
                  <c:v>Norway</c:v>
                </c:pt>
                <c:pt idx="23">
                  <c:v>Poland</c:v>
                </c:pt>
                <c:pt idx="24">
                  <c:v>Slovak Republic</c:v>
                </c:pt>
                <c:pt idx="25">
                  <c:v>Slovenia</c:v>
                </c:pt>
                <c:pt idx="26">
                  <c:v>Spain</c:v>
                </c:pt>
                <c:pt idx="27">
                  <c:v>Sweden</c:v>
                </c:pt>
                <c:pt idx="28">
                  <c:v>United Kingdom</c:v>
                </c:pt>
              </c:strCache>
            </c:strRef>
          </c:cat>
          <c:val>
            <c:numRef>
              <c:f>'[812017301x1g136.xlsx]Data8.10'!$C$53:$C$81</c:f>
              <c:numCache>
                <c:formatCode>General</c:formatCode>
                <c:ptCount val="29"/>
                <c:pt idx="4" formatCode="0.0">
                  <c:v>2.64</c:v>
                </c:pt>
                <c:pt idx="7" formatCode="0.0">
                  <c:v>1.64</c:v>
                </c:pt>
                <c:pt idx="8" formatCode="0.0">
                  <c:v>1.79</c:v>
                </c:pt>
                <c:pt idx="12" formatCode="0.0">
                  <c:v>1.91</c:v>
                </c:pt>
                <c:pt idx="13" formatCode="0.0">
                  <c:v>2.24</c:v>
                </c:pt>
                <c:pt idx="15" formatCode="0.0">
                  <c:v>2.19</c:v>
                </c:pt>
                <c:pt idx="17" formatCode="0.0">
                  <c:v>0.96</c:v>
                </c:pt>
                <c:pt idx="19" formatCode="0.0">
                  <c:v>2.59</c:v>
                </c:pt>
                <c:pt idx="20" formatCode="0.0">
                  <c:v>2.14</c:v>
                </c:pt>
                <c:pt idx="21" formatCode="0.0">
                  <c:v>2.53</c:v>
                </c:pt>
                <c:pt idx="23" formatCode="0.0">
                  <c:v>2.07</c:v>
                </c:pt>
                <c:pt idx="25" formatCode="0.0">
                  <c:v>2.16</c:v>
                </c:pt>
                <c:pt idx="26" formatCode="0.0">
                  <c:v>2.03</c:v>
                </c:pt>
                <c:pt idx="28" formatCode="0.0">
                  <c:v>1.63</c:v>
                </c:pt>
              </c:numCache>
            </c:numRef>
          </c:val>
        </c:ser>
        <c:ser>
          <c:idx val="1"/>
          <c:order val="1"/>
          <c:tx>
            <c:strRef>
              <c:f>'[812017301x1g136.xlsx]Data8.10'!$D$52</c:f>
              <c:strCache>
                <c:ptCount val="1"/>
                <c:pt idx="0">
                  <c:v>Self-employed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'[812017301x1g136.xlsx]Data8.10'!$A$53:$A$81</c:f>
              <c:strCache>
                <c:ptCount val="29"/>
                <c:pt idx="0">
                  <c:v>Australia ¹</c:v>
                </c:pt>
                <c:pt idx="1">
                  <c:v>Austria</c:v>
                </c:pt>
                <c:pt idx="2">
                  <c:v>Belgium ²</c:v>
                </c:pt>
                <c:pt idx="3">
                  <c:v>Canada</c:v>
                </c:pt>
                <c:pt idx="4">
                  <c:v>Chile</c:v>
                </c:pt>
                <c:pt idx="5">
                  <c:v>Czech Republic</c:v>
                </c:pt>
                <c:pt idx="6">
                  <c:v>Denmark</c:v>
                </c:pt>
                <c:pt idx="7">
                  <c:v>Estonia</c:v>
                </c:pt>
                <c:pt idx="8">
                  <c:v>Finland</c:v>
                </c:pt>
                <c:pt idx="9">
                  <c:v>France</c:v>
                </c:pt>
                <c:pt idx="10">
                  <c:v>Germany</c:v>
                </c:pt>
                <c:pt idx="11">
                  <c:v>Greece</c:v>
                </c:pt>
                <c:pt idx="12">
                  <c:v>Hungary</c:v>
                </c:pt>
                <c:pt idx="13">
                  <c:v>Iceland</c:v>
                </c:pt>
                <c:pt idx="14">
                  <c:v>Ireland</c:v>
                </c:pt>
                <c:pt idx="15">
                  <c:v>Israel</c:v>
                </c:pt>
                <c:pt idx="16">
                  <c:v>Italy</c:v>
                </c:pt>
                <c:pt idx="17">
                  <c:v>Latvia</c:v>
                </c:pt>
                <c:pt idx="18">
                  <c:v>Luxembourg</c:v>
                </c:pt>
                <c:pt idx="19">
                  <c:v>Mexico</c:v>
                </c:pt>
                <c:pt idx="20">
                  <c:v>Netherlands</c:v>
                </c:pt>
                <c:pt idx="21">
                  <c:v>New Zealand</c:v>
                </c:pt>
                <c:pt idx="22">
                  <c:v>Norway</c:v>
                </c:pt>
                <c:pt idx="23">
                  <c:v>Poland</c:v>
                </c:pt>
                <c:pt idx="24">
                  <c:v>Slovak Republic</c:v>
                </c:pt>
                <c:pt idx="25">
                  <c:v>Slovenia</c:v>
                </c:pt>
                <c:pt idx="26">
                  <c:v>Spain</c:v>
                </c:pt>
                <c:pt idx="27">
                  <c:v>Sweden</c:v>
                </c:pt>
                <c:pt idx="28">
                  <c:v>United Kingdom</c:v>
                </c:pt>
              </c:strCache>
            </c:strRef>
          </c:cat>
          <c:val>
            <c:numRef>
              <c:f>'[812017301x1g136.xlsx]Data8.10'!$D$53:$D$81</c:f>
              <c:numCache>
                <c:formatCode>0.0</c:formatCode>
                <c:ptCount val="29"/>
                <c:pt idx="0">
                  <c:v>1.87</c:v>
                </c:pt>
                <c:pt idx="1">
                  <c:v>2.7</c:v>
                </c:pt>
                <c:pt idx="2">
                  <c:v>2.4</c:v>
                </c:pt>
                <c:pt idx="3">
                  <c:v>2.76</c:v>
                </c:pt>
                <c:pt idx="6">
                  <c:v>2.73</c:v>
                </c:pt>
                <c:pt idx="7">
                  <c:v>2.19</c:v>
                </c:pt>
                <c:pt idx="9">
                  <c:v>2.96</c:v>
                </c:pt>
                <c:pt idx="10">
                  <c:v>4.07</c:v>
                </c:pt>
                <c:pt idx="14">
                  <c:v>2.44</c:v>
                </c:pt>
                <c:pt idx="18">
                  <c:v>2.81</c:v>
                </c:pt>
                <c:pt idx="20">
                  <c:v>2.5</c:v>
                </c:pt>
                <c:pt idx="21">
                  <c:v>3.22</c:v>
                </c:pt>
                <c:pt idx="28">
                  <c:v>3.08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-2101657896"/>
        <c:axId val="-2124797160"/>
      </c:barChart>
      <c:catAx>
        <c:axId val="-2101657896"/>
        <c:scaling>
          <c:orientation val="maxMin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General" sourceLinked="0"/>
        <c:majorTickMark val="out"/>
        <c:minorTickMark val="none"/>
        <c:tickLblPos val="none"/>
        <c:crossAx val="-2124797160"/>
        <c:crosses val="autoZero"/>
        <c:auto val="1"/>
        <c:lblAlgn val="ctr"/>
        <c:lblOffset val="100"/>
        <c:noMultiLvlLbl val="0"/>
      </c:catAx>
      <c:valAx>
        <c:axId val="-2124797160"/>
        <c:scaling>
          <c:orientation val="minMax"/>
          <c:max val="6.0"/>
        </c:scaling>
        <c:delete val="0"/>
        <c:axPos val="b"/>
        <c:majorGridlines>
          <c:spPr>
            <a:ln>
              <a:solidFill>
                <a:schemeClr val="bg1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/>
                  <a:t>Ratio to average wage in each country</a:t>
                </a:r>
              </a:p>
            </c:rich>
          </c:tx>
          <c:layout>
            <c:manualLayout>
              <c:xMode val="edge"/>
              <c:yMode val="edge"/>
              <c:x val="0.125651909405364"/>
              <c:y val="0.962791641891446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101657896"/>
        <c:crosses val="max"/>
        <c:crossBetween val="between"/>
      </c:valAx>
      <c:spPr>
        <a:solidFill>
          <a:schemeClr val="bg1">
            <a:lumMod val="95000"/>
          </a:schemeClr>
        </a:solidFill>
      </c:spPr>
    </c:plotArea>
    <c:legend>
      <c:legendPos val="r"/>
      <c:layout>
        <c:manualLayout>
          <c:xMode val="edge"/>
          <c:yMode val="edge"/>
          <c:x val="0.646344057986129"/>
          <c:y val="0.745995423340961"/>
          <c:w val="0.308944395195634"/>
          <c:h val="0.0869565217391305"/>
        </c:manualLayout>
      </c:layout>
      <c:overlay val="1"/>
      <c:txPr>
        <a:bodyPr/>
        <a:lstStyle/>
        <a:p>
          <a:pPr>
            <a:defRPr sz="64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431937409510477"/>
          <c:y val="0.144958287414885"/>
          <c:w val="0.934802172364672"/>
          <c:h val="0.6418352947817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'[812017301x1g137.xlsx]Data8.11'!$B$34</c:f>
              <c:strCache>
                <c:ptCount val="1"/>
                <c:pt idx="0">
                  <c:v>GPs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'[812017301x1g137.xlsx]Data8.11'!$A$35:$A$45</c:f>
              <c:strCache>
                <c:ptCount val="11"/>
                <c:pt idx="0">
                  <c:v>Austria</c:v>
                </c:pt>
                <c:pt idx="1">
                  <c:v>Belgium</c:v>
                </c:pt>
                <c:pt idx="2">
                  <c:v>Canada</c:v>
                </c:pt>
                <c:pt idx="3">
                  <c:v>Estonia</c:v>
                </c:pt>
                <c:pt idx="4">
                  <c:v>Finland</c:v>
                </c:pt>
                <c:pt idx="5">
                  <c:v>France</c:v>
                </c:pt>
                <c:pt idx="6">
                  <c:v>Hungary</c:v>
                </c:pt>
                <c:pt idx="7">
                  <c:v>Israel</c:v>
                </c:pt>
                <c:pt idx="8">
                  <c:v>Luxembourg¹</c:v>
                </c:pt>
                <c:pt idx="9">
                  <c:v>Mexico</c:v>
                </c:pt>
                <c:pt idx="10">
                  <c:v>Netherlands¹</c:v>
                </c:pt>
              </c:strCache>
            </c:strRef>
          </c:cat>
          <c:val>
            <c:numRef>
              <c:f>'[812017301x1g137.xlsx]Data8.11'!$B$35:$B$45</c:f>
              <c:numCache>
                <c:formatCode>0.0</c:formatCode>
                <c:ptCount val="11"/>
                <c:pt idx="0">
                  <c:v>0.175169985733414</c:v>
                </c:pt>
                <c:pt idx="1">
                  <c:v>2.462441745499833</c:v>
                </c:pt>
                <c:pt idx="2">
                  <c:v>0.458321167260967</c:v>
                </c:pt>
                <c:pt idx="3">
                  <c:v>3.98959328525106</c:v>
                </c:pt>
                <c:pt idx="4">
                  <c:v>0.233807386227558</c:v>
                </c:pt>
                <c:pt idx="5">
                  <c:v>0.79598422938576</c:v>
                </c:pt>
                <c:pt idx="6">
                  <c:v>0.813489583065729</c:v>
                </c:pt>
                <c:pt idx="7">
                  <c:v>3.16542386252039</c:v>
                </c:pt>
                <c:pt idx="8">
                  <c:v>0.257509548403423</c:v>
                </c:pt>
                <c:pt idx="9">
                  <c:v>-0.170720465802365</c:v>
                </c:pt>
                <c:pt idx="10">
                  <c:v>0.306960382555221</c:v>
                </c:pt>
              </c:numCache>
            </c:numRef>
          </c:val>
        </c:ser>
        <c:ser>
          <c:idx val="1"/>
          <c:order val="1"/>
          <c:tx>
            <c:strRef>
              <c:f>'[812017301x1g137.xlsx]Data8.11'!$C$34</c:f>
              <c:strCache>
                <c:ptCount val="1"/>
                <c:pt idx="0">
                  <c:v>Specialists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'[812017301x1g137.xlsx]Data8.11'!$A$35:$A$45</c:f>
              <c:strCache>
                <c:ptCount val="11"/>
                <c:pt idx="0">
                  <c:v>Austria</c:v>
                </c:pt>
                <c:pt idx="1">
                  <c:v>Belgium</c:v>
                </c:pt>
                <c:pt idx="2">
                  <c:v>Canada</c:v>
                </c:pt>
                <c:pt idx="3">
                  <c:v>Estonia</c:v>
                </c:pt>
                <c:pt idx="4">
                  <c:v>Finland</c:v>
                </c:pt>
                <c:pt idx="5">
                  <c:v>France</c:v>
                </c:pt>
                <c:pt idx="6">
                  <c:v>Hungary</c:v>
                </c:pt>
                <c:pt idx="7">
                  <c:v>Israel</c:v>
                </c:pt>
                <c:pt idx="8">
                  <c:v>Luxembourg¹</c:v>
                </c:pt>
                <c:pt idx="9">
                  <c:v>Mexico</c:v>
                </c:pt>
                <c:pt idx="10">
                  <c:v>Netherlands¹</c:v>
                </c:pt>
              </c:strCache>
            </c:strRef>
          </c:cat>
          <c:val>
            <c:numRef>
              <c:f>'[812017301x1g137.xlsx]Data8.11'!$C$35:$C$45</c:f>
              <c:numCache>
                <c:formatCode>0.0</c:formatCode>
                <c:ptCount val="11"/>
                <c:pt idx="0">
                  <c:v>-0.980268138895601</c:v>
                </c:pt>
                <c:pt idx="1">
                  <c:v>0.487778038987519</c:v>
                </c:pt>
                <c:pt idx="2">
                  <c:v>1.458386527203448</c:v>
                </c:pt>
                <c:pt idx="3">
                  <c:v>3.800660411199281</c:v>
                </c:pt>
                <c:pt idx="4">
                  <c:v>1.408393199983027</c:v>
                </c:pt>
                <c:pt idx="5">
                  <c:v>1.626154639212607</c:v>
                </c:pt>
                <c:pt idx="6">
                  <c:v>2.233071359029104</c:v>
                </c:pt>
                <c:pt idx="7">
                  <c:v>4.19413976325986</c:v>
                </c:pt>
                <c:pt idx="8">
                  <c:v>0.772904459957346</c:v>
                </c:pt>
                <c:pt idx="9">
                  <c:v>0.406703500419892</c:v>
                </c:pt>
                <c:pt idx="10">
                  <c:v>-0.102948009999448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-2099758520"/>
        <c:axId val="-2125798856"/>
      </c:barChart>
      <c:catAx>
        <c:axId val="-2099758520"/>
        <c:scaling>
          <c:orientation val="minMax"/>
        </c:scaling>
        <c:delete val="0"/>
        <c:axPos val="b"/>
        <c:majorGridlines>
          <c:spPr>
            <a:ln>
              <a:solidFill>
                <a:schemeClr val="bg1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 rot="-2700000" vert="horz"/>
          <a:lstStyle/>
          <a:p>
            <a:pPr>
              <a:defRPr/>
            </a:pPr>
            <a:endParaRPr lang="en-US"/>
          </a:p>
        </c:txPr>
        <c:crossAx val="-2125798856"/>
        <c:crosses val="autoZero"/>
        <c:auto val="1"/>
        <c:lblAlgn val="ctr"/>
        <c:lblOffset val="100"/>
        <c:noMultiLvlLbl val="0"/>
      </c:catAx>
      <c:valAx>
        <c:axId val="-2125798856"/>
        <c:scaling>
          <c:orientation val="minMax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0" sourceLinked="0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-2099758520"/>
        <c:crosses val="autoZero"/>
        <c:crossBetween val="between"/>
      </c:valAx>
      <c:spPr>
        <a:solidFill>
          <a:schemeClr val="bg1">
            <a:lumMod val="95000"/>
          </a:schemeClr>
        </a:solidFill>
      </c:spPr>
    </c:plotArea>
    <c:legend>
      <c:legendPos val="r"/>
      <c:layout>
        <c:manualLayout>
          <c:xMode val="edge"/>
          <c:yMode val="edge"/>
          <c:x val="0.399299882236128"/>
          <c:y val="0.0173611111111111"/>
          <c:w val="0.194395979094988"/>
          <c:h val="0.0694448089822105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478385210271336"/>
          <c:y val="0.0703812316715543"/>
          <c:w val="0.928543654260744"/>
          <c:h val="0.7020355446771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2"/>
            </a:solidFill>
          </c:spPr>
          <c:invertIfNegative val="0"/>
          <c:dPt>
            <c:idx val="16"/>
            <c:invertIfNegative val="0"/>
            <c:bubble3D val="0"/>
            <c:spPr>
              <a:solidFill>
                <a:schemeClr val="accent2"/>
              </a:solidFill>
            </c:spPr>
          </c:dPt>
          <c:dLbls>
            <c:dLbl>
              <c:idx val="0"/>
              <c:layout>
                <c:manualLayout>
                  <c:x val="-0.00215401184706516"/>
                  <c:y val="0.011730205278592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spPr/>
              <c:txPr>
                <a:bodyPr rot="-5400000" vert="horz"/>
                <a:lstStyle/>
                <a:p>
                  <a:pPr algn="ctr">
                    <a:defRPr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 algn="ctr">
                  <a:defRPr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'[812017301x1g134.xlsx]Data8.8'!$A$40:$A$74</c:f>
              <c:strCache>
                <c:ptCount val="35"/>
                <c:pt idx="0">
                  <c:v>Ireland</c:v>
                </c:pt>
                <c:pt idx="1">
                  <c:v>Denmark ¹</c:v>
                </c:pt>
                <c:pt idx="2">
                  <c:v>Slovenia</c:v>
                </c:pt>
                <c:pt idx="3">
                  <c:v>Latvia</c:v>
                </c:pt>
                <c:pt idx="4">
                  <c:v>Portugal</c:v>
                </c:pt>
                <c:pt idx="5">
                  <c:v>Australia</c:v>
                </c:pt>
                <c:pt idx="6">
                  <c:v>Austria</c:v>
                </c:pt>
                <c:pt idx="7">
                  <c:v>Netherlands</c:v>
                </c:pt>
                <c:pt idx="8">
                  <c:v>Czech Republic</c:v>
                </c:pt>
                <c:pt idx="9">
                  <c:v>Slovak Republic</c:v>
                </c:pt>
                <c:pt idx="10">
                  <c:v>Hungary</c:v>
                </c:pt>
                <c:pt idx="11">
                  <c:v>Spain</c:v>
                </c:pt>
                <c:pt idx="12">
                  <c:v>United Kingdom</c:v>
                </c:pt>
                <c:pt idx="13">
                  <c:v>Finland</c:v>
                </c:pt>
                <c:pt idx="14">
                  <c:v>Iceland</c:v>
                </c:pt>
                <c:pt idx="15">
                  <c:v>Italy</c:v>
                </c:pt>
                <c:pt idx="16">
                  <c:v>OECD34</c:v>
                </c:pt>
                <c:pt idx="17">
                  <c:v>Belgium</c:v>
                </c:pt>
                <c:pt idx="18">
                  <c:v>Germany</c:v>
                </c:pt>
                <c:pt idx="19">
                  <c:v>Norway</c:v>
                </c:pt>
                <c:pt idx="20">
                  <c:v>Estonia</c:v>
                </c:pt>
                <c:pt idx="21">
                  <c:v>Mexico</c:v>
                </c:pt>
                <c:pt idx="22">
                  <c:v>Sweden</c:v>
                </c:pt>
                <c:pt idx="23">
                  <c:v>Switzerland</c:v>
                </c:pt>
                <c:pt idx="24">
                  <c:v>Poland</c:v>
                </c:pt>
                <c:pt idx="25">
                  <c:v>France</c:v>
                </c:pt>
                <c:pt idx="26">
                  <c:v>Chile</c:v>
                </c:pt>
                <c:pt idx="27">
                  <c:v>Greece</c:v>
                </c:pt>
                <c:pt idx="28">
                  <c:v>Turkey</c:v>
                </c:pt>
                <c:pt idx="29">
                  <c:v>New Zealand</c:v>
                </c:pt>
                <c:pt idx="30">
                  <c:v>Canada</c:v>
                </c:pt>
                <c:pt idx="31">
                  <c:v>Korea</c:v>
                </c:pt>
                <c:pt idx="32">
                  <c:v>United States</c:v>
                </c:pt>
                <c:pt idx="33">
                  <c:v>Japan</c:v>
                </c:pt>
                <c:pt idx="34">
                  <c:v>Israel</c:v>
                </c:pt>
              </c:strCache>
            </c:strRef>
          </c:cat>
          <c:val>
            <c:numRef>
              <c:f>'[812017301x1g134.xlsx]Data8.8'!$B$40:$B$74</c:f>
              <c:numCache>
                <c:formatCode>0.0</c:formatCode>
                <c:ptCount val="35"/>
                <c:pt idx="0">
                  <c:v>23.67</c:v>
                </c:pt>
                <c:pt idx="1">
                  <c:v>19.51000000000001</c:v>
                </c:pt>
                <c:pt idx="2">
                  <c:v>17.35</c:v>
                </c:pt>
                <c:pt idx="3">
                  <c:v>16.18</c:v>
                </c:pt>
                <c:pt idx="4">
                  <c:v>15.85</c:v>
                </c:pt>
                <c:pt idx="5">
                  <c:v>15.77</c:v>
                </c:pt>
                <c:pt idx="6">
                  <c:v>14.69</c:v>
                </c:pt>
                <c:pt idx="7">
                  <c:v>14.61</c:v>
                </c:pt>
                <c:pt idx="8">
                  <c:v>13.56</c:v>
                </c:pt>
                <c:pt idx="9">
                  <c:v>13.51</c:v>
                </c:pt>
                <c:pt idx="10">
                  <c:v>13.4</c:v>
                </c:pt>
                <c:pt idx="11">
                  <c:v>13.03</c:v>
                </c:pt>
                <c:pt idx="12">
                  <c:v>12.83</c:v>
                </c:pt>
                <c:pt idx="13">
                  <c:v>12.71</c:v>
                </c:pt>
                <c:pt idx="14">
                  <c:v>12.35</c:v>
                </c:pt>
                <c:pt idx="15">
                  <c:v>12.26</c:v>
                </c:pt>
                <c:pt idx="16">
                  <c:v>12.06117647058824</c:v>
                </c:pt>
                <c:pt idx="17">
                  <c:v>12.05</c:v>
                </c:pt>
                <c:pt idx="18">
                  <c:v>11.28</c:v>
                </c:pt>
                <c:pt idx="19">
                  <c:v>11.18</c:v>
                </c:pt>
                <c:pt idx="20">
                  <c:v>10.95</c:v>
                </c:pt>
                <c:pt idx="21">
                  <c:v>10.66</c:v>
                </c:pt>
                <c:pt idx="22">
                  <c:v>10.57</c:v>
                </c:pt>
                <c:pt idx="23">
                  <c:v>10.54</c:v>
                </c:pt>
                <c:pt idx="24">
                  <c:v>10.24</c:v>
                </c:pt>
                <c:pt idx="25">
                  <c:v>9.99</c:v>
                </c:pt>
                <c:pt idx="26">
                  <c:v>9.4</c:v>
                </c:pt>
                <c:pt idx="27">
                  <c:v>9.32</c:v>
                </c:pt>
                <c:pt idx="28">
                  <c:v>8.89</c:v>
                </c:pt>
                <c:pt idx="29">
                  <c:v>8.68</c:v>
                </c:pt>
                <c:pt idx="30">
                  <c:v>7.85</c:v>
                </c:pt>
                <c:pt idx="31">
                  <c:v>7.85</c:v>
                </c:pt>
                <c:pt idx="32">
                  <c:v>7.49</c:v>
                </c:pt>
                <c:pt idx="33">
                  <c:v>6.39</c:v>
                </c:pt>
                <c:pt idx="34">
                  <c:v>5.47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-2124931784"/>
        <c:axId val="-2124928136"/>
      </c:barChart>
      <c:catAx>
        <c:axId val="-2124931784"/>
        <c:scaling>
          <c:orientation val="minMax"/>
        </c:scaling>
        <c:delete val="0"/>
        <c:axPos val="b"/>
        <c:majorGridlines>
          <c:spPr>
            <a:ln>
              <a:solidFill>
                <a:schemeClr val="bg1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 rot="-2700000" vert="horz"/>
          <a:lstStyle/>
          <a:p>
            <a:pPr>
              <a:defRPr/>
            </a:pPr>
            <a:endParaRPr lang="en-US"/>
          </a:p>
        </c:txPr>
        <c:crossAx val="-2124928136"/>
        <c:crosses val="autoZero"/>
        <c:auto val="1"/>
        <c:lblAlgn val="ctr"/>
        <c:lblOffset val="100"/>
        <c:tickLblSkip val="1"/>
        <c:noMultiLvlLbl val="0"/>
      </c:catAx>
      <c:valAx>
        <c:axId val="-2124928136"/>
        <c:scaling>
          <c:orientation val="minMax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0" sourceLinked="0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-2124931784"/>
        <c:crosses val="autoZero"/>
        <c:crossBetween val="between"/>
      </c:valAx>
      <c:spPr>
        <a:solidFill>
          <a:schemeClr val="bg1">
            <a:lumMod val="95000"/>
          </a:schemeClr>
        </a:solidFill>
        <a:ln>
          <a:solidFill>
            <a:schemeClr val="bg1"/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ea typeface="+mn-ea"/>
                <a:cs typeface="+mn-cs"/>
              </a:defRPr>
            </a:pPr>
            <a:r>
              <a:rPr lang="es-MX" sz="1800" b="1" i="0" baseline="0" dirty="0" smtClean="0">
                <a:effectLst/>
                <a:latin typeface="Montserrat" panose="00000500000000000000" pitchFamily="2" charset="0"/>
              </a:rPr>
              <a:t>Programas de Medicina 2010- 2018</a:t>
            </a:r>
            <a:endParaRPr lang="es-MX" dirty="0">
              <a:effectLst/>
              <a:latin typeface="Montserrat" panose="00000500000000000000" pitchFamily="2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solidFill>
                <a:srgbClr val="8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Hoja1!$A$2:$A$10</c:f>
              <c:numCache>
                <c:formatCode>General</c:formatCode>
                <c:ptCount val="9"/>
                <c:pt idx="0">
                  <c:v>2010.0</c:v>
                </c:pt>
                <c:pt idx="1">
                  <c:v>2011.0</c:v>
                </c:pt>
                <c:pt idx="2">
                  <c:v>2012.0</c:v>
                </c:pt>
                <c:pt idx="3">
                  <c:v>2013.0</c:v>
                </c:pt>
                <c:pt idx="4">
                  <c:v>2014.0</c:v>
                </c:pt>
                <c:pt idx="5">
                  <c:v>2015.0</c:v>
                </c:pt>
                <c:pt idx="6">
                  <c:v>2016.0</c:v>
                </c:pt>
                <c:pt idx="7">
                  <c:v>2017.0</c:v>
                </c:pt>
                <c:pt idx="8">
                  <c:v>2018.0</c:v>
                </c:pt>
              </c:numCache>
            </c:numRef>
          </c:cat>
          <c:val>
            <c:numRef>
              <c:f>Hoja1!$B$2:$B$10</c:f>
              <c:numCache>
                <c:formatCode>General</c:formatCode>
                <c:ptCount val="9"/>
                <c:pt idx="0">
                  <c:v>108.0</c:v>
                </c:pt>
                <c:pt idx="1">
                  <c:v>123.0</c:v>
                </c:pt>
                <c:pt idx="2">
                  <c:v>130.0</c:v>
                </c:pt>
                <c:pt idx="3">
                  <c:v>132.0</c:v>
                </c:pt>
                <c:pt idx="4">
                  <c:v>142.0</c:v>
                </c:pt>
                <c:pt idx="5">
                  <c:v>144.0</c:v>
                </c:pt>
                <c:pt idx="6">
                  <c:v>149.0</c:v>
                </c:pt>
                <c:pt idx="7">
                  <c:v>155.0</c:v>
                </c:pt>
                <c:pt idx="8">
                  <c:v>157.0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B2E-492D-ABC8-A56FE06783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95461448"/>
        <c:axId val="2095465000"/>
      </c:barChart>
      <c:catAx>
        <c:axId val="2095461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Montserrat" panose="00000500000000000000" pitchFamily="2" charset="0"/>
                <a:ea typeface="+mn-ea"/>
                <a:cs typeface="+mn-cs"/>
              </a:defRPr>
            </a:pPr>
            <a:endParaRPr lang="en-US"/>
          </a:p>
        </c:txPr>
        <c:crossAx val="2095465000"/>
        <c:crosses val="autoZero"/>
        <c:auto val="1"/>
        <c:lblAlgn val="ctr"/>
        <c:lblOffset val="100"/>
        <c:noMultiLvlLbl val="0"/>
      </c:catAx>
      <c:valAx>
        <c:axId val="2095465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5461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r>
              <a:rPr lang="es-MX" sz="1600" b="1" dirty="0">
                <a:solidFill>
                  <a:schemeClr val="tx1"/>
                </a:solidFill>
                <a:latin typeface="+mj-lt"/>
              </a:rPr>
              <a:t>Brecha de absorción de médicos generales en el sector salud</a:t>
            </a:r>
          </a:p>
        </c:rich>
      </c:tx>
      <c:layout>
        <c:manualLayout>
          <c:xMode val="edge"/>
          <c:yMode val="edge"/>
          <c:x val="0.170828261341997"/>
          <c:y val="0.0277776818963896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01164219135577"/>
          <c:y val="0.0668952172139155"/>
          <c:w val="0.880244578774862"/>
          <c:h val="0.788387782072497"/>
        </c:manualLayout>
      </c:layout>
      <c:lineChart>
        <c:grouping val="standard"/>
        <c:varyColors val="0"/>
        <c:ser>
          <c:idx val="0"/>
          <c:order val="0"/>
          <c:tx>
            <c:strRef>
              <c:f>Hoja1!$A$38</c:f>
              <c:strCache>
                <c:ptCount val="1"/>
                <c:pt idx="0">
                  <c:v>medicos generales titulados (egreso)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Hoja1!$B$37:$J$37</c:f>
              <c:numCache>
                <c:formatCode>General</c:formatCode>
                <c:ptCount val="9"/>
                <c:pt idx="0">
                  <c:v>2010.0</c:v>
                </c:pt>
                <c:pt idx="1">
                  <c:v>2011.0</c:v>
                </c:pt>
                <c:pt idx="2">
                  <c:v>2012.0</c:v>
                </c:pt>
                <c:pt idx="3">
                  <c:v>2013.0</c:v>
                </c:pt>
                <c:pt idx="4">
                  <c:v>2014.0</c:v>
                </c:pt>
                <c:pt idx="5">
                  <c:v>2015.0</c:v>
                </c:pt>
                <c:pt idx="6">
                  <c:v>2016.0</c:v>
                </c:pt>
                <c:pt idx="7">
                  <c:v>2017.0</c:v>
                </c:pt>
                <c:pt idx="8">
                  <c:v>2018.0</c:v>
                </c:pt>
              </c:numCache>
            </c:numRef>
          </c:cat>
          <c:val>
            <c:numRef>
              <c:f>Hoja1!$B$38:$J$38</c:f>
              <c:numCache>
                <c:formatCode>#,##0.00</c:formatCode>
                <c:ptCount val="9"/>
                <c:pt idx="0">
                  <c:v>10810.0</c:v>
                </c:pt>
                <c:pt idx="1">
                  <c:v>11899.0</c:v>
                </c:pt>
                <c:pt idx="2">
                  <c:v>11876.0</c:v>
                </c:pt>
                <c:pt idx="3">
                  <c:v>10657.0</c:v>
                </c:pt>
                <c:pt idx="4">
                  <c:v>12129.0</c:v>
                </c:pt>
                <c:pt idx="5">
                  <c:v>13081.0</c:v>
                </c:pt>
                <c:pt idx="6" formatCode="#,##0">
                  <c:v>13907.0</c:v>
                </c:pt>
                <c:pt idx="7" formatCode="#,##0">
                  <c:v>15053.0</c:v>
                </c:pt>
                <c:pt idx="8" formatCode="#,##0">
                  <c:v>16249.0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6FF-42EA-9D02-449901DEC595}"/>
            </c:ext>
          </c:extLst>
        </c:ser>
        <c:ser>
          <c:idx val="1"/>
          <c:order val="1"/>
          <c:tx>
            <c:strRef>
              <c:f>Hoja1!$A$39</c:f>
              <c:strCache>
                <c:ptCount val="1"/>
                <c:pt idx="0">
                  <c:v>Ingreso a residencias + ingreso promedio de MG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Hoja1!$B$37:$J$37</c:f>
              <c:numCache>
                <c:formatCode>General</c:formatCode>
                <c:ptCount val="9"/>
                <c:pt idx="0">
                  <c:v>2010.0</c:v>
                </c:pt>
                <c:pt idx="1">
                  <c:v>2011.0</c:v>
                </c:pt>
                <c:pt idx="2">
                  <c:v>2012.0</c:v>
                </c:pt>
                <c:pt idx="3">
                  <c:v>2013.0</c:v>
                </c:pt>
                <c:pt idx="4">
                  <c:v>2014.0</c:v>
                </c:pt>
                <c:pt idx="5">
                  <c:v>2015.0</c:v>
                </c:pt>
                <c:pt idx="6">
                  <c:v>2016.0</c:v>
                </c:pt>
                <c:pt idx="7">
                  <c:v>2017.0</c:v>
                </c:pt>
                <c:pt idx="8">
                  <c:v>2018.0</c:v>
                </c:pt>
              </c:numCache>
            </c:numRef>
          </c:cat>
          <c:val>
            <c:numRef>
              <c:f>Hoja1!$B$39:$J$39</c:f>
              <c:numCache>
                <c:formatCode>General</c:formatCode>
                <c:ptCount val="9"/>
                <c:pt idx="0">
                  <c:v>8702.0</c:v>
                </c:pt>
                <c:pt idx="1">
                  <c:v>8663.0</c:v>
                </c:pt>
                <c:pt idx="2">
                  <c:v>9414.0</c:v>
                </c:pt>
                <c:pt idx="3">
                  <c:v>9399.0</c:v>
                </c:pt>
                <c:pt idx="4">
                  <c:v>9593.0</c:v>
                </c:pt>
                <c:pt idx="5">
                  <c:v>10195.0</c:v>
                </c:pt>
                <c:pt idx="6">
                  <c:v>10270.0</c:v>
                </c:pt>
                <c:pt idx="7">
                  <c:v>10310.0</c:v>
                </c:pt>
                <c:pt idx="8">
                  <c:v>10360.0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6FF-42EA-9D02-449901DEC5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1064552"/>
        <c:axId val="2101068136"/>
      </c:lineChart>
      <c:catAx>
        <c:axId val="2101064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1068136"/>
        <c:crosses val="autoZero"/>
        <c:auto val="1"/>
        <c:lblAlgn val="ctr"/>
        <c:lblOffset val="100"/>
        <c:noMultiLvlLbl val="0"/>
      </c:catAx>
      <c:valAx>
        <c:axId val="2101068136"/>
        <c:scaling>
          <c:orientation val="minMax"/>
          <c:min val="600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1064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 smtClean="0"/>
              <a:t>Porcentaje</a:t>
            </a:r>
            <a:r>
              <a:rPr lang="en-US" b="1" baseline="0" dirty="0" smtClean="0"/>
              <a:t> de </a:t>
            </a:r>
            <a:r>
              <a:rPr lang="en-US" b="1" baseline="0" dirty="0" err="1" smtClean="0"/>
              <a:t>Programas</a:t>
            </a:r>
            <a:r>
              <a:rPr lang="en-US" b="1" baseline="0" dirty="0" smtClean="0"/>
              <a:t> de </a:t>
            </a:r>
            <a:r>
              <a:rPr lang="en-US" b="1" baseline="0" dirty="0" err="1" smtClean="0"/>
              <a:t>Ciencias</a:t>
            </a:r>
            <a:r>
              <a:rPr lang="en-US" b="1" baseline="0" dirty="0" smtClean="0"/>
              <a:t> de la Salud </a:t>
            </a:r>
            <a:r>
              <a:rPr lang="en-US" b="1" baseline="0" dirty="0" err="1" smtClean="0"/>
              <a:t>Acreditados</a:t>
            </a:r>
            <a:endParaRPr lang="en-US" b="1" baseline="0" dirty="0" smtClean="0"/>
          </a:p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 b="1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75766789756351"/>
          <c:y val="0.254647399776701"/>
          <c:w val="0.726407017824223"/>
          <c:h val="0.6641479094704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CC33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Psicología</c:v>
                </c:pt>
                <c:pt idx="1">
                  <c:v> Nutrición</c:v>
                </c:pt>
                <c:pt idx="2">
                  <c:v>Enfermería</c:v>
                </c:pt>
                <c:pt idx="3">
                  <c:v>Odontología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9.1</c:v>
                </c:pt>
                <c:pt idx="1">
                  <c:v>12.7</c:v>
                </c:pt>
                <c:pt idx="2">
                  <c:v>14.2</c:v>
                </c:pt>
                <c:pt idx="3">
                  <c:v>17.0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FDB-43EA-BC66-8E5A40CAF4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99934984"/>
        <c:axId val="2099938568"/>
      </c:barChart>
      <c:catAx>
        <c:axId val="20999349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Soberana Sans" panose="02000000000000000000" pitchFamily="50" charset="0"/>
                <a:ea typeface="+mn-ea"/>
                <a:cs typeface="+mn-cs"/>
              </a:defRPr>
            </a:pPr>
            <a:endParaRPr lang="en-US"/>
          </a:p>
        </c:txPr>
        <c:crossAx val="2099938568"/>
        <c:crosses val="autoZero"/>
        <c:auto val="1"/>
        <c:lblAlgn val="ctr"/>
        <c:lblOffset val="100"/>
        <c:noMultiLvlLbl val="0"/>
      </c:catAx>
      <c:valAx>
        <c:axId val="20999385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9934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1400" b="1"/>
            </a:pPr>
            <a:r>
              <a:rPr lang="es-MX" sz="1400" b="1" dirty="0">
                <a:effectLst/>
              </a:rPr>
              <a:t>Aspirantes inscritos al ENARM y aspirantes seleccionados </a:t>
            </a:r>
            <a:r>
              <a:rPr lang="es-MX" sz="1400" b="1" dirty="0" smtClean="0">
                <a:effectLst/>
              </a:rPr>
              <a:t>1991-2018</a:t>
            </a:r>
            <a:endParaRPr lang="es-MX" sz="1400" b="1" dirty="0">
              <a:effectLst/>
            </a:endParaRPr>
          </a:p>
        </c:rich>
      </c:tx>
      <c:layout>
        <c:manualLayout>
          <c:xMode val="edge"/>
          <c:yMode val="edge"/>
          <c:x val="0.163343670431177"/>
          <c:y val="0.013227696922564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0682587200455988"/>
          <c:y val="0.0624807510839161"/>
          <c:w val="0.917938465774334"/>
          <c:h val="0.75716815571828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Seleccionados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Pt>
            <c:idx val="26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B15-4F9C-8D75-6F17740BB89B}"/>
              </c:ext>
            </c:extLst>
          </c:dPt>
          <c:dPt>
            <c:idx val="27"/>
            <c:invertIfNegative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9C3-4A6E-8E1C-BB32D5320E4D}"/>
              </c:ext>
            </c:extLst>
          </c:dPt>
          <c:dLbls>
            <c:dLbl>
              <c:idx val="26"/>
              <c:spPr/>
              <c:txPr>
                <a:bodyPr rot="0" vert="horz"/>
                <a:lstStyle/>
                <a:p>
                  <a:pPr>
                    <a:defRPr sz="800" b="0">
                      <a:solidFill>
                        <a:schemeClr val="tx1"/>
                      </a:solidFill>
                      <a:latin typeface="Montserrat" panose="00000500000000000000" pitchFamily="2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800" b="0">
                    <a:solidFill>
                      <a:schemeClr val="tx1"/>
                    </a:solidFill>
                    <a:latin typeface="Montserrat" panose="00000500000000000000" pitchFamily="2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Hoja1!$A$2:$A$29</c:f>
              <c:numCache>
                <c:formatCode>General</c:formatCode>
                <c:ptCount val="28"/>
                <c:pt idx="0">
                  <c:v>1991.0</c:v>
                </c:pt>
                <c:pt idx="1">
                  <c:v>1992.0</c:v>
                </c:pt>
                <c:pt idx="2">
                  <c:v>1993.0</c:v>
                </c:pt>
                <c:pt idx="3">
                  <c:v>1994.0</c:v>
                </c:pt>
                <c:pt idx="4">
                  <c:v>1995.0</c:v>
                </c:pt>
                <c:pt idx="5">
                  <c:v>1996.0</c:v>
                </c:pt>
                <c:pt idx="6">
                  <c:v>1997.0</c:v>
                </c:pt>
                <c:pt idx="7">
                  <c:v>1998.0</c:v>
                </c:pt>
                <c:pt idx="8">
                  <c:v>1999.0</c:v>
                </c:pt>
                <c:pt idx="9">
                  <c:v>2000.0</c:v>
                </c:pt>
                <c:pt idx="10">
                  <c:v>2001.0</c:v>
                </c:pt>
                <c:pt idx="11">
                  <c:v>2002.0</c:v>
                </c:pt>
                <c:pt idx="12">
                  <c:v>2003.0</c:v>
                </c:pt>
                <c:pt idx="13">
                  <c:v>2004.0</c:v>
                </c:pt>
                <c:pt idx="14">
                  <c:v>2005.0</c:v>
                </c:pt>
                <c:pt idx="15">
                  <c:v>2006.0</c:v>
                </c:pt>
                <c:pt idx="16">
                  <c:v>2007.0</c:v>
                </c:pt>
                <c:pt idx="17">
                  <c:v>2008.0</c:v>
                </c:pt>
                <c:pt idx="18">
                  <c:v>2009.0</c:v>
                </c:pt>
                <c:pt idx="19">
                  <c:v>2010.0</c:v>
                </c:pt>
                <c:pt idx="20">
                  <c:v>2011.0</c:v>
                </c:pt>
                <c:pt idx="21">
                  <c:v>2012.0</c:v>
                </c:pt>
                <c:pt idx="22">
                  <c:v>2013.0</c:v>
                </c:pt>
                <c:pt idx="23">
                  <c:v>2014.0</c:v>
                </c:pt>
                <c:pt idx="24">
                  <c:v>2015.0</c:v>
                </c:pt>
                <c:pt idx="25">
                  <c:v>2016.0</c:v>
                </c:pt>
                <c:pt idx="26">
                  <c:v>2017.0</c:v>
                </c:pt>
                <c:pt idx="27">
                  <c:v>2018.0</c:v>
                </c:pt>
              </c:numCache>
            </c:numRef>
          </c:cat>
          <c:val>
            <c:numRef>
              <c:f>Hoja1!$B$2:$B$29</c:f>
              <c:numCache>
                <c:formatCode>#,##0</c:formatCode>
                <c:ptCount val="28"/>
                <c:pt idx="0">
                  <c:v>355.0</c:v>
                </c:pt>
                <c:pt idx="1">
                  <c:v>4029.0</c:v>
                </c:pt>
                <c:pt idx="2">
                  <c:v>3806.0</c:v>
                </c:pt>
                <c:pt idx="3">
                  <c:v>3717.0</c:v>
                </c:pt>
                <c:pt idx="4">
                  <c:v>3612.0</c:v>
                </c:pt>
                <c:pt idx="5">
                  <c:v>3846.0</c:v>
                </c:pt>
                <c:pt idx="6">
                  <c:v>3669.0</c:v>
                </c:pt>
                <c:pt idx="7">
                  <c:v>3717.0</c:v>
                </c:pt>
                <c:pt idx="8">
                  <c:v>3775.0</c:v>
                </c:pt>
                <c:pt idx="9">
                  <c:v>4171.0</c:v>
                </c:pt>
                <c:pt idx="10">
                  <c:v>3378.0</c:v>
                </c:pt>
                <c:pt idx="11">
                  <c:v>4470.0</c:v>
                </c:pt>
                <c:pt idx="12">
                  <c:v>4519.0</c:v>
                </c:pt>
                <c:pt idx="13">
                  <c:v>4005.0</c:v>
                </c:pt>
                <c:pt idx="14">
                  <c:v>5213.0</c:v>
                </c:pt>
                <c:pt idx="15">
                  <c:v>5521.0</c:v>
                </c:pt>
                <c:pt idx="16">
                  <c:v>6991.0</c:v>
                </c:pt>
                <c:pt idx="17">
                  <c:v>6250.0</c:v>
                </c:pt>
                <c:pt idx="18">
                  <c:v>6213.0</c:v>
                </c:pt>
                <c:pt idx="19">
                  <c:v>6242.0</c:v>
                </c:pt>
                <c:pt idx="20">
                  <c:v>6203.0</c:v>
                </c:pt>
                <c:pt idx="21">
                  <c:v>6954.0</c:v>
                </c:pt>
                <c:pt idx="22">
                  <c:v>6939.0</c:v>
                </c:pt>
                <c:pt idx="23">
                  <c:v>7133.0</c:v>
                </c:pt>
                <c:pt idx="24">
                  <c:v>7735.0</c:v>
                </c:pt>
                <c:pt idx="25">
                  <c:v>7810.0</c:v>
                </c:pt>
                <c:pt idx="26">
                  <c:v>8263.0</c:v>
                </c:pt>
                <c:pt idx="27" formatCode="General">
                  <c:v>8333.0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B15-4F9C-8D75-6F17740BB89B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Sustentantes</c:v>
                </c:pt>
              </c:strCache>
            </c:strRef>
          </c:tx>
          <c:spPr>
            <a:solidFill>
              <a:srgbClr val="C00000">
                <a:alpha val="63922"/>
              </a:srgbClr>
            </a:solidFill>
          </c:spPr>
          <c:invertIfNegative val="0"/>
          <c:dPt>
            <c:idx val="2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4B15-4F9C-8D75-6F17740BB89B}"/>
              </c:ext>
            </c:extLst>
          </c:dPt>
          <c:dPt>
            <c:idx val="27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69C3-4A6E-8E1C-BB32D5320E4D}"/>
              </c:ext>
            </c:extLst>
          </c:dPt>
          <c:dLbls>
            <c:dLbl>
              <c:idx val="0"/>
              <c:layout>
                <c:manualLayout>
                  <c:x val="-0.00306729204001491"/>
                  <c:y val="-0.002316725708395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4C86-4CD3-A599-E73755EBFE05}"/>
                </c:ext>
              </c:extLst>
            </c:dLbl>
            <c:dLbl>
              <c:idx val="1"/>
              <c:layout>
                <c:manualLayout>
                  <c:x val="-0.0230046903001116"/>
                  <c:y val="-0.02889640250942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C86-4CD3-A599-E73755EBFE05}"/>
                </c:ext>
              </c:extLst>
            </c:dLbl>
            <c:dLbl>
              <c:idx val="2"/>
              <c:layout>
                <c:manualLayout>
                  <c:x val="0.00460093806002232"/>
                  <c:y val="0.02329405747369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4C86-4CD3-A599-E73755EBFE05}"/>
                </c:ext>
              </c:extLst>
            </c:dLbl>
            <c:dLbl>
              <c:idx val="3"/>
              <c:layout>
                <c:manualLayout>
                  <c:x val="-0.00920187612004463"/>
                  <c:y val="0.004507146885226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4.3041835931273337E-2"/>
                      <c:h val="4.910067644475561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C86-4CD3-A599-E73755EBFE05}"/>
                </c:ext>
              </c:extLst>
            </c:dLbl>
            <c:dLbl>
              <c:idx val="4"/>
              <c:layout>
                <c:manualLayout>
                  <c:x val="0.00153364602000744"/>
                  <c:y val="0.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4C86-4CD3-A599-E73755EBFE05}"/>
                </c:ext>
              </c:extLst>
            </c:dLbl>
            <c:dLbl>
              <c:idx val="5"/>
              <c:layout>
                <c:manualLayout>
                  <c:x val="-5.62330377914217E-17"/>
                  <c:y val="-0.003243486307428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4C86-4CD3-A599-E73755EBFE05}"/>
                </c:ext>
              </c:extLst>
            </c:dLbl>
            <c:dLbl>
              <c:idx val="6"/>
              <c:layout>
                <c:manualLayout>
                  <c:x val="0.0"/>
                  <c:y val="-0.00446504537470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9C3-4A6E-8E1C-BB32D5320E4D}"/>
                </c:ext>
              </c:extLst>
            </c:dLbl>
            <c:dLbl>
              <c:idx val="7"/>
              <c:layout>
                <c:manualLayout>
                  <c:x val="-0.00766823010003725"/>
                  <c:y val="-0.003117093881270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4C86-4CD3-A599-E73755EBFE05}"/>
                </c:ext>
              </c:extLst>
            </c:dLbl>
            <c:dLbl>
              <c:idx val="8"/>
              <c:layout>
                <c:manualLayout>
                  <c:x val="0.00153364602000744"/>
                  <c:y val="0.006655444992485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4C86-4CD3-A599-E73755EBFE05}"/>
                </c:ext>
              </c:extLst>
            </c:dLbl>
            <c:dLbl>
              <c:idx val="10"/>
              <c:layout>
                <c:manualLayout>
                  <c:x val="0.00306729204001482"/>
                  <c:y val="0.009983167488727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4C86-4CD3-A599-E73755EBFE05}"/>
                </c:ext>
              </c:extLst>
            </c:dLbl>
            <c:dLbl>
              <c:idx val="11"/>
              <c:layout>
                <c:manualLayout>
                  <c:x val="-0.0107355221400521"/>
                  <c:y val="0.003496271159744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4C86-4CD3-A599-E73755EBFE05}"/>
                </c:ext>
              </c:extLst>
            </c:dLbl>
            <c:dLbl>
              <c:idx val="12"/>
              <c:layout>
                <c:manualLayout>
                  <c:x val="-0.00460093806002232"/>
                  <c:y val="-0.004549248395747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4C86-4CD3-A599-E73755EBFE05}"/>
                </c:ext>
              </c:extLst>
            </c:dLbl>
            <c:dLbl>
              <c:idx val="13"/>
              <c:layout>
                <c:manualLayout>
                  <c:x val="-0.00460093806002232"/>
                  <c:y val="-0.003327722496242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4C86-4CD3-A599-E73755EBFE05}"/>
                </c:ext>
              </c:extLst>
            </c:dLbl>
            <c:dLbl>
              <c:idx val="14"/>
              <c:layout>
                <c:manualLayout>
                  <c:x val="-0.00153364602000749"/>
                  <c:y val="-0.001263748472392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4C86-4CD3-A599-E73755EBFE05}"/>
                </c:ext>
              </c:extLst>
            </c:dLbl>
            <c:dLbl>
              <c:idx val="16"/>
              <c:layout>
                <c:manualLayout>
                  <c:x val="-0.00613458408002981"/>
                  <c:y val="0.002106130261194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4C86-4CD3-A599-E73755EBFE05}"/>
                </c:ext>
              </c:extLst>
            </c:dLbl>
            <c:dLbl>
              <c:idx val="17"/>
              <c:layout>
                <c:manualLayout>
                  <c:x val="-0.00460093806002232"/>
                  <c:y val="0.004380842353662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4C86-4CD3-A599-E73755EBFE05}"/>
                </c:ext>
              </c:extLst>
            </c:dLbl>
            <c:dLbl>
              <c:idx val="18"/>
              <c:layout>
                <c:manualLayout>
                  <c:x val="0.0"/>
                  <c:y val="-0.03112892519677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4C86-4CD3-A599-E73755EBFE05}"/>
                </c:ext>
              </c:extLst>
            </c:dLbl>
            <c:dLbl>
              <c:idx val="19"/>
              <c:layout>
                <c:manualLayout>
                  <c:x val="0.0"/>
                  <c:y val="0.01996633497745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4C86-4CD3-A599-E73755EBFE05}"/>
                </c:ext>
              </c:extLst>
            </c:dLbl>
            <c:dLbl>
              <c:idx val="21"/>
              <c:layout>
                <c:manualLayout>
                  <c:x val="0.00153364602000744"/>
                  <c:y val="0.00669756806205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9C3-4A6E-8E1C-BB32D5320E4D}"/>
                </c:ext>
              </c:extLst>
            </c:dLbl>
            <c:dLbl>
              <c:idx val="22"/>
              <c:layout>
                <c:manualLayout>
                  <c:x val="-0.00460093806002232"/>
                  <c:y val="0.009898864964371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4C86-4CD3-A599-E73755EBFE05}"/>
                </c:ext>
              </c:extLst>
            </c:dLbl>
            <c:dLbl>
              <c:idx val="24"/>
              <c:layout>
                <c:manualLayout>
                  <c:x val="0.00153364602000733"/>
                  <c:y val="0.006655444992485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4C86-4CD3-A599-E73755EBFE05}"/>
                </c:ext>
              </c:extLst>
            </c:dLbl>
            <c:dLbl>
              <c:idx val="26"/>
              <c:spPr/>
              <c:txPr>
                <a:bodyPr/>
                <a:lstStyle/>
                <a:p>
                  <a:pPr>
                    <a:defRPr sz="800" b="0">
                      <a:solidFill>
                        <a:schemeClr val="tx1"/>
                      </a:solidFill>
                      <a:latin typeface="Montserrat" panose="00000500000000000000" pitchFamily="2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200" b="1">
                      <a:solidFill>
                        <a:schemeClr val="tx1"/>
                      </a:solidFill>
                      <a:latin typeface="Montserrat" panose="00000500000000000000" pitchFamily="2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>
                    <a:solidFill>
                      <a:schemeClr val="tx1"/>
                    </a:solidFill>
                    <a:latin typeface="Montserrat" panose="00000500000000000000" pitchFamily="2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Hoja1!$A$2:$A$29</c:f>
              <c:numCache>
                <c:formatCode>General</c:formatCode>
                <c:ptCount val="28"/>
                <c:pt idx="0">
                  <c:v>1991.0</c:v>
                </c:pt>
                <c:pt idx="1">
                  <c:v>1992.0</c:v>
                </c:pt>
                <c:pt idx="2">
                  <c:v>1993.0</c:v>
                </c:pt>
                <c:pt idx="3">
                  <c:v>1994.0</c:v>
                </c:pt>
                <c:pt idx="4">
                  <c:v>1995.0</c:v>
                </c:pt>
                <c:pt idx="5">
                  <c:v>1996.0</c:v>
                </c:pt>
                <c:pt idx="6">
                  <c:v>1997.0</c:v>
                </c:pt>
                <c:pt idx="7">
                  <c:v>1998.0</c:v>
                </c:pt>
                <c:pt idx="8">
                  <c:v>1999.0</c:v>
                </c:pt>
                <c:pt idx="9">
                  <c:v>2000.0</c:v>
                </c:pt>
                <c:pt idx="10">
                  <c:v>2001.0</c:v>
                </c:pt>
                <c:pt idx="11">
                  <c:v>2002.0</c:v>
                </c:pt>
                <c:pt idx="12">
                  <c:v>2003.0</c:v>
                </c:pt>
                <c:pt idx="13">
                  <c:v>2004.0</c:v>
                </c:pt>
                <c:pt idx="14">
                  <c:v>2005.0</c:v>
                </c:pt>
                <c:pt idx="15">
                  <c:v>2006.0</c:v>
                </c:pt>
                <c:pt idx="16">
                  <c:v>2007.0</c:v>
                </c:pt>
                <c:pt idx="17">
                  <c:v>2008.0</c:v>
                </c:pt>
                <c:pt idx="18">
                  <c:v>2009.0</c:v>
                </c:pt>
                <c:pt idx="19">
                  <c:v>2010.0</c:v>
                </c:pt>
                <c:pt idx="20">
                  <c:v>2011.0</c:v>
                </c:pt>
                <c:pt idx="21">
                  <c:v>2012.0</c:v>
                </c:pt>
                <c:pt idx="22">
                  <c:v>2013.0</c:v>
                </c:pt>
                <c:pt idx="23">
                  <c:v>2014.0</c:v>
                </c:pt>
                <c:pt idx="24">
                  <c:v>2015.0</c:v>
                </c:pt>
                <c:pt idx="25">
                  <c:v>2016.0</c:v>
                </c:pt>
                <c:pt idx="26">
                  <c:v>2017.0</c:v>
                </c:pt>
                <c:pt idx="27">
                  <c:v>2018.0</c:v>
                </c:pt>
              </c:numCache>
            </c:numRef>
          </c:cat>
          <c:val>
            <c:numRef>
              <c:f>Hoja1!$C$2:$C$29</c:f>
              <c:numCache>
                <c:formatCode>#,##0</c:formatCode>
                <c:ptCount val="28"/>
                <c:pt idx="0">
                  <c:v>9459.0</c:v>
                </c:pt>
                <c:pt idx="1">
                  <c:v>9615.0</c:v>
                </c:pt>
                <c:pt idx="2">
                  <c:v>8816.0</c:v>
                </c:pt>
                <c:pt idx="3">
                  <c:v>8849.0</c:v>
                </c:pt>
                <c:pt idx="4">
                  <c:v>9878.0</c:v>
                </c:pt>
                <c:pt idx="5">
                  <c:v>11108.0</c:v>
                </c:pt>
                <c:pt idx="6">
                  <c:v>11667.0</c:v>
                </c:pt>
                <c:pt idx="7">
                  <c:v>12550.0</c:v>
                </c:pt>
                <c:pt idx="8">
                  <c:v>14583.0</c:v>
                </c:pt>
                <c:pt idx="9">
                  <c:v>16045.0</c:v>
                </c:pt>
                <c:pt idx="10">
                  <c:v>18769.0</c:v>
                </c:pt>
                <c:pt idx="11">
                  <c:v>20323.0</c:v>
                </c:pt>
                <c:pt idx="12">
                  <c:v>20395.0</c:v>
                </c:pt>
                <c:pt idx="13">
                  <c:v>21793.0</c:v>
                </c:pt>
                <c:pt idx="14">
                  <c:v>22587.0</c:v>
                </c:pt>
                <c:pt idx="15">
                  <c:v>23982.0</c:v>
                </c:pt>
                <c:pt idx="16">
                  <c:v>23465.0</c:v>
                </c:pt>
                <c:pt idx="17">
                  <c:v>23732.0</c:v>
                </c:pt>
                <c:pt idx="18">
                  <c:v>24007.0</c:v>
                </c:pt>
                <c:pt idx="19">
                  <c:v>23633.0</c:v>
                </c:pt>
                <c:pt idx="20">
                  <c:v>24822.0</c:v>
                </c:pt>
                <c:pt idx="21">
                  <c:v>28088.0</c:v>
                </c:pt>
                <c:pt idx="22">
                  <c:v>26600.0</c:v>
                </c:pt>
                <c:pt idx="23">
                  <c:v>28288.0</c:v>
                </c:pt>
                <c:pt idx="24">
                  <c:v>34900.0</c:v>
                </c:pt>
                <c:pt idx="25">
                  <c:v>36408.0</c:v>
                </c:pt>
                <c:pt idx="26">
                  <c:v>42274.0</c:v>
                </c:pt>
                <c:pt idx="27" formatCode="General">
                  <c:v>46825.0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4B15-4F9C-8D75-6F17740BB8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2100025608"/>
        <c:axId val="2100028616"/>
      </c:barChart>
      <c:catAx>
        <c:axId val="21000256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900" b="0"/>
            </a:pPr>
            <a:endParaRPr lang="en-US"/>
          </a:p>
        </c:txPr>
        <c:crossAx val="2100028616"/>
        <c:crosses val="autoZero"/>
        <c:auto val="1"/>
        <c:lblAlgn val="ctr"/>
        <c:lblOffset val="100"/>
        <c:noMultiLvlLbl val="0"/>
      </c:catAx>
      <c:valAx>
        <c:axId val="2100028616"/>
        <c:scaling>
          <c:orientation val="minMax"/>
        </c:scaling>
        <c:delete val="0"/>
        <c:axPos val="b"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000" b="1">
                <a:latin typeface="Montserrat" panose="00000500000000000000" pitchFamily="2" charset="0"/>
              </a:defRPr>
            </a:pPr>
            <a:endParaRPr lang="en-US"/>
          </a:p>
        </c:txPr>
        <c:crossAx val="210002560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0"/>
    </mc:Choice>
    <mc:Fallback>
      <c:style val="20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454390444461078"/>
          <c:y val="0.115036533782881"/>
          <c:w val="0.934215989890012"/>
          <c:h val="0.708740494212398"/>
        </c:manualLayout>
      </c:layout>
      <c:scatterChart>
        <c:scatterStyle val="lineMarker"/>
        <c:varyColors val="0"/>
        <c:ser>
          <c:idx val="2"/>
          <c:order val="1"/>
          <c:spPr>
            <a:ln w="47625">
              <a:noFill/>
            </a:ln>
          </c:spPr>
          <c:marker>
            <c:symbol val="triangle"/>
            <c:size val="12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Soberana Sans"/>
                    <a:cs typeface="Soberana San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xVal>
            <c:strRef>
              <c:f>XL_ENARM_2016!$L$6:$O$6</c:f>
              <c:strCache>
                <c:ptCount val="4"/>
                <c:pt idx="0">
                  <c:v>Medicina Interna</c:v>
                </c:pt>
                <c:pt idx="1">
                  <c:v>Pediatría</c:v>
                </c:pt>
                <c:pt idx="2">
                  <c:v>Ginecología-Obstetricia</c:v>
                </c:pt>
                <c:pt idx="3">
                  <c:v>Cirugía</c:v>
                </c:pt>
              </c:strCache>
            </c:strRef>
          </c:xVal>
          <c:yVal>
            <c:numRef>
              <c:f>XL_ENARM_2016!$L$7:$O$7</c:f>
              <c:numCache>
                <c:formatCode>General</c:formatCode>
                <c:ptCount val="4"/>
                <c:pt idx="0">
                  <c:v>67.85</c:v>
                </c:pt>
                <c:pt idx="1">
                  <c:v>73.73</c:v>
                </c:pt>
                <c:pt idx="2">
                  <c:v>70.77</c:v>
                </c:pt>
                <c:pt idx="3">
                  <c:v>71.48</c:v>
                </c:pt>
              </c:numCache>
            </c:numRef>
          </c:yVal>
          <c:smooth val="0"/>
        </c:ser>
        <c:ser>
          <c:idx val="0"/>
          <c:order val="0"/>
          <c:spPr>
            <a:ln w="47625">
              <a:noFill/>
            </a:ln>
          </c:spPr>
          <c:marker>
            <c:symbol val="square"/>
            <c:size val="12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Soberana Sans"/>
                    <a:cs typeface="Soberana San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xVal>
            <c:strRef>
              <c:f>XL_ENARM_2016!$L$11:$O$11</c:f>
              <c:strCache>
                <c:ptCount val="4"/>
                <c:pt idx="0">
                  <c:v>Medicina Interna</c:v>
                </c:pt>
                <c:pt idx="1">
                  <c:v>Pediatría</c:v>
                </c:pt>
                <c:pt idx="2">
                  <c:v>Ginecología-Obstetricia</c:v>
                </c:pt>
                <c:pt idx="3">
                  <c:v>Cirugía</c:v>
                </c:pt>
              </c:strCache>
            </c:strRef>
          </c:xVal>
          <c:yVal>
            <c:numRef>
              <c:f>XL_ENARM_2016!$L$12:$O$12</c:f>
              <c:numCache>
                <c:formatCode>General</c:formatCode>
                <c:ptCount val="4"/>
                <c:pt idx="0">
                  <c:v>54.48</c:v>
                </c:pt>
                <c:pt idx="1">
                  <c:v>61.73</c:v>
                </c:pt>
                <c:pt idx="2">
                  <c:v>60.01</c:v>
                </c:pt>
                <c:pt idx="3">
                  <c:v>62.15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40200376"/>
        <c:axId val="-2123097688"/>
      </c:scatterChart>
      <c:valAx>
        <c:axId val="2040200376"/>
        <c:scaling>
          <c:orientation val="minMax"/>
          <c:max val="4.5"/>
          <c:min val="0.0"/>
        </c:scaling>
        <c:delete val="1"/>
        <c:axPos val="b"/>
        <c:majorTickMark val="out"/>
        <c:minorTickMark val="none"/>
        <c:tickLblPos val="nextTo"/>
        <c:crossAx val="-2123097688"/>
        <c:crosses val="autoZero"/>
        <c:crossBetween val="midCat"/>
      </c:valAx>
      <c:valAx>
        <c:axId val="-2123097688"/>
        <c:scaling>
          <c:orientation val="minMax"/>
          <c:max val="100.0"/>
          <c:min val="50.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204020037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0.04144</cdr:x>
      <cdr:y>0.5853</cdr:y>
    </cdr:from>
    <cdr:to>
      <cdr:x>0.22884</cdr:x>
      <cdr:y>0.63723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1440" y="2611120"/>
          <a:ext cx="453243" cy="2321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700">
              <a:latin typeface="Arial" panose="020B0604020202020204" pitchFamily="34" charset="0"/>
              <a:cs typeface="Arial" panose="020B0604020202020204" pitchFamily="34" charset="0"/>
            </a:rPr>
            <a:t>6.0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0.02723</cdr:x>
      <cdr:y>0.19517</cdr:y>
    </cdr:from>
    <cdr:to>
      <cdr:x>0.21713</cdr:x>
      <cdr:y>0.24783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3255" y="863484"/>
          <a:ext cx="453243" cy="2365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700">
              <a:latin typeface="Arial" panose="020B0604020202020204" pitchFamily="34" charset="0"/>
              <a:cs typeface="Arial" panose="020B0604020202020204" pitchFamily="34" charset="0"/>
            </a:rPr>
            <a:t>n.a.</a:t>
          </a:r>
        </a:p>
      </cdr:txBody>
    </cdr:sp>
  </cdr:relSizeAnchor>
  <cdr:relSizeAnchor xmlns:cdr="http://schemas.openxmlformats.org/drawingml/2006/chartDrawing">
    <cdr:from>
      <cdr:x>0.02723</cdr:x>
      <cdr:y>0.37367</cdr:y>
    </cdr:from>
    <cdr:to>
      <cdr:x>0.21713</cdr:x>
      <cdr:y>0.42657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63255" y="1662840"/>
          <a:ext cx="453243" cy="2365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700">
              <a:latin typeface="Arial" panose="020B0604020202020204" pitchFamily="34" charset="0"/>
              <a:cs typeface="Arial" panose="020B0604020202020204" pitchFamily="34" charset="0"/>
            </a:rPr>
            <a:t>n.a.</a:t>
          </a:r>
        </a:p>
      </cdr:txBody>
    </cdr:sp>
  </cdr:relSizeAnchor>
  <cdr:relSizeAnchor xmlns:cdr="http://schemas.openxmlformats.org/drawingml/2006/chartDrawing">
    <cdr:from>
      <cdr:x>0.02723</cdr:x>
      <cdr:y>0.51869</cdr:y>
    </cdr:from>
    <cdr:to>
      <cdr:x>0.21713</cdr:x>
      <cdr:y>0.57036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63255" y="2312767"/>
          <a:ext cx="453243" cy="2321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700">
              <a:latin typeface="Arial" panose="020B0604020202020204" pitchFamily="34" charset="0"/>
              <a:cs typeface="Arial" panose="020B0604020202020204" pitchFamily="34" charset="0"/>
            </a:rPr>
            <a:t>n.a.</a:t>
          </a:r>
        </a:p>
      </cdr:txBody>
    </cdr:sp>
  </cdr:relSizeAnchor>
  <cdr:relSizeAnchor xmlns:cdr="http://schemas.openxmlformats.org/drawingml/2006/chartDrawing">
    <cdr:from>
      <cdr:x>0.02723</cdr:x>
      <cdr:y>0.84469</cdr:y>
    </cdr:from>
    <cdr:to>
      <cdr:x>0.21713</cdr:x>
      <cdr:y>0.89662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63255" y="3773096"/>
          <a:ext cx="453243" cy="2322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700">
              <a:latin typeface="Arial" panose="020B0604020202020204" pitchFamily="34" charset="0"/>
              <a:cs typeface="Arial" panose="020B0604020202020204" pitchFamily="34" charset="0"/>
            </a:rPr>
            <a:t>n.a.</a:t>
          </a:r>
        </a:p>
      </cdr:txBody>
    </cdr:sp>
  </cdr:relSizeAnchor>
  <cdr:relSizeAnchor xmlns:cdr="http://schemas.openxmlformats.org/drawingml/2006/chartDrawing">
    <cdr:from>
      <cdr:x>0.02723</cdr:x>
      <cdr:y>0.75555</cdr:y>
    </cdr:from>
    <cdr:to>
      <cdr:x>0.21713</cdr:x>
      <cdr:y>0.80749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63255" y="3373905"/>
          <a:ext cx="453243" cy="2322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700">
              <a:latin typeface="Arial" panose="020B0604020202020204" pitchFamily="34" charset="0"/>
              <a:cs typeface="Arial" panose="020B0604020202020204" pitchFamily="34" charset="0"/>
            </a:rPr>
            <a:t>n.a.</a:t>
          </a:r>
        </a:p>
      </cdr:txBody>
    </cdr:sp>
  </cdr:relSizeAnchor>
  <cdr:relSizeAnchor xmlns:cdr="http://schemas.openxmlformats.org/drawingml/2006/chartDrawing">
    <cdr:from>
      <cdr:x>0.02723</cdr:x>
      <cdr:y>0.69647</cdr:y>
    </cdr:from>
    <cdr:to>
      <cdr:x>0.21713</cdr:x>
      <cdr:y>0.74841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63255" y="3108978"/>
          <a:ext cx="453243" cy="2333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700">
              <a:latin typeface="Arial" panose="020B0604020202020204" pitchFamily="34" charset="0"/>
              <a:cs typeface="Arial" panose="020B0604020202020204" pitchFamily="34" charset="0"/>
            </a:rPr>
            <a:t>n.a.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3.35085E-6</cdr:x>
      <cdr:y>0.00025</cdr:y>
    </cdr:from>
    <cdr:to>
      <cdr:x>0.27085</cdr:x>
      <cdr:y>0.1129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0" y="0"/>
          <a:ext cx="1522494" cy="32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800" b="0" i="0" baseline="0" dirty="0">
              <a:effectLst/>
              <a:latin typeface="Arial" pitchFamily="34" charset="0"/>
              <a:ea typeface="+mn-ea"/>
              <a:cs typeface="Arial" pitchFamily="34" charset="0"/>
            </a:rPr>
            <a:t>Average annual growth rate (%, in real terms)</a:t>
          </a:r>
          <a:endParaRPr lang="en-GB" sz="800" dirty="0">
            <a:effectLst/>
            <a:latin typeface="Arial" pitchFamily="34" charset="0"/>
            <a:cs typeface="Arial" pitchFamily="34" charset="0"/>
          </a:endParaRPr>
        </a:p>
        <a:p xmlns:a="http://schemas.openxmlformats.org/drawingml/2006/main">
          <a:endParaRPr lang="en-GB" sz="7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0.04717</cdr:x>
      <cdr:y>0.53333</cdr:y>
    </cdr:from>
    <cdr:to>
      <cdr:x>1</cdr:x>
      <cdr:y>0.53333</cdr:y>
    </cdr:to>
    <cdr:cxnSp macro="">
      <cdr:nvCxnSpPr>
        <cdr:cNvPr id="7" name="Straight Connector 6"/>
        <cdr:cNvCxnSpPr/>
      </cdr:nvCxnSpPr>
      <cdr:spPr>
        <a:xfrm xmlns:a="http://schemas.openxmlformats.org/drawingml/2006/main">
          <a:off x="360040" y="2304256"/>
          <a:ext cx="7272808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accent2">
              <a:lumMod val="60000"/>
              <a:lumOff val="40000"/>
            </a:schemeClr>
          </a:solidFill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0.11006</cdr:x>
      <cdr:y>0.81159</cdr:y>
    </cdr:from>
    <cdr:to>
      <cdr:x>0.34906</cdr:x>
      <cdr:y>0.96777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30070" y="1972383"/>
          <a:ext cx="1368171" cy="3795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MX" sz="1100" dirty="0" smtClean="0">
              <a:latin typeface="Soberana Sans"/>
              <a:cs typeface="Soberana Sans"/>
            </a:rPr>
            <a:t>MEDICINA INTERNA</a:t>
          </a:r>
          <a:endParaRPr lang="es-MX" sz="1100" dirty="0">
            <a:latin typeface="Soberana Sans"/>
            <a:cs typeface="Soberana Sans"/>
          </a:endParaRPr>
        </a:p>
      </cdr:txBody>
    </cdr:sp>
  </cdr:relSizeAnchor>
  <cdr:relSizeAnchor xmlns:cdr="http://schemas.openxmlformats.org/drawingml/2006/chartDrawing">
    <cdr:from>
      <cdr:x>0.40566</cdr:x>
      <cdr:y>0.81159</cdr:y>
    </cdr:from>
    <cdr:to>
      <cdr:x>0.60377</cdr:x>
      <cdr:y>0.86957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96344" y="4032448"/>
          <a:ext cx="151216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MX" sz="1100" dirty="0" smtClean="0">
              <a:latin typeface="Soberana Sans"/>
              <a:cs typeface="Soberana Sans"/>
            </a:rPr>
            <a:t>PEDIATRÍA</a:t>
          </a:r>
          <a:endParaRPr lang="es-MX" sz="1100" dirty="0">
            <a:latin typeface="Soberana Sans"/>
            <a:cs typeface="Soberana Sans"/>
          </a:endParaRPr>
        </a:p>
      </cdr:txBody>
    </cdr:sp>
  </cdr:relSizeAnchor>
  <cdr:relSizeAnchor xmlns:cdr="http://schemas.openxmlformats.org/drawingml/2006/chartDrawing">
    <cdr:from>
      <cdr:x>0.58491</cdr:x>
      <cdr:y>0.81159</cdr:y>
    </cdr:from>
    <cdr:to>
      <cdr:x>0.78302</cdr:x>
      <cdr:y>0.86957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464496" y="4032448"/>
          <a:ext cx="151216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MX" sz="1100" dirty="0" smtClean="0">
              <a:latin typeface="Soberana Sans"/>
              <a:cs typeface="Soberana Sans"/>
            </a:rPr>
            <a:t>GINECOLOGÍA Y </a:t>
          </a:r>
        </a:p>
        <a:p xmlns:a="http://schemas.openxmlformats.org/drawingml/2006/main">
          <a:pPr algn="ctr"/>
          <a:r>
            <a:rPr lang="es-MX" sz="1100" dirty="0" smtClean="0">
              <a:latin typeface="Soberana Sans"/>
              <a:cs typeface="Soberana Sans"/>
            </a:rPr>
            <a:t>OBSTETRICIA</a:t>
          </a:r>
          <a:endParaRPr lang="es-MX" sz="1100" dirty="0">
            <a:latin typeface="Soberana Sans"/>
            <a:cs typeface="Soberana Sans"/>
          </a:endParaRPr>
        </a:p>
      </cdr:txBody>
    </cdr:sp>
  </cdr:relSizeAnchor>
  <cdr:relSizeAnchor xmlns:cdr="http://schemas.openxmlformats.org/drawingml/2006/chartDrawing">
    <cdr:from>
      <cdr:x>0.81132</cdr:x>
      <cdr:y>0.81159</cdr:y>
    </cdr:from>
    <cdr:to>
      <cdr:x>0.95283</cdr:x>
      <cdr:y>0.86957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192688" y="4032448"/>
          <a:ext cx="108012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MX" sz="1100" dirty="0" smtClean="0">
              <a:latin typeface="Soberana Sans"/>
              <a:cs typeface="Soberana Sans"/>
            </a:rPr>
            <a:t>CIRUGÍA</a:t>
          </a:r>
          <a:endParaRPr lang="es-MX" sz="1100" dirty="0">
            <a:latin typeface="Soberana Sans"/>
            <a:cs typeface="Soberana Sans"/>
          </a:endParaRPr>
        </a:p>
      </cdr:txBody>
    </cdr:sp>
  </cdr:relSizeAnchor>
  <cdr:relSizeAnchor xmlns:cdr="http://schemas.openxmlformats.org/drawingml/2006/chartDrawing">
    <cdr:from>
      <cdr:x>0.04717</cdr:x>
      <cdr:y>0.7</cdr:y>
    </cdr:from>
    <cdr:to>
      <cdr:x>1</cdr:x>
      <cdr:y>0.7</cdr:y>
    </cdr:to>
    <cdr:cxnSp macro="">
      <cdr:nvCxnSpPr>
        <cdr:cNvPr id="10" name="Straight Connector 9"/>
        <cdr:cNvCxnSpPr/>
      </cdr:nvCxnSpPr>
      <cdr:spPr>
        <a:xfrm xmlns:a="http://schemas.openxmlformats.org/drawingml/2006/main">
          <a:off x="360040" y="3024336"/>
          <a:ext cx="7272808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accent2">
              <a:lumMod val="75000"/>
            </a:schemeClr>
          </a:solidFill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0.89623</cdr:x>
      <cdr:y>0.7</cdr:y>
    </cdr:from>
    <cdr:to>
      <cdr:x>1</cdr:x>
      <cdr:y>0.76667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6840760" y="3024336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s-MX" sz="1200" dirty="0" smtClean="0"/>
            <a:t>58.70</a:t>
          </a:r>
          <a:endParaRPr lang="es-MX" sz="12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0.05446</cdr:x>
      <cdr:y>0.58992</cdr:y>
    </cdr:from>
    <cdr:to>
      <cdr:x>1</cdr:x>
      <cdr:y>0.58992</cdr:y>
    </cdr:to>
    <cdr:cxnSp macro="">
      <cdr:nvCxnSpPr>
        <cdr:cNvPr id="2" name="Straight Connector 6"/>
        <cdr:cNvCxnSpPr/>
      </cdr:nvCxnSpPr>
      <cdr:spPr>
        <a:xfrm xmlns:a="http://schemas.openxmlformats.org/drawingml/2006/main">
          <a:off x="436884" y="2127259"/>
          <a:ext cx="7584585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accent2">
              <a:lumMod val="60000"/>
              <a:lumOff val="40000"/>
            </a:schemeClr>
          </a:solidFill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0.89469</cdr:x>
      <cdr:y>0.77906</cdr:y>
    </cdr:from>
    <cdr:to>
      <cdr:x>1</cdr:x>
      <cdr:y>0.86311</cdr:y>
    </cdr:to>
    <cdr:sp macro="" textlink="">
      <cdr:nvSpPr>
        <cdr:cNvPr id="10" name="TextBox 10"/>
        <cdr:cNvSpPr txBox="1"/>
      </cdr:nvSpPr>
      <cdr:spPr>
        <a:xfrm xmlns:a="http://schemas.openxmlformats.org/drawingml/2006/main">
          <a:off x="5382546" y="1580227"/>
          <a:ext cx="633556" cy="1704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s-MX" sz="1600" b="1" dirty="0" smtClean="0"/>
            <a:t>60.74</a:t>
          </a:r>
          <a:endParaRPr lang="es-MX" sz="16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3864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>
            <a:lvl1pPr defTabSz="896938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 bwMode="auto">
          <a:xfrm>
            <a:off x="3970134" y="0"/>
            <a:ext cx="303864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>
            <a:lvl1pPr algn="r" defTabSz="896938" eaLnBrk="1" hangingPunct="1">
              <a:defRPr sz="1200">
                <a:cs typeface="Arial" charset="0"/>
              </a:defRPr>
            </a:lvl1pPr>
          </a:lstStyle>
          <a:p>
            <a:fld id="{34B3E922-015D-1148-ABDE-11BC13C09D8C}" type="datetimeFigureOut">
              <a:rPr lang="es-ES"/>
              <a:pPr/>
              <a:t>01/05/19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 bwMode="auto">
          <a:xfrm>
            <a:off x="0" y="8829675"/>
            <a:ext cx="303864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>
            <a:lvl1pPr defTabSz="896938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 bwMode="auto">
          <a:xfrm>
            <a:off x="3970134" y="8829675"/>
            <a:ext cx="303864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>
            <a:lvl1pPr algn="r" defTabSz="896938" eaLnBrk="1" hangingPunct="1">
              <a:defRPr sz="1200">
                <a:cs typeface="Arial" charset="0"/>
              </a:defRPr>
            </a:lvl1pPr>
          </a:lstStyle>
          <a:p>
            <a:fld id="{85725F62-68CA-444A-B2FB-CE8156677B0C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21977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64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369" tIns="44685" rIns="89369" bIns="44685" numCol="1" anchor="t" anchorCtr="0" compatLnSpc="1">
            <a:prstTxWarp prst="textNoShape">
              <a:avLst/>
            </a:prstTxWarp>
          </a:bodyPr>
          <a:lstStyle>
            <a:lvl1pPr defTabSz="896938" eaLnBrk="0" hangingPunct="0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134" y="0"/>
            <a:ext cx="303864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369" tIns="44685" rIns="89369" bIns="44685" numCol="1" anchor="t" anchorCtr="0" compatLnSpc="1">
            <a:prstTxWarp prst="textNoShape">
              <a:avLst/>
            </a:prstTxWarp>
          </a:bodyPr>
          <a:lstStyle>
            <a:lvl1pPr algn="r" defTabSz="896938">
              <a:defRPr sz="1200">
                <a:cs typeface="Arial" charset="0"/>
              </a:defRPr>
            </a:lvl1pPr>
          </a:lstStyle>
          <a:p>
            <a:fld id="{80D057B8-F987-5944-ABE4-55623175FF43}" type="datetimeFigureOut">
              <a:rPr lang="es-ES"/>
              <a:pPr/>
              <a:t>01/05/19</a:t>
            </a:fld>
            <a:endParaRPr lang="es-E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233" y="4414838"/>
            <a:ext cx="5609936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369" tIns="44685" rIns="89369" bIns="446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64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369" tIns="44685" rIns="89369" bIns="44685" numCol="1" anchor="b" anchorCtr="0" compatLnSpc="1">
            <a:prstTxWarp prst="textNoShape">
              <a:avLst/>
            </a:prstTxWarp>
          </a:bodyPr>
          <a:lstStyle>
            <a:lvl1pPr defTabSz="896938" eaLnBrk="0" hangingPunct="0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134" y="8829675"/>
            <a:ext cx="303864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369" tIns="44685" rIns="89369" bIns="44685" numCol="1" anchor="b" anchorCtr="0" compatLnSpc="1">
            <a:prstTxWarp prst="textNoShape">
              <a:avLst/>
            </a:prstTxWarp>
          </a:bodyPr>
          <a:lstStyle>
            <a:lvl1pPr algn="r" defTabSz="896938">
              <a:defRPr sz="1200">
                <a:cs typeface="Arial" charset="0"/>
              </a:defRPr>
            </a:lvl1pPr>
          </a:lstStyle>
          <a:p>
            <a:fld id="{8BE35B26-EE11-1740-9D2E-D82BD7223A07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78480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MS PGothic" charset="0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MS PGothic" charset="0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MS PGothic" charset="0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MS PGothic" charset="0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¿ Números de la OCDE o de la OMS?:</a:t>
            </a:r>
            <a:r>
              <a:rPr lang="es-MX" baseline="0" dirty="0" smtClean="0"/>
              <a:t> No hay número mágico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35B26-EE11-1740-9D2E-D82BD7223A07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3921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La concentración de especialistas se da en unos cuantos Estados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35B26-EE11-1740-9D2E-D82BD7223A07}" type="slidenum">
              <a:rPr lang="es-ES" smtClean="0"/>
              <a:pPr/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31743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La concentración de especialistas se da en unos cuantos Estados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35B26-EE11-1740-9D2E-D82BD7223A07}" type="slidenum">
              <a:rPr lang="es-ES" smtClean="0"/>
              <a:pPr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24811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La concentración de especialistas se da en unos cuantos Estados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35B26-EE11-1740-9D2E-D82BD7223A07}" type="slidenum">
              <a:rPr lang="es-ES" smtClean="0"/>
              <a:pPr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4741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La concentración de especialistas se da en unos cuantos Estados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35B26-EE11-1740-9D2E-D82BD7223A07}" type="slidenum">
              <a:rPr lang="es-ES" smtClean="0"/>
              <a:pPr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9681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La concentración de especialistas se da en unos cuantos Estados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35B26-EE11-1740-9D2E-D82BD7223A07}" type="slidenum">
              <a:rPr lang="es-ES" smtClean="0"/>
              <a:pPr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42971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La concentración de especialistas se da en unos cuantos Estados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35B26-EE11-1740-9D2E-D82BD7223A07}" type="slidenum">
              <a:rPr lang="es-ES" smtClean="0"/>
              <a:pPr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2381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La concentración de especialistas se da en unos cuantos Estados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35B26-EE11-1740-9D2E-D82BD7223A07}" type="slidenum">
              <a:rPr lang="es-ES" smtClean="0"/>
              <a:pPr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84411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La concentración de especialistas se da en unos cuantos Estados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35B26-EE11-1740-9D2E-D82BD7223A07}" type="slidenum">
              <a:rPr lang="es-ES" smtClean="0"/>
              <a:pPr/>
              <a:t>14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54179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1916832"/>
            <a:ext cx="8219256" cy="1296144"/>
          </a:xfrm>
          <a:prstGeom prst="rect">
            <a:avLst/>
          </a:prstGeom>
        </p:spPr>
        <p:txBody>
          <a:bodyPr vert="horz" anchor="ctr" anchorCtr="0"/>
          <a:lstStyle>
            <a:lvl1pPr>
              <a:defRPr sz="3200" b="0" i="0">
                <a:solidFill>
                  <a:schemeClr val="tx1"/>
                </a:solidFill>
                <a:effectLst/>
                <a:latin typeface="Montserrat SemiBold"/>
                <a:cs typeface="Montserrat SemiBold"/>
              </a:defRPr>
            </a:lvl1pPr>
          </a:lstStyle>
          <a:p>
            <a:pPr eaLnBrk="1" hangingPunct="1"/>
            <a:r>
              <a:rPr lang="es-MX" sz="3200" b="1" dirty="0" smtClean="0">
                <a:latin typeface="Soberana Sans" charset="0"/>
              </a:rPr>
              <a:t>Título de la presentación</a:t>
            </a:r>
            <a:endParaRPr lang="es-MX" sz="3200" b="1" dirty="0">
              <a:latin typeface="Soberana Sans" charset="0"/>
            </a:endParaRPr>
          </a:p>
        </p:txBody>
      </p:sp>
      <p:sp>
        <p:nvSpPr>
          <p:cNvPr id="4" name="AutoShape 10" descr="data:image/jpeg;base64,/9j/4AAQSkZJRgABAQAAAQABAAD/2wCEAAkGBhQSERUSExIWFBUWGR4aFRYWFRUXFxQVGhYYFxUbFBUXHCYeHBsjGRUVIC8hIycpLC4sFR4xNTAqNSYrLCkBCQoKDQwOFA8NFDUYFBgpKSkwNSk1NTU1KSkpNSkpKSwpNTUtLSkpKSkuKTYpKSksKSkrKSkxKSkpKSkqKS4pKf/AABEIAHMBUAMBIgACEQEDEQH/xAAbAAEAAgMBAQAAAAAAAAAAAAAABAUCAwYBB//EAEYQAAEDAgMEBQYLBgUFAAAAAAEAAhEDIQQSMQVBUWEGEyJxgTJCVZGSoRYjUmJysbLB0tPwBxQVc8LRQ0RTguEzNDWTo//EABgBAQEBAQEAAAAAAAAAAAAAAAABAgME/8QAJBEBAAECBQQDAQAAAAAAAAAAAAECEgMRUpHRMVFToRNBcWH/2gAMAwEAAhEDEQA/APuKIiAiIgIiICIiAiIgIiICIiAiIgIiICIiAiIgIiICIiAiwpumVmgIiICIiAiKHiMaQ4tAjKA6TfM2e1lA3j7wgmJKosQ+o7M10kEPaHtJAuJbmA36QRrKUsOXGW0y1xc1wdly5ewA8Ge4iEF4HA6HTVeqhOEcGgZSz4vI8gTL5BkgXcJBv89TXVzTw8xldlkN4OImO4fUEFiirMPtoHUEgBuZw0L3bmjf4Kxp1A4SCCDvCDJERAREQEReOdFzZB6irndIsODHXMnvn3hTaNdr2hzXBwOhBkINiKIdr0QSDWpgixBe2xGu9P4tR/1qf/sb/dBLRasPi2VASx7XAGCWkEA94W1ARRsVtOlT8uo1p4EifVqozekeGP8AjM9aCyRaaGLY/wAh7XfRcD9S3ICLXXxLWCXuDRxcQB71B+EeGmOvZ60Fki10cQ14ljg4cQQR7l7VqhoLnEADUkwB3lBmihjbFD/Wp+23+62UNoU3mGVGOPAOBPqCCQiIgIiICIiCJhanad3n61LVVgKnbf8ASP2irVAREQFhWqhrS46NBJ7gJWarMe4k5iT1UeVTN2He5wjtD6o0QasViXl7T5BAkB2ZzXCdWlh1vBBG8KccP1rWOcC1wG4wWyO0J4f2UGnTNKi14BL7BrSTlaXECY1A0tu0Ru0XMpF57TnEZGu7OoFvDXxQWQDGWs2YG4TEAd+oHioWJ2qQS0ACDBMgmOTZF9PAqop15c45g7nLT2rX1sJDdOACyp1nZRnJfOgMEgGDIdqDf3X1VFizabrdoGTEZZvqRYzI4ZVubj2PHbaIjXUAEQZsC2x3gaqoNSRmFyRcyTmcAHtiL/LHctrX/GGAI4nswCCQDzjdI0PgEzEbN85hztknKHQQ4wJa4aw0QBz1WNPFkOqVBDWNhpaTMm5IAFsxzAeC04PF9VZoAb8kCO/XR2mvIHcTNxWFbUAqMmeVjqA4gHR4AInVBYU3yAYIncbEd6yVXha1JrxkdZwADQCZdcyTxhWigIiIC5Hp5jCOrpSQx0l8b4IA+srrlT9JdhfvNMQYeySw7jOoPfA9SCVS2XQdTDW02FhFoAuO/XxTYuz+opCnwLo7i4kTziFxGydvVcI803tJaD2mHVvNv6gr6DhsQ2o0PaZa4SCg5f8AaBTGSk7fmI8CJ+5S9gbEoPw1JzqTCS25IudVG/aB/wBKn9P+kpsXFYsYemKdGm5uXskvMkcwqLzZWy20A9rbNc/MBwBAEe5U/S3pA6kRRpeW7UjUA2AbzP61VtsPF1KlMuqgNdmcC0eblMR7lxuJqZtpdr/VaPUQB9yDp9kdFqdJsvaKlQ3c53avvifrU+tsei8Q6kw/7QPeFMUfF4wUxJa4i5OVpdAHGFBT7G2EMPiqmWcjmDKTuOa7Z8FZbZ2oMPSdUNzo0cXHQfrgouE6U0arstPO48Aw6Kn/AGg1D8S3cc58RlA+s+tBs6O7L/eZxOJ+MJMMafJAGpjv3cl0NbZNFwyupMI+iB6oUfo3H7rSj5Ks0Hz/AGvgX4CsH0XENdpN9NWu462XabJ2iK9JtQWnUcCNR61WdNqQOFJ3tc0j1x9RKj9AXHqHjcKlvZbP65qin29SH8RaIEF9ORFjJEyp/TTZDGMbWpgMcHQctpm4NtCCPeoHSKf4g3LGbNTyzpmkRPKVK6SvxHxbsRTa6k10kUyQCfnEyQg6jY1dz6FN7/KLQTz5qaoeytpU69MPp6aEaFp4EKYoCIiAiIgodmv+Mf8ATd9oq+XNbLd8bU/mO+0V0gQeoiII+PrOa3sCXEgDlJ/WqrcPgqZqk9XltmcHNy5TMyCLEEzNz5KkbTguaMxaW3kAO8owIGs2MGFng8PmpuY+SCSILi4gC3lG5uJ8UEutSD2lp0O8HxBBVJtTDCndtQTEuBaCbTckRA7V54Lb1fUPhhcRBcWmI0cf6fq4rHZWEFTtPOaCDHynROd/HkNAAgj1nBtFpLC1zhqbFrBoJItc7o4qKXwLCdTckkkwAIFiSGuGmqnbbltWZILh2YncN/Jpv/vUI1XEkAkSSSBaQJBvodIk74VRnVF8wN3Ajjlg3zTpDXiAAdV4+rq8GfNEiXACAST3CPXwWLYdFPKY3gE6m39h4d63nD3l5MkZoGsGIjUEATpPuQRDJ3d3AjSOesDvjeInbG2hleGk9l/Pf5pnnYeyeK9yHRrRdvZMg5xAkA6F1jPHslaTQz2i5bLcpyyA0QAeAe07rZwgsNoTSe6oILnANZIJI1lrWjQbyb66KxwROQAzItLhBdzhRsSQ6i1wJIsTJguad0gam1t6w2U4B7wAGadhpJAI8ozAE9psgaWUVZoiICjMxoNV1KLta13eCXA25QPaUlUu1NhVH1hXpVureBEESCP1uQYdL9mMqUHVCIfTEh2+N4PJa+g5P7tfTOcvdb75XuI2FXrgNr4gZN7abYzd5Ku8Nhm02hjBDWiAEHNftAPxdIfPP2f+Vb9Gf+0o/R+8qNtzo8/EkZqoa1s5QKZJvHlEuvpyWnCdHK9JuRmLIaNB1YMd0lBesqNzFgiQMxHJxN/EgrhumWznU6/XNmHwQ4ea8R/YH1rq9kbJdSdUfUqmq9+W5EQGzA1+cVPxGHbUaWPaHNOoKCJsbazcRTD2kT57fku/twU2poe5c27obkfnw9d1I8Dcd08O+VJ/h+NIg4mnGk9XdBQfs/Hxz/5f9TVedM9mGrQDmiXUzMcWkdr6gfBbdgdGG4Yl2cvcRGgAAmbC53cVdqjlug+1g6n1BMObdvzmm9u4/cupXPbR6HMe/rKTzRfM9nyZ4gWI8CtlLZ+NAj95YRxNOXKCJ06xoFJtEXc9wMDWBy5mPerTo3s00MO1rvKPadyJ3eAgLDZ/RxlN/Wvc6tV+W/d9Fu5Wr5gxE7pEieYQcLt3/wAkz6dL7TV2W06IfRqNdoWmeVtVRY7oe+rVNV2IAeSCMtOAI0jtTuUqtsKvUbkqYslh1DaYaSO+VRT/ALPg7NVPmw2fpSY90rtVG2fs5lFgZTEAesniTxUlQEREBERBy+yj8dU/mP8AtldOFy+yh8dU/mP+2V1AQeoiIIG1DSaM1Rgce4F0cuSx6wDDh1MFu8AQYvJB5ceCrekdE580NIyZRAJdJMgG9pvB5q12VlFLI2HZOyYENLt8etBFqOzjrh2SDDm6lu6bgeaRIIuI01UOsW02gNdr5mVrspBgtBJBiZgFe0qM5okOlwLCeyzyWhrp1lvPTRbA5hZmcXPeAOwSCWi9pDZNtd9lUauuOWATDi3KW6SCS4gTpGWYkSFEGffOUxAAm8ea0cN/hOqtamxmvpyyWSNCQQfkidQOEGL6LWzYT95bB1jUHzTpcySO5BAYQ3Qyb8CIiJnWLnvjkrTCYlnVtp1NDoeF7X3EcVWVMO1hykkGCCG3cCdwJEG0+0scS6SCAACLRpeZjjee9BKxOAfTyedDjPz4GZpjiQCDxIC1YbEAPb2pAMj6OYCR9IOf6lu2dtQshpu3hw+ifu0vu34YvCDIXN0aypceac7XMB4G5sgtKGVuGpipYQ3jYm4uNI4rHZuJol2VggiQJkyNSZ56+Cx2mIw7GkHzRIaSGkDV4G60eKidHsP2y4kAgA5QZPaGruFhEKKtsZjnMPZoVKn0Mn9Tgq+p0gqj/IYnwNA/VVV2ikx/WJpmelWWznndKKov/DsV6qJ9wqLD4X1PR2M9in+NdIizbOpm2vU5v4X1PR2M9in+NPhfU9HYz2Kf410iJbOosr1+nN/C+p6OxnsU/wAafC+p6OxnsU/xrpF5KWzqLK9fpznwvqejsZ7FP8afC+p6OxnsU/xro5SUtnUWV6/Tmz0vqejsZ7FP8a6RpskpK1ETHWc2qYqjrOaNtLGGlTLxTfVI8ymAXG8WBIHvVJ8MKno3GexT/MXSysXPggXvyPv4JMTP29OHXRTGVVF0/suc+GFT0bjPYp/mJ8MKno3GexT/ADF0q8lS2e7p8uF4o3nlzfwwqejcZ7FP8xPhhU9G4z2Kf5i6WUS2e58uF4o3nlzXwwqejcZ7FP8AMT4YVPRuM9in+YulRLZ7ny4XijeeXNfDCp6NxnsU/wAxbR0nq+jsV/8AD81dAiZT3ScXC+sKN55UtLb9V3+QxA7zh/q62VZ4TEl4l1N1Pk7L/SSt6LTlXXTPSjLfkRERzc1stvxtT+Y77ZXSBUOzWfG1Ppu+0VfoCIiCo6QUmNYapYS4WBaSIne6Nw5rHZG1A5/VhjQIJzNNpt6yZ1VpiMO2o0tcJB1C5bEM6moGhzXOZmym4yA+SD4kmZPuQX+OwtKQ9/Z3SJEzftZddN6hdQ8ANcwuzEuLqbrQTJJO4wYHESrChWp1WlkteWgZxre4v4gqA1pzPgVGsuIylwnTyYu0jhyug0sh7y1xs1ksYXw10kxBaTIAaOMEqQH1NabyQ9wguY45RxB4Ra+9eCkxtMuLW1WMBIOhBtmDgZI+tR8RQa1pGR4e1hyg1MwzEGCBMkyDEBURpqVjmaC5pJIqFpgiTlEC4j9cDsqVnMyiu3MyCSYg3I8gCCNRIIUqrXMEUw3LTbc5HaOkQAS0TDSSea1vpzDuuY95gZXnKQ0wQAGulpG/VEbWmkCfi3lrTBdNs4MARPPyua24ZxeTTDWhkybF2cCzgToTMXlQsHh3vGVmTKBlcSJIDvOALW3gAeAVqazabeqFSC1nlEN7I0BIECb6Iqr2rtep1jmsMBtu8758SPdxVnsSpmph2UN3A7yBaXHjMqpp7O6yp284zgHMxvZdaXOLtBM6Lo6VINaGgQBYKDNERAREQEREBUGLwr8ldrWlwc0lssIeHF0ls+cN4O5X6iU8aXDMAMuYtkugmDBItyPqQRjSPWscWzTyuEBhAa8kEOLNbgET/dR9oYIveMjDl6ojQtM9Y0w0+a6AYU6ptOGGpllgJBM3gOykgcJXlPas1HU8okZh5XyQ03HPN7kGijTmu9xYcrmsjNTPB2a+7USvKeGINUBkF1SGnKRDSxoJBAsLO8Vtp7Ymk2oA3tFojP5OePKMWIkLJ21w1rHuaQ1xIJ1DY84n5J48wUEM4d5bSplsmnUIlzS5pZkcGk6SLtB5r2gxzXUCWP8Ai6dRrrFxzfFxffMOhT8RtEMY55bOUwALlwFzHhJ8FkMdmeWMAcQ0OJJgQ6csQDM5Sgj7NZUY9zX3DoeCJIDj5bZIsNCPFRquFkYgZHZ3OJpkNIM5GgEO3docdxUx21MpeHNjI1hMGZLy4ADxb70rY803EOEksc9sER2AMzdBBuNZQasJRIrVC5upbByG5yAEh2gurRRcPtAPLcu+ZmxaWxIcON1KQEREBERAREQEREFTgKfbf9I/aKtlDwtOHO7z9amICIiAtOKw+ZrgIDiIBIn/AJW5EHGYZxYQWuu0jM0WdUgmwBM2BOvJdJQxwrhzWOLSAO1wzCR948Fux+CFVuWY5wDu5qlxWFq0pDQWtd2Rk7TnfOda2+wjVUWGI2a7qntD8xcLggCXWvPhvlaMfVDw0mWPEiC11hNiDEGCGnwVbh9ovzSyqXlwygOaSDl7jGbTTcbqcNsVi5oIY2SLazcZocTcATeI5oN1PFk03MALnGYABMAji4AWmLm9ljXwD8rXEtYWNAGZ0gQNSSImfqWNHa1Un/DcCTBB5nKC4EgEiIkCeKqcXVqPeTVMOHmWGXhlkn1iUF/icYKTWFjWlr5lzbAOjswADMmy5ylQe4xlcXHWxku5nd437lb7HwrnscHZwD5LtA03uybk81eUaeVoEl0DU6nvQadn4csphrnZiPdyHIKSiKAiIgIiICIiAoR2W3SXBucPy2jMHZrSJibxKmogiDZzYLZOUnMWWyyTJ3TBN4leDZbcxdLjLi4aQHFuWRbhxUxEEJuymhjaeZxazLlnL5mnm/qFnS2e1sQTAmGmC0B2oFpjlKlIgh0dlMbAE5WkkNMEAu7xu0HIrHD7JayMrnAhuWZaZaDLQZG6TG9TkQQ37LaS8uJOdrWukjRswRAkGXEysqmzw4HM5zjlLQTlkB3lRAiTA3blKRBHGBaKnWizog8HaXI421UhEQEREBERAREQEREGumyJWxEQEREBERAREQYNoNEQ0CNIAtOsKFV2KxzsxLjJlwJ8rgD80cOd1YIgrsPsRrXZsziQRl0BaOEjUcjwU51BpMloJ4kCfWs0QEREBERAREQEREBERAREQEREBERAREQEREBERAREQEREBERAREQEREBERAREQEREBERAREQEREBERB//2Q=="/>
          <p:cNvSpPr>
            <a:spLocks noChangeAspect="1" noChangeArrowheads="1"/>
          </p:cNvSpPr>
          <p:nvPr userDrawn="1"/>
        </p:nvSpPr>
        <p:spPr bwMode="auto">
          <a:xfrm>
            <a:off x="57150" y="-15557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12813" eaLnBrk="1" hangingPunct="1"/>
            <a:endParaRPr lang="es-ES"/>
          </a:p>
        </p:txBody>
      </p:sp>
      <p:cxnSp>
        <p:nvCxnSpPr>
          <p:cNvPr id="5" name="9 Conector recto"/>
          <p:cNvCxnSpPr/>
          <p:nvPr userDrawn="1"/>
        </p:nvCxnSpPr>
        <p:spPr>
          <a:xfrm flipV="1">
            <a:off x="323850" y="3243263"/>
            <a:ext cx="8424863" cy="0"/>
          </a:xfrm>
          <a:prstGeom prst="line">
            <a:avLst/>
          </a:prstGeom>
          <a:ln w="5715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7 Título"/>
          <p:cNvSpPr txBox="1">
            <a:spLocks/>
          </p:cNvSpPr>
          <p:nvPr userDrawn="1"/>
        </p:nvSpPr>
        <p:spPr>
          <a:xfrm>
            <a:off x="1724025" y="4451350"/>
            <a:ext cx="5872163" cy="73501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hangingPunct="1"/>
            <a:r>
              <a:rPr lang="es-MX" sz="2000" b="0" i="0" dirty="0">
                <a:solidFill>
                  <a:srgbClr val="7F7F7F"/>
                </a:solidFill>
                <a:latin typeface="Montserrat Medium"/>
                <a:cs typeface="Montserrat Medium"/>
              </a:rPr>
              <a:t>Subsecretaría de Integración y Desarrollo del Sector Salud</a:t>
            </a:r>
          </a:p>
        </p:txBody>
      </p:sp>
      <p:sp>
        <p:nvSpPr>
          <p:cNvPr id="20" name="Marcador de texto 1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8" y="3284984"/>
            <a:ext cx="8352928" cy="1224136"/>
          </a:xfrm>
          <a:prstGeom prst="rect">
            <a:avLst/>
          </a:prstGeom>
        </p:spPr>
        <p:txBody>
          <a:bodyPr vert="horz" anchor="ctr" anchorCtr="0"/>
          <a:lstStyle>
            <a:lvl1pPr marL="0" indent="0" algn="ctr">
              <a:buNone/>
              <a:defRPr sz="2400" b="0" i="0" baseline="0">
                <a:solidFill>
                  <a:srgbClr val="A6A6A6"/>
                </a:solidFill>
                <a:latin typeface="Montserrat SemiBold"/>
                <a:cs typeface="Montserrat SemiBold"/>
              </a:defRPr>
            </a:lvl1pPr>
            <a:lvl2pPr marL="455613" indent="0">
              <a:buNone/>
              <a:defRPr/>
            </a:lvl2pPr>
            <a:lvl3pPr marL="912813" indent="0">
              <a:buNone/>
              <a:defRPr/>
            </a:lvl3pPr>
            <a:lvl4pPr marL="1370013" indent="0">
              <a:buNone/>
              <a:defRPr/>
            </a:lvl4pPr>
            <a:lvl5pPr marL="1827213" indent="0">
              <a:buNone/>
              <a:defRPr/>
            </a:lvl5pPr>
          </a:lstStyle>
          <a:p>
            <a:pPr lvl="0"/>
            <a:r>
              <a:rPr lang="es-ES_tradnl" dirty="0" smtClean="0"/>
              <a:t>Nombre de la Dependencia</a:t>
            </a:r>
            <a:endParaRPr lang="es-ES" dirty="0"/>
          </a:p>
        </p:txBody>
      </p:sp>
      <p:sp>
        <p:nvSpPr>
          <p:cNvPr id="21" name="Marcador de texto 19"/>
          <p:cNvSpPr>
            <a:spLocks noGrp="1"/>
          </p:cNvSpPr>
          <p:nvPr>
            <p:ph type="body" sz="quarter" idx="11" hasCustomPrompt="1"/>
          </p:nvPr>
        </p:nvSpPr>
        <p:spPr>
          <a:xfrm>
            <a:off x="395536" y="5733256"/>
            <a:ext cx="8352928" cy="360040"/>
          </a:xfrm>
          <a:prstGeom prst="rect">
            <a:avLst/>
          </a:prstGeom>
        </p:spPr>
        <p:txBody>
          <a:bodyPr vert="horz" anchor="ctr" anchorCtr="0"/>
          <a:lstStyle>
            <a:lvl1pPr marL="0" indent="0" algn="r">
              <a:buNone/>
              <a:defRPr sz="2000" b="0" i="0" baseline="0">
                <a:solidFill>
                  <a:srgbClr val="A6A6A6"/>
                </a:solidFill>
                <a:latin typeface="Montserrat Bold Italic"/>
                <a:cs typeface="Montserrat Bold Italic"/>
              </a:defRPr>
            </a:lvl1pPr>
            <a:lvl2pPr marL="455613" indent="0">
              <a:buNone/>
              <a:defRPr/>
            </a:lvl2pPr>
            <a:lvl3pPr marL="912813" indent="0">
              <a:buNone/>
              <a:defRPr/>
            </a:lvl3pPr>
            <a:lvl4pPr marL="1370013" indent="0">
              <a:buNone/>
              <a:defRPr/>
            </a:lvl4pPr>
            <a:lvl5pPr marL="1827213" indent="0">
              <a:buNone/>
              <a:defRPr/>
            </a:lvl5pPr>
          </a:lstStyle>
          <a:p>
            <a:pPr lvl="0"/>
            <a:r>
              <a:rPr lang="es-ES_tradnl" dirty="0" smtClean="0"/>
              <a:t>Ingrese Fecha:  día de mes de año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0198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31013" y="6519863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 b="1">
                <a:solidFill>
                  <a:srgbClr val="000000"/>
                </a:solidFill>
                <a:latin typeface="Soberana Sans"/>
                <a:cs typeface="Soberana Sans"/>
              </a:defRPr>
            </a:lvl1pPr>
          </a:lstStyle>
          <a:p>
            <a:fld id="{D630CBCC-7DE4-403C-949B-6BB02D94A107}" type="slidenum">
              <a:rPr lang="es-MX" smtClean="0"/>
              <a:pPr/>
              <a:t>‹#›</a:t>
            </a:fld>
            <a:endParaRPr lang="es-MX" dirty="0"/>
          </a:p>
        </p:txBody>
      </p:sp>
      <p:sp>
        <p:nvSpPr>
          <p:cNvPr id="4" name="Título 12"/>
          <p:cNvSpPr>
            <a:spLocks noGrp="1"/>
          </p:cNvSpPr>
          <p:nvPr>
            <p:ph type="title"/>
          </p:nvPr>
        </p:nvSpPr>
        <p:spPr>
          <a:xfrm>
            <a:off x="251519" y="836712"/>
            <a:ext cx="8641655" cy="432048"/>
          </a:xfrm>
          <a:prstGeom prst="rect">
            <a:avLst/>
          </a:prstGeom>
        </p:spPr>
        <p:txBody>
          <a:bodyPr vert="horz"/>
          <a:lstStyle>
            <a:lvl1pPr marL="457200" indent="-457200" algn="l">
              <a:buFont typeface="+mj-lt"/>
              <a:buAutoNum type="arabicPeriod"/>
              <a:defRPr sz="2400" b="0" i="0">
                <a:effectLst/>
                <a:latin typeface="Montserrat SemiBold"/>
                <a:cs typeface="Montserrat SemiBold"/>
              </a:defRPr>
            </a:lvl1pPr>
          </a:lstStyle>
          <a:p>
            <a:r>
              <a:rPr lang="es-ES_tradnl" smtClean="0"/>
              <a:t>Clic para editar título</a:t>
            </a:r>
            <a:endParaRPr lang="es-ES" dirty="0"/>
          </a:p>
        </p:txBody>
      </p:sp>
      <p:sp>
        <p:nvSpPr>
          <p:cNvPr id="7" name="Marcador de posición de imagen 6"/>
          <p:cNvSpPr>
            <a:spLocks noGrp="1"/>
          </p:cNvSpPr>
          <p:nvPr>
            <p:ph type="pic" sz="quarter" idx="13"/>
          </p:nvPr>
        </p:nvSpPr>
        <p:spPr>
          <a:xfrm>
            <a:off x="241300" y="1598613"/>
            <a:ext cx="8651875" cy="4926012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1600" b="0" i="0">
                <a:latin typeface="Montserrat Regular"/>
                <a:cs typeface="Montserrat Regular"/>
              </a:defRPr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1869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0548" y="15596"/>
            <a:ext cx="8568952" cy="864096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05110" y="1196752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7030A0"/>
              </a:buClr>
              <a:buFont typeface="Arial" pitchFamily="34" charset="0"/>
              <a:buChar char="•"/>
              <a:defRPr/>
            </a:lvl1pPr>
            <a:lvl2pPr>
              <a:buClr>
                <a:srgbClr val="7030A0"/>
              </a:buClr>
              <a:defRPr/>
            </a:lvl2pPr>
            <a:lvl3pPr>
              <a:buClr>
                <a:srgbClr val="7030A0"/>
              </a:buClr>
              <a:defRPr/>
            </a:lvl3pPr>
            <a:lvl4pPr>
              <a:buClr>
                <a:srgbClr val="7030A0"/>
              </a:buClr>
              <a:defRPr/>
            </a:lvl4pPr>
            <a:lvl5pPr>
              <a:buClr>
                <a:srgbClr val="7030A0"/>
              </a:buClr>
              <a:defRPr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31013" y="6519863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 b="1">
                <a:solidFill>
                  <a:srgbClr val="000000"/>
                </a:solidFill>
                <a:latin typeface="Soberana Sans"/>
                <a:cs typeface="Soberana Sans"/>
              </a:defRPr>
            </a:lvl1pPr>
          </a:lstStyle>
          <a:p>
            <a:fld id="{D630CBCC-7DE4-403C-949B-6BB02D94A107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00582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31013" y="6519863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 b="1">
                <a:solidFill>
                  <a:schemeClr val="tx1"/>
                </a:solidFill>
                <a:latin typeface="Soberana Sans"/>
                <a:cs typeface="Soberana Sans"/>
              </a:defRPr>
            </a:lvl1pPr>
          </a:lstStyle>
          <a:p>
            <a:fld id="{D630CBCC-7DE4-403C-949B-6BB02D94A107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40457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Título"/>
          <p:cNvSpPr txBox="1">
            <a:spLocks/>
          </p:cNvSpPr>
          <p:nvPr userDrawn="1"/>
        </p:nvSpPr>
        <p:spPr>
          <a:xfrm>
            <a:off x="815975" y="1124744"/>
            <a:ext cx="7512050" cy="411163"/>
          </a:xfrm>
          <a:prstGeom prst="rect">
            <a:avLst/>
          </a:prstGeom>
        </p:spPr>
        <p:txBody>
          <a:bodyPr/>
          <a:lstStyle/>
          <a:p>
            <a:pPr algn="ctr" eaLnBrk="1" hangingPunct="1"/>
            <a:r>
              <a:rPr lang="es-MX" sz="2400" b="0" i="0" kern="1200" dirty="0">
                <a:effectLst/>
                <a:latin typeface="Montserrat SemiBold"/>
                <a:cs typeface="Montserrat SemiBold"/>
              </a:rPr>
              <a:t>Contenido</a:t>
            </a:r>
          </a:p>
        </p:txBody>
      </p:sp>
      <p:sp>
        <p:nvSpPr>
          <p:cNvPr id="7" name="Marcador de contenido 6"/>
          <p:cNvSpPr>
            <a:spLocks noGrp="1"/>
          </p:cNvSpPr>
          <p:nvPr>
            <p:ph sz="quarter" idx="13" hasCustomPrompt="1"/>
          </p:nvPr>
        </p:nvSpPr>
        <p:spPr>
          <a:xfrm>
            <a:off x="250824" y="1988840"/>
            <a:ext cx="8642351" cy="4507210"/>
          </a:xfrm>
          <a:prstGeom prst="rect">
            <a:avLst/>
          </a:prstGeom>
        </p:spPr>
        <p:txBody>
          <a:bodyPr vert="horz"/>
          <a:lstStyle>
            <a:lvl1pPr marL="457200" indent="-457200">
              <a:buFont typeface="+mj-lt"/>
              <a:buAutoNum type="arabicPeriod"/>
              <a:defRPr sz="2000" b="0" i="0" baseline="0">
                <a:latin typeface="Montserrat Regular"/>
                <a:cs typeface="Montserrat Regular"/>
              </a:defRPr>
            </a:lvl1pPr>
            <a:lvl2pPr marL="455613" indent="0">
              <a:buNone/>
              <a:defRPr/>
            </a:lvl2pPr>
            <a:lvl3pPr marL="912813" indent="0">
              <a:buNone/>
              <a:defRPr/>
            </a:lvl3pPr>
            <a:lvl4pPr marL="1370013" indent="0">
              <a:buNone/>
              <a:defRPr/>
            </a:lvl4pPr>
            <a:lvl5pPr marL="1827213" indent="0">
              <a:buNone/>
              <a:defRPr/>
            </a:lvl5pPr>
          </a:lstStyle>
          <a:p>
            <a:pPr lvl="0"/>
            <a:r>
              <a:rPr lang="es-ES_tradnl" dirty="0" smtClean="0"/>
              <a:t>Haga clic para listar el contenido de la presentación.</a:t>
            </a:r>
          </a:p>
        </p:txBody>
      </p:sp>
      <p:sp>
        <p:nvSpPr>
          <p:cNvPr id="11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31013" y="6519863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 b="1">
                <a:solidFill>
                  <a:srgbClr val="000000"/>
                </a:solidFill>
                <a:latin typeface="Soberana Sans"/>
                <a:cs typeface="Soberana Sans"/>
              </a:defRPr>
            </a:lvl1pPr>
          </a:lstStyle>
          <a:p>
            <a:fld id="{D630CBCC-7DE4-403C-949B-6BB02D94A107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87103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contenido 6"/>
          <p:cNvSpPr>
            <a:spLocks noGrp="1"/>
          </p:cNvSpPr>
          <p:nvPr>
            <p:ph sz="quarter" idx="13" hasCustomPrompt="1"/>
          </p:nvPr>
        </p:nvSpPr>
        <p:spPr>
          <a:xfrm>
            <a:off x="250824" y="1598613"/>
            <a:ext cx="8642351" cy="4897437"/>
          </a:xfrm>
          <a:prstGeom prst="rect">
            <a:avLst/>
          </a:prstGeom>
        </p:spPr>
        <p:txBody>
          <a:bodyPr vert="horz"/>
          <a:lstStyle>
            <a:lvl1pPr marL="0" indent="0" algn="just">
              <a:buFont typeface="Arial"/>
              <a:buNone/>
              <a:defRPr sz="1800" b="0" i="0" baseline="0">
                <a:latin typeface="Montserrat Regular"/>
                <a:cs typeface="Montserrat Regular"/>
              </a:defRPr>
            </a:lvl1pPr>
            <a:lvl2pPr marL="455613" indent="0">
              <a:buNone/>
              <a:defRPr/>
            </a:lvl2pPr>
            <a:lvl3pPr marL="912813" indent="0">
              <a:buNone/>
              <a:defRPr/>
            </a:lvl3pPr>
            <a:lvl4pPr marL="1370013" indent="0">
              <a:buNone/>
              <a:defRPr/>
            </a:lvl4pPr>
            <a:lvl5pPr marL="1827213" indent="0">
              <a:buNone/>
              <a:defRPr/>
            </a:lvl5pPr>
          </a:lstStyle>
          <a:p>
            <a:pPr lvl="0"/>
            <a:r>
              <a:rPr lang="es-ES_tradnl" dirty="0" smtClean="0"/>
              <a:t>Haga clic para listar el contenido de la presentación.</a:t>
            </a:r>
          </a:p>
        </p:txBody>
      </p:sp>
      <p:sp>
        <p:nvSpPr>
          <p:cNvPr id="12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31013" y="6519863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 b="1">
                <a:solidFill>
                  <a:srgbClr val="000000"/>
                </a:solidFill>
                <a:latin typeface="Soberana Sans"/>
                <a:cs typeface="Soberana Sans"/>
              </a:defRPr>
            </a:lvl1pPr>
          </a:lstStyle>
          <a:p>
            <a:fld id="{D630CBCC-7DE4-403C-949B-6BB02D94A107}" type="slidenum">
              <a:rPr lang="es-MX" smtClean="0"/>
              <a:pPr/>
              <a:t>‹#›</a:t>
            </a:fld>
            <a:endParaRPr lang="es-MX" dirty="0"/>
          </a:p>
        </p:txBody>
      </p:sp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251519" y="836712"/>
            <a:ext cx="8641655" cy="432048"/>
          </a:xfrm>
          <a:prstGeom prst="rect">
            <a:avLst/>
          </a:prstGeom>
          <a:effectLst/>
        </p:spPr>
        <p:txBody>
          <a:bodyPr vert="horz"/>
          <a:lstStyle>
            <a:lvl1pPr marL="457200" indent="-457200" algn="l">
              <a:buFont typeface="+mj-lt"/>
              <a:buAutoNum type="arabicPeriod"/>
              <a:defRPr sz="2400" b="0" i="0">
                <a:effectLst/>
                <a:latin typeface="Montserrat SemiBold"/>
                <a:cs typeface="Montserrat SemiBold"/>
              </a:defRPr>
            </a:lvl1pPr>
          </a:lstStyle>
          <a:p>
            <a:r>
              <a:rPr lang="es-ES_tradnl" dirty="0" smtClean="0"/>
              <a:t>Clic para editar título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94701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id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contenido 6"/>
          <p:cNvSpPr>
            <a:spLocks noGrp="1"/>
          </p:cNvSpPr>
          <p:nvPr>
            <p:ph sz="quarter" idx="13" hasCustomPrompt="1"/>
          </p:nvPr>
        </p:nvSpPr>
        <p:spPr>
          <a:xfrm>
            <a:off x="250824" y="2204864"/>
            <a:ext cx="8642351" cy="4291186"/>
          </a:xfrm>
          <a:prstGeom prst="rect">
            <a:avLst/>
          </a:prstGeom>
        </p:spPr>
        <p:txBody>
          <a:bodyPr vert="horz"/>
          <a:lstStyle>
            <a:lvl1pPr marL="0" indent="0" algn="just">
              <a:buFont typeface="Arial"/>
              <a:buNone/>
              <a:defRPr sz="1800" b="0" i="0" baseline="0">
                <a:latin typeface="Montserrat Regular"/>
                <a:cs typeface="Montserrat Regular"/>
              </a:defRPr>
            </a:lvl1pPr>
            <a:lvl2pPr marL="455613" indent="0">
              <a:buNone/>
              <a:defRPr/>
            </a:lvl2pPr>
            <a:lvl3pPr marL="912813" indent="0">
              <a:buNone/>
              <a:defRPr/>
            </a:lvl3pPr>
            <a:lvl4pPr marL="1370013" indent="0">
              <a:buNone/>
              <a:defRPr/>
            </a:lvl4pPr>
            <a:lvl5pPr marL="1827213" indent="0">
              <a:buNone/>
              <a:defRPr/>
            </a:lvl5pPr>
          </a:lstStyle>
          <a:p>
            <a:pPr lvl="0"/>
            <a:r>
              <a:rPr lang="es-ES_tradnl" dirty="0" smtClean="0"/>
              <a:t>Haga clic para listar el contenido de la presentación.</a:t>
            </a:r>
          </a:p>
        </p:txBody>
      </p:sp>
      <p:sp>
        <p:nvSpPr>
          <p:cNvPr id="12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31013" y="6519863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 b="1">
                <a:solidFill>
                  <a:srgbClr val="000000"/>
                </a:solidFill>
                <a:latin typeface="Soberana Sans"/>
                <a:cs typeface="Soberana Sans"/>
              </a:defRPr>
            </a:lvl1pPr>
          </a:lstStyle>
          <a:p>
            <a:fld id="{D630CBCC-7DE4-403C-949B-6BB02D94A107}" type="slidenum">
              <a:rPr lang="es-MX" smtClean="0"/>
              <a:pPr/>
              <a:t>‹#›</a:t>
            </a:fld>
            <a:endParaRPr lang="es-MX" dirty="0"/>
          </a:p>
        </p:txBody>
      </p:sp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251519" y="836712"/>
            <a:ext cx="8641655" cy="432048"/>
          </a:xfrm>
          <a:prstGeom prst="rect">
            <a:avLst/>
          </a:prstGeom>
        </p:spPr>
        <p:txBody>
          <a:bodyPr vert="horz"/>
          <a:lstStyle>
            <a:lvl1pPr marL="457200" indent="-457200" algn="l">
              <a:buFont typeface="+mj-lt"/>
              <a:buAutoNum type="arabicPeriod"/>
              <a:defRPr sz="2400" b="1">
                <a:effectLst/>
                <a:latin typeface="Montserrat Regular"/>
                <a:cs typeface="Montserrat Regular"/>
              </a:defRPr>
            </a:lvl1pPr>
          </a:lstStyle>
          <a:p>
            <a:r>
              <a:rPr lang="es-ES_tradnl" smtClean="0"/>
              <a:t>Clic para editar título</a:t>
            </a:r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4" hasCustomPrompt="1"/>
          </p:nvPr>
        </p:nvSpPr>
        <p:spPr>
          <a:xfrm>
            <a:off x="250824" y="1376448"/>
            <a:ext cx="8642350" cy="360363"/>
          </a:xfrm>
          <a:prstGeom prst="rect">
            <a:avLst/>
          </a:prstGeom>
        </p:spPr>
        <p:txBody>
          <a:bodyPr/>
          <a:lstStyle>
            <a:lvl1pPr marL="0" indent="0">
              <a:buFont typeface="+mj-lt"/>
              <a:buNone/>
              <a:defRPr sz="2000" b="0" i="0">
                <a:latin typeface="Montserrat Bold"/>
                <a:cs typeface="Montserrat Bold"/>
              </a:defRPr>
            </a:lvl1pPr>
            <a:lvl2pPr marL="455613" indent="0">
              <a:buNone/>
              <a:defRPr sz="2000" b="1">
                <a:latin typeface="Soberana Sans" panose="02000000000000000000" pitchFamily="50" charset="0"/>
              </a:defRPr>
            </a:lvl2pPr>
            <a:lvl3pPr marL="912813" indent="0">
              <a:buNone/>
              <a:defRPr sz="2000" b="1">
                <a:latin typeface="Soberana Sans" panose="02000000000000000000" pitchFamily="50" charset="0"/>
              </a:defRPr>
            </a:lvl3pPr>
            <a:lvl4pPr marL="1370013" indent="0">
              <a:buNone/>
              <a:defRPr sz="2000" b="1">
                <a:latin typeface="Soberana Sans" panose="02000000000000000000" pitchFamily="50" charset="0"/>
              </a:defRPr>
            </a:lvl4pPr>
            <a:lvl5pPr marL="1827213" indent="0">
              <a:buNone/>
              <a:defRPr sz="2000" b="1">
                <a:latin typeface="Soberana Sans" panose="02000000000000000000" pitchFamily="50" charset="0"/>
              </a:defRPr>
            </a:lvl5pPr>
          </a:lstStyle>
          <a:p>
            <a:pPr lvl="0"/>
            <a:r>
              <a:rPr lang="es-ES" dirty="0" smtClean="0"/>
              <a:t>Haga clic para modificar el subtitulo</a:t>
            </a:r>
          </a:p>
        </p:txBody>
      </p:sp>
    </p:spTree>
    <p:extLst>
      <p:ext uri="{BB962C8B-B14F-4D97-AF65-F5344CB8AC3E}">
        <p14:creationId xmlns:p14="http://schemas.microsoft.com/office/powerpoint/2010/main" val="416540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ñe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6"/>
          <p:cNvSpPr>
            <a:spLocks noGrp="1"/>
          </p:cNvSpPr>
          <p:nvPr>
            <p:ph sz="quarter" idx="13" hasCustomPrompt="1"/>
          </p:nvPr>
        </p:nvSpPr>
        <p:spPr>
          <a:xfrm>
            <a:off x="250824" y="1598613"/>
            <a:ext cx="8642351" cy="4897437"/>
          </a:xfrm>
          <a:prstGeom prst="rect">
            <a:avLst/>
          </a:prstGeom>
        </p:spPr>
        <p:txBody>
          <a:bodyPr vert="horz"/>
          <a:lstStyle>
            <a:lvl1pPr marL="342900" indent="-342900" algn="just">
              <a:buFont typeface="Arial"/>
              <a:buChar char="•"/>
              <a:defRPr sz="2000" b="0" i="0" baseline="0">
                <a:latin typeface="Montserrat Regular"/>
                <a:cs typeface="Montserrat Regular"/>
              </a:defRPr>
            </a:lvl1pPr>
            <a:lvl2pPr marL="455613" indent="0">
              <a:buNone/>
              <a:defRPr/>
            </a:lvl2pPr>
            <a:lvl3pPr marL="912813" indent="0">
              <a:buNone/>
              <a:defRPr/>
            </a:lvl3pPr>
            <a:lvl4pPr marL="1370013" indent="0">
              <a:buNone/>
              <a:defRPr/>
            </a:lvl4pPr>
            <a:lvl5pPr marL="1827213" indent="0">
              <a:buNone/>
              <a:defRPr/>
            </a:lvl5pPr>
          </a:lstStyle>
          <a:p>
            <a:pPr lvl="0"/>
            <a:r>
              <a:rPr lang="es-ES_tradnl" dirty="0" smtClean="0"/>
              <a:t>Haga clic para texto con </a:t>
            </a:r>
            <a:r>
              <a:rPr lang="es-ES_tradnl" dirty="0" err="1" smtClean="0"/>
              <a:t>bullet</a:t>
            </a:r>
            <a:r>
              <a:rPr lang="es-ES_tradnl" dirty="0" smtClean="0"/>
              <a:t> circular.</a:t>
            </a: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31013" y="6519863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 b="1">
                <a:solidFill>
                  <a:srgbClr val="000000"/>
                </a:solidFill>
                <a:latin typeface="Soberana Sans"/>
                <a:cs typeface="Soberana Sans"/>
              </a:defRPr>
            </a:lvl1pPr>
          </a:lstStyle>
          <a:p>
            <a:fld id="{D630CBCC-7DE4-403C-949B-6BB02D94A107}" type="slidenum">
              <a:rPr lang="es-MX" smtClean="0"/>
              <a:pPr/>
              <a:t>‹#›</a:t>
            </a:fld>
            <a:endParaRPr lang="es-MX" dirty="0"/>
          </a:p>
        </p:txBody>
      </p:sp>
      <p:sp>
        <p:nvSpPr>
          <p:cNvPr id="5" name="Título 12"/>
          <p:cNvSpPr>
            <a:spLocks noGrp="1"/>
          </p:cNvSpPr>
          <p:nvPr>
            <p:ph type="title"/>
          </p:nvPr>
        </p:nvSpPr>
        <p:spPr>
          <a:xfrm>
            <a:off x="251519" y="836712"/>
            <a:ext cx="8641655" cy="432048"/>
          </a:xfrm>
          <a:prstGeom prst="rect">
            <a:avLst/>
          </a:prstGeom>
        </p:spPr>
        <p:txBody>
          <a:bodyPr vert="horz"/>
          <a:lstStyle>
            <a:lvl1pPr marL="457200" indent="-457200" algn="l">
              <a:buFont typeface="+mj-lt"/>
              <a:buAutoNum type="arabicPeriod"/>
              <a:defRPr sz="2400" b="0" i="0">
                <a:effectLst/>
                <a:latin typeface="Montserrat SemiBold"/>
                <a:cs typeface="Montserrat SemiBold"/>
              </a:defRPr>
            </a:lvl1pPr>
          </a:lstStyle>
          <a:p>
            <a:r>
              <a:rPr lang="es-ES_tradnl" smtClean="0"/>
              <a:t>Clic para editar título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45869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ñet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31013" y="6519863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 b="1">
                <a:solidFill>
                  <a:srgbClr val="000000"/>
                </a:solidFill>
                <a:latin typeface="Soberana Sans"/>
                <a:cs typeface="Soberana Sans"/>
              </a:defRPr>
            </a:lvl1pPr>
          </a:lstStyle>
          <a:p>
            <a:fld id="{D630CBCC-7DE4-403C-949B-6BB02D94A107}" type="slidenum">
              <a:rPr lang="es-MX" smtClean="0"/>
              <a:pPr/>
              <a:t>‹#›</a:t>
            </a:fld>
            <a:endParaRPr lang="es-MX" dirty="0"/>
          </a:p>
        </p:txBody>
      </p:sp>
      <p:sp>
        <p:nvSpPr>
          <p:cNvPr id="8" name="Título 12"/>
          <p:cNvSpPr>
            <a:spLocks noGrp="1"/>
          </p:cNvSpPr>
          <p:nvPr>
            <p:ph type="title"/>
          </p:nvPr>
        </p:nvSpPr>
        <p:spPr>
          <a:xfrm>
            <a:off x="251519" y="836712"/>
            <a:ext cx="8641655" cy="432048"/>
          </a:xfrm>
          <a:prstGeom prst="rect">
            <a:avLst/>
          </a:prstGeom>
        </p:spPr>
        <p:txBody>
          <a:bodyPr vert="horz"/>
          <a:lstStyle>
            <a:lvl1pPr marL="457200" indent="-457200" algn="l">
              <a:buFont typeface="+mj-lt"/>
              <a:buAutoNum type="arabicPeriod"/>
              <a:defRPr sz="2400" b="0" i="0">
                <a:effectLst/>
                <a:latin typeface="Montserrat SemiBold"/>
                <a:cs typeface="Montserrat SemiBold"/>
              </a:defRPr>
            </a:lvl1pPr>
          </a:lstStyle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10" name="Marcador de contenido 9"/>
          <p:cNvSpPr>
            <a:spLocks noGrp="1"/>
          </p:cNvSpPr>
          <p:nvPr>
            <p:ph sz="quarter" idx="14" hasCustomPrompt="1"/>
          </p:nvPr>
        </p:nvSpPr>
        <p:spPr>
          <a:xfrm>
            <a:off x="250825" y="1598614"/>
            <a:ext cx="8642350" cy="4897436"/>
          </a:xfrm>
          <a:prstGeom prst="rect">
            <a:avLst/>
          </a:prstGeom>
        </p:spPr>
        <p:txBody>
          <a:bodyPr vert="horz"/>
          <a:lstStyle>
            <a:lvl1pPr>
              <a:defRPr sz="2000" b="0" i="0" baseline="0">
                <a:effectLst/>
                <a:latin typeface="Montserrat Regular"/>
                <a:cs typeface="Montserrat Regular"/>
              </a:defRPr>
            </a:lvl1pPr>
            <a:lvl2pPr marL="741363" indent="-285750">
              <a:buFont typeface="Wingdings" charset="2"/>
              <a:buChar char="ü"/>
              <a:defRPr sz="2000" b="0" i="0">
                <a:effectLst/>
                <a:latin typeface="Montserrat Regular"/>
                <a:cs typeface="Montserrat Regular"/>
              </a:defRPr>
            </a:lvl2pPr>
            <a:lvl3pPr>
              <a:defRPr sz="2000" b="1">
                <a:latin typeface="Soberana Sans"/>
                <a:cs typeface="Soberana Sans"/>
              </a:defRPr>
            </a:lvl3pPr>
            <a:lvl4pPr>
              <a:defRPr sz="2000" b="1">
                <a:latin typeface="Soberana Sans"/>
                <a:cs typeface="Soberana Sans"/>
              </a:defRPr>
            </a:lvl4pPr>
            <a:lvl5pPr>
              <a:defRPr sz="2000" b="1">
                <a:latin typeface="Soberana Sans"/>
                <a:cs typeface="Soberana Sans"/>
              </a:defRPr>
            </a:lvl5pPr>
          </a:lstStyle>
          <a:p>
            <a:pPr lvl="0"/>
            <a:r>
              <a:rPr lang="es-ES_tradnl" dirty="0" smtClean="0"/>
              <a:t>Haga clic para modificar texto con </a:t>
            </a:r>
            <a:r>
              <a:rPr lang="es-ES_tradnl" dirty="0" err="1" smtClean="0"/>
              <a:t>bullet</a:t>
            </a:r>
            <a:r>
              <a:rPr lang="es-ES_tradnl" dirty="0" smtClean="0"/>
              <a:t> disco.</a:t>
            </a:r>
          </a:p>
          <a:p>
            <a:pPr lvl="1"/>
            <a:r>
              <a:rPr lang="es-ES_tradnl" dirty="0" smtClean="0"/>
              <a:t>Segundo nivel con palomita</a:t>
            </a:r>
          </a:p>
        </p:txBody>
      </p:sp>
    </p:spTree>
    <p:extLst>
      <p:ext uri="{BB962C8B-B14F-4D97-AF65-F5344CB8AC3E}">
        <p14:creationId xmlns:p14="http://schemas.microsoft.com/office/powerpoint/2010/main" val="983957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31013" y="6519863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 b="1">
                <a:solidFill>
                  <a:srgbClr val="000000"/>
                </a:solidFill>
                <a:latin typeface="Soberana Sans"/>
                <a:cs typeface="Soberana Sans"/>
              </a:defRPr>
            </a:lvl1pPr>
          </a:lstStyle>
          <a:p>
            <a:fld id="{D630CBCC-7DE4-403C-949B-6BB02D94A107}" type="slidenum">
              <a:rPr lang="es-MX" smtClean="0"/>
              <a:pPr/>
              <a:t>‹#›</a:t>
            </a:fld>
            <a:endParaRPr lang="es-MX" dirty="0"/>
          </a:p>
        </p:txBody>
      </p:sp>
      <p:sp>
        <p:nvSpPr>
          <p:cNvPr id="5" name="Título 12"/>
          <p:cNvSpPr>
            <a:spLocks noGrp="1"/>
          </p:cNvSpPr>
          <p:nvPr>
            <p:ph type="title"/>
          </p:nvPr>
        </p:nvSpPr>
        <p:spPr>
          <a:xfrm>
            <a:off x="251519" y="836712"/>
            <a:ext cx="8641655" cy="432048"/>
          </a:xfrm>
          <a:prstGeom prst="rect">
            <a:avLst/>
          </a:prstGeom>
        </p:spPr>
        <p:txBody>
          <a:bodyPr vert="horz"/>
          <a:lstStyle>
            <a:lvl1pPr marL="457200" indent="-457200" algn="l">
              <a:buFont typeface="+mj-lt"/>
              <a:buAutoNum type="arabicPeriod"/>
              <a:defRPr sz="2400" b="0" i="0">
                <a:effectLst/>
                <a:latin typeface="Montserrat SemiBold"/>
                <a:cs typeface="Montserrat SemiBold"/>
              </a:defRPr>
            </a:lvl1pPr>
          </a:lstStyle>
          <a:p>
            <a:r>
              <a:rPr lang="es-ES_tradnl" smtClean="0"/>
              <a:t>Clic para editar título</a:t>
            </a:r>
            <a:endParaRPr lang="es-ES" dirty="0"/>
          </a:p>
        </p:txBody>
      </p:sp>
      <p:sp>
        <p:nvSpPr>
          <p:cNvPr id="7" name="Marcador de tabla 6"/>
          <p:cNvSpPr>
            <a:spLocks noGrp="1"/>
          </p:cNvSpPr>
          <p:nvPr>
            <p:ph type="tbl" sz="quarter" idx="13"/>
          </p:nvPr>
        </p:nvSpPr>
        <p:spPr>
          <a:xfrm>
            <a:off x="241300" y="1598613"/>
            <a:ext cx="8651875" cy="4854575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1600" b="0" i="0">
                <a:latin typeface="Montserrat Regular"/>
                <a:cs typeface="Montserrat Regular"/>
              </a:defRPr>
            </a:lvl1pPr>
          </a:lstStyle>
          <a:p>
            <a:r>
              <a:rPr lang="es-ES_tradnl" smtClean="0"/>
              <a:t>Haga clic en el icono para agregar una tabla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04339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31013" y="6519863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 b="1">
                <a:solidFill>
                  <a:srgbClr val="000000"/>
                </a:solidFill>
                <a:latin typeface="Soberana Sans"/>
                <a:cs typeface="Soberana Sans"/>
              </a:defRPr>
            </a:lvl1pPr>
          </a:lstStyle>
          <a:p>
            <a:fld id="{D630CBCC-7DE4-403C-949B-6BB02D94A107}" type="slidenum">
              <a:rPr lang="es-MX" smtClean="0"/>
              <a:pPr/>
              <a:t>‹#›</a:t>
            </a:fld>
            <a:endParaRPr lang="es-MX" dirty="0"/>
          </a:p>
        </p:txBody>
      </p:sp>
      <p:sp>
        <p:nvSpPr>
          <p:cNvPr id="5" name="Título 12"/>
          <p:cNvSpPr>
            <a:spLocks noGrp="1"/>
          </p:cNvSpPr>
          <p:nvPr>
            <p:ph type="title"/>
          </p:nvPr>
        </p:nvSpPr>
        <p:spPr>
          <a:xfrm>
            <a:off x="251519" y="836712"/>
            <a:ext cx="8641655" cy="432048"/>
          </a:xfrm>
          <a:prstGeom prst="rect">
            <a:avLst/>
          </a:prstGeom>
        </p:spPr>
        <p:txBody>
          <a:bodyPr vert="horz"/>
          <a:lstStyle>
            <a:lvl1pPr marL="457200" indent="-457200" algn="l">
              <a:buFont typeface="+mj-lt"/>
              <a:buAutoNum type="arabicPeriod"/>
              <a:defRPr sz="2400" b="0" i="0">
                <a:effectLst/>
                <a:latin typeface="Montserrat SemiBold"/>
                <a:cs typeface="Montserrat SemiBold"/>
              </a:defRPr>
            </a:lvl1pPr>
          </a:lstStyle>
          <a:p>
            <a:r>
              <a:rPr lang="es-ES_tradnl" smtClean="0"/>
              <a:t>Clic para editar título</a:t>
            </a:r>
            <a:endParaRPr lang="es-ES" dirty="0"/>
          </a:p>
        </p:txBody>
      </p:sp>
      <p:sp>
        <p:nvSpPr>
          <p:cNvPr id="7" name="Marcador de gráfico 6"/>
          <p:cNvSpPr>
            <a:spLocks noGrp="1"/>
          </p:cNvSpPr>
          <p:nvPr>
            <p:ph type="chart" sz="quarter" idx="13"/>
          </p:nvPr>
        </p:nvSpPr>
        <p:spPr>
          <a:xfrm>
            <a:off x="241300" y="1598613"/>
            <a:ext cx="8723313" cy="4783137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1600" b="0" i="0">
                <a:latin typeface="Montserrat Regular"/>
                <a:cs typeface="Montserrat Regular"/>
              </a:defRPr>
            </a:lvl1pPr>
          </a:lstStyle>
          <a:p>
            <a:r>
              <a:rPr lang="es-ES_tradnl" smtClean="0"/>
              <a:t>Haga clic en el icono para agregar un gráfico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3539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2019_fondo.wmf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9" r:id="rId2"/>
    <p:sldLayoutId id="2147483711" r:id="rId3"/>
    <p:sldLayoutId id="2147483712" r:id="rId4"/>
    <p:sldLayoutId id="2147483718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MS PGothic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MS PGothic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MS PGothic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1363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1413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598613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5813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chart" Target="../charts/char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chart" Target="../charts/char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chart" Target="../charts/char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chart" Target="../charts/chart10.xml"/><Relationship Id="rId3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4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953735"/>
                </a:solidFill>
              </a:rPr>
              <a:t>La Formaci</a:t>
            </a:r>
            <a:r>
              <a:rPr lang="es-MX" dirty="0" smtClean="0">
                <a:solidFill>
                  <a:srgbClr val="953735"/>
                </a:solidFill>
              </a:rPr>
              <a:t>ón de Recursos Humanos en Salud en México</a:t>
            </a:r>
            <a:endParaRPr lang="es-MX" dirty="0">
              <a:solidFill>
                <a:srgbClr val="953735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MX" dirty="0" smtClean="0"/>
              <a:t>Direcci</a:t>
            </a:r>
            <a:r>
              <a:rPr lang="es-MX" dirty="0" smtClean="0"/>
              <a:t>ón General de Calidad Y Educación en Salud</a:t>
            </a:r>
            <a:endParaRPr lang="es-MX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s-MX" dirty="0" smtClean="0"/>
              <a:t>2 de mayo de 2019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56837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778842" y="743811"/>
            <a:ext cx="80416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dirty="0"/>
              <a:t>Existe una brecha que tiende a crecer entre la capacidad de absorción del </a:t>
            </a:r>
            <a:r>
              <a:rPr lang="es-MX" sz="2000" b="1" dirty="0"/>
              <a:t>sector salud de médicos</a:t>
            </a:r>
            <a:r>
              <a:rPr lang="es-MX" sz="2000" dirty="0"/>
              <a:t> y el número de </a:t>
            </a:r>
            <a:r>
              <a:rPr lang="es-MX" sz="2000" b="1" dirty="0"/>
              <a:t>médicos que egresan </a:t>
            </a:r>
            <a:r>
              <a:rPr lang="es-MX" sz="2000" dirty="0"/>
              <a:t>cada año, quedando cada vez más médicos fuera del sistema.</a:t>
            </a:r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7807963"/>
              </p:ext>
            </p:extLst>
          </p:nvPr>
        </p:nvGraphicFramePr>
        <p:xfrm>
          <a:off x="778842" y="1891665"/>
          <a:ext cx="7514307" cy="4345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CuadroTexto 13"/>
          <p:cNvSpPr txBox="1"/>
          <p:nvPr/>
        </p:nvSpPr>
        <p:spPr>
          <a:xfrm>
            <a:off x="179512" y="6237312"/>
            <a:ext cx="3186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/>
              <a:t>Fuente: Anuario estadístico ANUIES 2015 / DGCES</a:t>
            </a:r>
          </a:p>
          <a:p>
            <a:endParaRPr lang="es-MX" sz="900" dirty="0"/>
          </a:p>
        </p:txBody>
      </p:sp>
      <p:cxnSp>
        <p:nvCxnSpPr>
          <p:cNvPr id="4" name="Conector recto de flecha 3"/>
          <p:cNvCxnSpPr/>
          <p:nvPr/>
        </p:nvCxnSpPr>
        <p:spPr>
          <a:xfrm>
            <a:off x="7956376" y="2708920"/>
            <a:ext cx="0" cy="1596920"/>
          </a:xfrm>
          <a:prstGeom prst="straightConnector1">
            <a:avLst/>
          </a:prstGeom>
          <a:ln w="57150" cap="flat" cmpd="sng" algn="ctr">
            <a:solidFill>
              <a:srgbClr val="C0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CBCC-7DE4-403C-949B-6BB02D94A107}" type="slidenum">
              <a:rPr lang="es-MX" smtClean="0"/>
              <a:pPr/>
              <a:t>10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4633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196752"/>
            <a:ext cx="40191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>
                <a:cs typeface="Arial" panose="020B0604020202020204" pitchFamily="34" charset="0"/>
              </a:rPr>
              <a:t>Oferta educativa y Acreditación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99592" y="6050905"/>
            <a:ext cx="27318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400" dirty="0">
                <a:latin typeface="Montserrat" panose="00000500000000000000" pitchFamily="2" charset="0"/>
              </a:rPr>
              <a:t>Fuente: </a:t>
            </a:r>
            <a:r>
              <a:rPr lang="es-MX" sz="1400" dirty="0" smtClean="0">
                <a:latin typeface="Montserrat" panose="00000500000000000000" pitchFamily="2" charset="0"/>
              </a:rPr>
              <a:t>COMAEM, Abril 2019</a:t>
            </a:r>
            <a:endParaRPr lang="es-MX" sz="1400" dirty="0">
              <a:latin typeface="Montserrat" panose="00000500000000000000" pitchFamily="2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375300"/>
              </p:ext>
            </p:extLst>
          </p:nvPr>
        </p:nvGraphicFramePr>
        <p:xfrm>
          <a:off x="539552" y="1988840"/>
          <a:ext cx="7661448" cy="2712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32448">
                  <a:extLst>
                    <a:ext uri="{9D8B030D-6E8A-4147-A177-3AD203B41FA5}">
                      <a16:colId xmlns:a16="http://schemas.microsoft.com/office/drawing/2014/main" xmlns="" val="1861128985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357771258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1135433518"/>
                    </a:ext>
                  </a:extLst>
                </a:gridCol>
                <a:gridCol w="1108720">
                  <a:extLst>
                    <a:ext uri="{9D8B030D-6E8A-4147-A177-3AD203B41FA5}">
                      <a16:colId xmlns:a16="http://schemas.microsoft.com/office/drawing/2014/main" xmlns="" val="1018565673"/>
                    </a:ext>
                  </a:extLst>
                </a:gridCol>
              </a:tblGrid>
              <a:tr h="303495"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Montserrat" panose="00000500000000000000" pitchFamily="2" charset="0"/>
                        </a:rPr>
                        <a:t>Estado</a:t>
                      </a:r>
                      <a:endParaRPr lang="es-MX" sz="18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Montserrat" panose="00000500000000000000" pitchFamily="2" charset="0"/>
                        </a:rPr>
                        <a:t>Públicas</a:t>
                      </a:r>
                      <a:endParaRPr lang="es-MX" sz="18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Montserrat" panose="00000500000000000000" pitchFamily="2" charset="0"/>
                        </a:rPr>
                        <a:t>Privadas</a:t>
                      </a:r>
                      <a:endParaRPr lang="es-MX" sz="18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Montserrat" panose="00000500000000000000" pitchFamily="2" charset="0"/>
                        </a:rPr>
                        <a:t>Total</a:t>
                      </a:r>
                      <a:endParaRPr lang="es-MX" sz="18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01613764"/>
                  </a:ext>
                </a:extLst>
              </a:tr>
              <a:tr h="307710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Montserrat" panose="00000500000000000000" pitchFamily="2" charset="0"/>
                        </a:rPr>
                        <a:t>ACREDITADAS</a:t>
                      </a:r>
                      <a:endParaRPr lang="es-MX" sz="1600" b="1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Montserrat" panose="00000500000000000000" pitchFamily="2" charset="0"/>
                        </a:rPr>
                        <a:t>46</a:t>
                      </a:r>
                      <a:endParaRPr lang="es-MX" sz="16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Montserrat" panose="00000500000000000000" pitchFamily="2" charset="0"/>
                        </a:rPr>
                        <a:t>43</a:t>
                      </a:r>
                      <a:endParaRPr lang="es-MX" sz="16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Montserrat" panose="00000500000000000000" pitchFamily="2" charset="0"/>
                        </a:rPr>
                        <a:t>89</a:t>
                      </a:r>
                      <a:endParaRPr lang="es-MX" sz="16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45442008"/>
                  </a:ext>
                </a:extLst>
              </a:tr>
              <a:tr h="307710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Montserrat" panose="00000500000000000000" pitchFamily="2" charset="0"/>
                        </a:rPr>
                        <a:t>ACREDITACIONES VENCIDAS</a:t>
                      </a:r>
                      <a:endParaRPr lang="es-MX" sz="1600" b="1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Montserrat" panose="00000500000000000000" pitchFamily="2" charset="0"/>
                        </a:rPr>
                        <a:t>5</a:t>
                      </a:r>
                      <a:endParaRPr lang="es-MX" sz="16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Montserrat" panose="00000500000000000000" pitchFamily="2" charset="0"/>
                        </a:rPr>
                        <a:t>4</a:t>
                      </a:r>
                      <a:endParaRPr lang="es-MX" sz="16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Montserrat" panose="00000500000000000000" pitchFamily="2" charset="0"/>
                        </a:rPr>
                        <a:t>9</a:t>
                      </a:r>
                      <a:endParaRPr lang="es-MX" sz="16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84540543"/>
                  </a:ext>
                </a:extLst>
              </a:tr>
              <a:tr h="307710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Montserrat" panose="00000500000000000000" pitchFamily="2" charset="0"/>
                        </a:rPr>
                        <a:t>NO ACREDITADAS </a:t>
                      </a:r>
                      <a:endParaRPr lang="es-MX" sz="1600" b="1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Montserrat" panose="00000500000000000000" pitchFamily="2" charset="0"/>
                        </a:rPr>
                        <a:t>3</a:t>
                      </a:r>
                      <a:endParaRPr lang="es-MX" sz="16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Montserrat" panose="00000500000000000000" pitchFamily="2" charset="0"/>
                        </a:rPr>
                        <a:t>2</a:t>
                      </a:r>
                      <a:endParaRPr lang="es-MX" sz="16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Montserrat" panose="00000500000000000000" pitchFamily="2" charset="0"/>
                        </a:rPr>
                        <a:t>5</a:t>
                      </a:r>
                      <a:endParaRPr lang="es-MX" sz="16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5605956"/>
                  </a:ext>
                </a:extLst>
              </a:tr>
              <a:tr h="307710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Montserrat" panose="00000500000000000000" pitchFamily="2" charset="0"/>
                        </a:rPr>
                        <a:t>OPINIÓN FAVORABLE </a:t>
                      </a:r>
                      <a:endParaRPr lang="es-MX" sz="1600" b="1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Montserrat" panose="00000500000000000000" pitchFamily="2" charset="0"/>
                        </a:rPr>
                        <a:t>0</a:t>
                      </a:r>
                      <a:endParaRPr lang="es-MX" sz="16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Montserrat" panose="00000500000000000000" pitchFamily="2" charset="0"/>
                        </a:rPr>
                        <a:t>1</a:t>
                      </a:r>
                      <a:endParaRPr lang="es-MX" sz="16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Montserrat" panose="00000500000000000000" pitchFamily="2" charset="0"/>
                        </a:rPr>
                        <a:t>1</a:t>
                      </a:r>
                      <a:endParaRPr lang="es-MX" sz="16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31114402"/>
                  </a:ext>
                </a:extLst>
              </a:tr>
              <a:tr h="307710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Montserrat" panose="00000500000000000000" pitchFamily="2" charset="0"/>
                        </a:rPr>
                        <a:t>OPINIÓN  NO FAVORABLE</a:t>
                      </a:r>
                      <a:endParaRPr lang="es-MX" sz="1600" b="1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Montserrat" panose="00000500000000000000" pitchFamily="2" charset="0"/>
                        </a:rPr>
                        <a:t>0</a:t>
                      </a:r>
                      <a:endParaRPr lang="es-MX" sz="16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Montserrat" panose="00000500000000000000" pitchFamily="2" charset="0"/>
                        </a:rPr>
                        <a:t>3</a:t>
                      </a:r>
                      <a:endParaRPr lang="es-MX" sz="16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Montserrat" panose="00000500000000000000" pitchFamily="2" charset="0"/>
                        </a:rPr>
                        <a:t>3</a:t>
                      </a:r>
                      <a:endParaRPr lang="es-MX" sz="16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29051100"/>
                  </a:ext>
                </a:extLst>
              </a:tr>
              <a:tr h="307710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Montserrat" panose="00000500000000000000" pitchFamily="2" charset="0"/>
                        </a:rPr>
                        <a:t>SIN PROCESOS DE ACREDITACIÓN </a:t>
                      </a:r>
                      <a:endParaRPr lang="es-MX" sz="1600" b="1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Montserrat" panose="00000500000000000000" pitchFamily="2" charset="0"/>
                        </a:rPr>
                        <a:t>13</a:t>
                      </a:r>
                      <a:endParaRPr lang="es-MX" sz="16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Montserrat" panose="00000500000000000000" pitchFamily="2" charset="0"/>
                        </a:rPr>
                        <a:t>38</a:t>
                      </a:r>
                      <a:endParaRPr lang="es-MX" sz="16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Montserrat" panose="00000500000000000000" pitchFamily="2" charset="0"/>
                        </a:rPr>
                        <a:t>51</a:t>
                      </a:r>
                      <a:endParaRPr lang="es-MX" sz="16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82708851"/>
                  </a:ext>
                </a:extLst>
              </a:tr>
              <a:tr h="307710">
                <a:tc>
                  <a:txBody>
                    <a:bodyPr/>
                    <a:lstStyle/>
                    <a:p>
                      <a:pPr algn="r"/>
                      <a:r>
                        <a:rPr lang="es-MX" sz="1600" b="1" dirty="0" smtClean="0">
                          <a:latin typeface="Montserrat" panose="00000500000000000000" pitchFamily="2" charset="0"/>
                        </a:rPr>
                        <a:t>TOTAL</a:t>
                      </a:r>
                      <a:endParaRPr lang="es-MX" sz="1600" b="1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Montserrat" panose="00000500000000000000" pitchFamily="2" charset="0"/>
                        </a:rPr>
                        <a:t>67</a:t>
                      </a:r>
                      <a:endParaRPr lang="es-MX" sz="1600" b="1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Montserrat" panose="00000500000000000000" pitchFamily="2" charset="0"/>
                        </a:rPr>
                        <a:t>91</a:t>
                      </a:r>
                      <a:endParaRPr lang="es-MX" sz="1600" b="1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Montserrat" panose="00000500000000000000" pitchFamily="2" charset="0"/>
                        </a:rPr>
                        <a:t>158</a:t>
                      </a:r>
                      <a:endParaRPr lang="es-MX" sz="1600" b="1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04284378"/>
                  </a:ext>
                </a:extLst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2915816" y="5115847"/>
            <a:ext cx="30748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 smtClean="0">
                <a:latin typeface="Montserrat" panose="00000500000000000000" pitchFamily="2" charset="0"/>
              </a:rPr>
              <a:t>56.3% acreditadas</a:t>
            </a:r>
            <a:endParaRPr lang="es-MX" sz="2400" b="1" dirty="0">
              <a:latin typeface="Montserrat" panose="00000500000000000000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CBCC-7DE4-403C-949B-6BB02D94A107}" type="slidenum">
              <a:rPr lang="es-MX" smtClean="0"/>
              <a:pPr/>
              <a:t>11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62615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833235"/>
            <a:ext cx="40191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>
                <a:cs typeface="Arial" panose="020B0604020202020204" pitchFamily="34" charset="0"/>
              </a:rPr>
              <a:t>Oferta educativa y Acreditación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47664" y="5949280"/>
            <a:ext cx="46378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000" dirty="0"/>
              <a:t>Fuente: Consejo para la Acreditación de la Educación Superior A.C.  </a:t>
            </a:r>
            <a:r>
              <a:rPr lang="es-MX" sz="1000" dirty="0" err="1"/>
              <a:t>Ago</a:t>
            </a:r>
            <a:r>
              <a:rPr lang="es-MX" sz="1000" dirty="0"/>
              <a:t>/2017</a:t>
            </a:r>
          </a:p>
        </p:txBody>
      </p:sp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3620382118"/>
              </p:ext>
            </p:extLst>
          </p:nvPr>
        </p:nvGraphicFramePr>
        <p:xfrm>
          <a:off x="1067780" y="1628800"/>
          <a:ext cx="7008440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CBCC-7DE4-403C-949B-6BB02D94A107}" type="slidenum">
              <a:rPr lang="es-MX" smtClean="0"/>
              <a:pPr/>
              <a:t>12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39541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Gráfico 12"/>
          <p:cNvGraphicFramePr/>
          <p:nvPr>
            <p:extLst>
              <p:ext uri="{D42A27DB-BD31-4B8C-83A1-F6EECF244321}">
                <p14:modId xmlns:p14="http://schemas.microsoft.com/office/powerpoint/2010/main" val="3605878"/>
              </p:ext>
            </p:extLst>
          </p:nvPr>
        </p:nvGraphicFramePr>
        <p:xfrm>
          <a:off x="395536" y="1052736"/>
          <a:ext cx="8280920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48264" y="6519863"/>
            <a:ext cx="2133600" cy="365125"/>
          </a:xfrm>
        </p:spPr>
        <p:txBody>
          <a:bodyPr/>
          <a:lstStyle/>
          <a:p>
            <a:fld id="{D630CBCC-7DE4-403C-949B-6BB02D94A107}" type="slidenum">
              <a:rPr lang="es-MX" smtClean="0"/>
              <a:pPr/>
              <a:t>13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13395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611560" y="1556792"/>
            <a:ext cx="792088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s-MX" sz="1800" dirty="0" smtClean="0">
                <a:latin typeface="Montserrat Regular"/>
                <a:cs typeface="Montserrat Regular"/>
              </a:rPr>
              <a:t>A diferencia de la mayoría de los países con economías similares (OCDE), en México el completar los créditos académicos equivale al </a:t>
            </a:r>
            <a:r>
              <a:rPr lang="es-MX" sz="1800" b="1" dirty="0" smtClean="0">
                <a:latin typeface="Montserrat Regular"/>
                <a:cs typeface="Montserrat Regular"/>
              </a:rPr>
              <a:t>licenciamiento automático</a:t>
            </a:r>
            <a:r>
              <a:rPr lang="es-MX" sz="1800" dirty="0" smtClean="0">
                <a:latin typeface="Montserrat Regular"/>
                <a:cs typeface="Montserrat Regular"/>
              </a:rPr>
              <a:t> para el ejercicio de la profesión. </a:t>
            </a:r>
          </a:p>
          <a:p>
            <a:pPr marL="285750" indent="-285750" algn="just">
              <a:spcAft>
                <a:spcPts val="1200"/>
              </a:spcAft>
              <a:buFont typeface="Arial"/>
              <a:buChar char="•"/>
            </a:pPr>
            <a:r>
              <a:rPr lang="es-MX" sz="1800" dirty="0" smtClean="0">
                <a:latin typeface="Montserrat Regular"/>
                <a:cs typeface="Montserrat Regular"/>
              </a:rPr>
              <a:t>Sin embargo, </a:t>
            </a:r>
            <a:r>
              <a:rPr lang="es-MX" sz="1800" dirty="0">
                <a:latin typeface="Montserrat Regular"/>
                <a:cs typeface="Montserrat Regular"/>
              </a:rPr>
              <a:t>a</a:t>
            </a:r>
            <a:r>
              <a:rPr lang="es-MX" sz="1800" dirty="0" smtClean="0">
                <a:latin typeface="Montserrat Regular"/>
                <a:cs typeface="Montserrat Regular"/>
              </a:rPr>
              <a:t>l realizar el ENARM, en promedio los médicos generales </a:t>
            </a:r>
            <a:r>
              <a:rPr lang="es-MX" sz="1800" b="1" dirty="0" smtClean="0">
                <a:latin typeface="Montserrat Regular"/>
                <a:cs typeface="Montserrat Regular"/>
              </a:rPr>
              <a:t>no alcanzan ni el 65% </a:t>
            </a:r>
            <a:r>
              <a:rPr lang="es-MX" sz="1800" dirty="0" smtClean="0">
                <a:latin typeface="Montserrat Regular"/>
                <a:cs typeface="Montserrat Regular"/>
              </a:rPr>
              <a:t>de los conocimientos que debieron haber adquirido durante su formación profesional</a:t>
            </a:r>
            <a:r>
              <a:rPr lang="es-MX" sz="1800" dirty="0">
                <a:latin typeface="Montserrat Regular"/>
                <a:cs typeface="Montserrat Regular"/>
              </a:rPr>
              <a:t>. En aspirantes no seleccionados este fenómeno es todavía más </a:t>
            </a:r>
            <a:r>
              <a:rPr lang="es-MX" sz="1800" dirty="0" smtClean="0">
                <a:latin typeface="Montserrat Regular"/>
                <a:cs typeface="Montserrat Regular"/>
              </a:rPr>
              <a:t>marcado.</a:t>
            </a:r>
            <a:endParaRPr lang="es-MX" sz="1800" dirty="0">
              <a:latin typeface="Montserrat Regular"/>
              <a:cs typeface="Montserrat Regular"/>
            </a:endParaRPr>
          </a:p>
          <a:p>
            <a:pPr marL="285750" indent="-285750" algn="just">
              <a:spcAft>
                <a:spcPts val="1200"/>
              </a:spcAft>
              <a:buFont typeface="Arial"/>
              <a:buChar char="•"/>
            </a:pPr>
            <a:r>
              <a:rPr lang="es-MX" sz="1800" dirty="0" smtClean="0">
                <a:latin typeface="Montserrat Regular"/>
                <a:cs typeface="Montserrat Regular"/>
              </a:rPr>
              <a:t>Al distribuir los resultados por bloques de especialidades (quirúrgicas, clínicas, gerenciales y de apoyo), medicina interna, el área con mayor peso en los programas académicos y en el exámen (38%) logra apenas un promedio de </a:t>
            </a:r>
            <a:r>
              <a:rPr lang="es-MX" sz="1800" b="1" dirty="0" smtClean="0">
                <a:latin typeface="Montserrat Regular"/>
                <a:cs typeface="Montserrat Regular"/>
              </a:rPr>
              <a:t>56% (n 36,408)</a:t>
            </a:r>
            <a:r>
              <a:rPr lang="es-MX" sz="1800" dirty="0" smtClean="0">
                <a:latin typeface="Montserrat Regular"/>
                <a:cs typeface="Montserrat Regular"/>
              </a:rPr>
              <a:t>.</a:t>
            </a:r>
            <a:endParaRPr lang="es-MX" sz="1800" dirty="0">
              <a:latin typeface="Montserrat Regular"/>
              <a:cs typeface="Montserrat Regular"/>
            </a:endParaRPr>
          </a:p>
          <a:p>
            <a:pPr marL="285750" indent="-285750" algn="just">
              <a:spcAft>
                <a:spcPts val="1200"/>
              </a:spcAft>
              <a:buFont typeface="Arial"/>
              <a:buChar char="•"/>
            </a:pPr>
            <a:r>
              <a:rPr lang="es-MX" sz="1800" b="1" dirty="0" smtClean="0">
                <a:latin typeface="Montserrat Regular"/>
                <a:cs typeface="Montserrat Regular"/>
              </a:rPr>
              <a:t>Todos estos médicos sustentantes cuentan con cédula profesional que les habilita para atender pacientes.</a:t>
            </a:r>
            <a:endParaRPr lang="es-MX" sz="1800" b="1" dirty="0">
              <a:latin typeface="Montserrat Regular"/>
              <a:cs typeface="Montserrat Regular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CBCC-7DE4-403C-949B-6BB02D94A107}" type="slidenum">
              <a:rPr lang="es-MX" smtClean="0"/>
              <a:pPr/>
              <a:t>14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9705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6038387"/>
              </p:ext>
            </p:extLst>
          </p:nvPr>
        </p:nvGraphicFramePr>
        <p:xfrm>
          <a:off x="1709682" y="2375883"/>
          <a:ext cx="5724636" cy="2430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Isosceles Triangle 11"/>
          <p:cNvSpPr/>
          <p:nvPr/>
        </p:nvSpPr>
        <p:spPr>
          <a:xfrm>
            <a:off x="1871700" y="5156750"/>
            <a:ext cx="162018" cy="12151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13"/>
          </a:p>
        </p:txBody>
      </p:sp>
      <p:sp>
        <p:nvSpPr>
          <p:cNvPr id="13" name="Rectangle 12"/>
          <p:cNvSpPr/>
          <p:nvPr/>
        </p:nvSpPr>
        <p:spPr>
          <a:xfrm>
            <a:off x="1871700" y="5399777"/>
            <a:ext cx="162018" cy="12151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13"/>
          </a:p>
        </p:txBody>
      </p:sp>
      <p:sp>
        <p:nvSpPr>
          <p:cNvPr id="14" name="TextBox 13"/>
          <p:cNvSpPr txBox="1"/>
          <p:nvPr/>
        </p:nvSpPr>
        <p:spPr>
          <a:xfrm>
            <a:off x="2195736" y="5162958"/>
            <a:ext cx="1436612" cy="1832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591" dirty="0">
                <a:latin typeface="Soberana Sans"/>
                <a:cs typeface="Soberana Sans"/>
              </a:rPr>
              <a:t>Seleccionados XL ENARM N: 7,810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195738" y="5405985"/>
            <a:ext cx="1590500" cy="1832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591" dirty="0">
                <a:latin typeface="Soberana Sans"/>
                <a:cs typeface="Soberana Sans"/>
              </a:rPr>
              <a:t>No Seleccionados XL ENARM N: 23,818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857500" y="2290301"/>
            <a:ext cx="3820734" cy="4905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s-MX" sz="1575" b="1" dirty="0">
                <a:solidFill>
                  <a:prstClr val="black"/>
                </a:solidFill>
                <a:latin typeface="Soberana Sans"/>
                <a:cs typeface="Soberana Sans"/>
              </a:rPr>
              <a:t>XL ENARM 2016</a:t>
            </a:r>
          </a:p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s-MX" sz="1013" dirty="0">
                <a:solidFill>
                  <a:prstClr val="black"/>
                </a:solidFill>
                <a:latin typeface="Soberana Sans"/>
                <a:cs typeface="Soberana Sans"/>
              </a:rPr>
              <a:t>Porcentaje de  desempeño promedio por troncal</a:t>
            </a:r>
          </a:p>
        </p:txBody>
      </p:sp>
      <p:sp>
        <p:nvSpPr>
          <p:cNvPr id="11" name="TextBox 7"/>
          <p:cNvSpPr txBox="1"/>
          <p:nvPr/>
        </p:nvSpPr>
        <p:spPr>
          <a:xfrm>
            <a:off x="6853973" y="3702961"/>
            <a:ext cx="594046" cy="16202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MX" sz="675" dirty="0"/>
              <a:t>70.52</a:t>
            </a:r>
          </a:p>
        </p:txBody>
      </p:sp>
      <p:sp>
        <p:nvSpPr>
          <p:cNvPr id="15" name="Rectángulo 22"/>
          <p:cNvSpPr/>
          <p:nvPr/>
        </p:nvSpPr>
        <p:spPr>
          <a:xfrm>
            <a:off x="392819" y="1484784"/>
            <a:ext cx="8358364" cy="744029"/>
          </a:xfrm>
          <a:prstGeom prst="rect">
            <a:avLst/>
          </a:prstGeom>
          <a:solidFill>
            <a:srgbClr val="990000">
              <a:alpha val="8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700" dirty="0">
                <a:latin typeface="Arial Narrow" panose="020B0606020202030204" pitchFamily="34" charset="0"/>
              </a:rPr>
              <a:t>Formación de Recursos </a:t>
            </a:r>
            <a:r>
              <a:rPr lang="es-MX" sz="2700" dirty="0" smtClean="0">
                <a:latin typeface="Arial Narrow" panose="020B0606020202030204" pitchFamily="34" charset="0"/>
              </a:rPr>
              <a:t>Humanos</a:t>
            </a:r>
            <a:endParaRPr lang="es-MX" sz="2700" b="1" dirty="0">
              <a:latin typeface="Arial Narrow" panose="020B0606020202030204" pitchFamily="34" charset="0"/>
            </a:endParaRPr>
          </a:p>
        </p:txBody>
      </p:sp>
      <p:sp>
        <p:nvSpPr>
          <p:cNvPr id="17" name="CuadroTexto 14"/>
          <p:cNvSpPr txBox="1"/>
          <p:nvPr/>
        </p:nvSpPr>
        <p:spPr>
          <a:xfrm>
            <a:off x="1352875" y="5781336"/>
            <a:ext cx="238976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750" dirty="0">
                <a:latin typeface="Arial Narrow" panose="020B0606020202030204" pitchFamily="34" charset="0"/>
              </a:rPr>
              <a:t>Fuente:, DGCES, 2016.</a:t>
            </a:r>
          </a:p>
        </p:txBody>
      </p:sp>
      <p:sp>
        <p:nvSpPr>
          <p:cNvPr id="18" name="Marcador de número de diapositiva 1"/>
          <p:cNvSpPr txBox="1">
            <a:spLocks/>
          </p:cNvSpPr>
          <p:nvPr/>
        </p:nvSpPr>
        <p:spPr>
          <a:xfrm>
            <a:off x="6917567" y="5679828"/>
            <a:ext cx="2057400" cy="205383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s-MX"/>
            </a:defPPr>
            <a:lvl1pPr marL="0" algn="r" defTabSz="914400" rtl="0" eaLnBrk="1" latinLnBrk="0" hangingPunct="1">
              <a:defRPr sz="1050" b="1" kern="1200">
                <a:solidFill>
                  <a:schemeClr val="bg1"/>
                </a:solidFill>
                <a:latin typeface="Soberana Sans"/>
                <a:ea typeface="+mn-ea"/>
                <a:cs typeface="Soberana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788"/>
              <a:t>18</a:t>
            </a:r>
            <a:endParaRPr lang="es-MX" sz="788" dirty="0"/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D630CBCC-7DE4-403C-949B-6BB02D94A107}" type="slidenum">
              <a:rPr lang="es-MX" smtClean="0">
                <a:solidFill>
                  <a:prstClr val="white"/>
                </a:solidFill>
                <a:ea typeface="MS PGothic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s-MX" dirty="0">
              <a:solidFill>
                <a:prstClr val="white"/>
              </a:solidFill>
              <a:ea typeface="MS PGothic" charset="0"/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>
          <a:xfrm>
            <a:off x="6876256" y="6453336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s-MX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rgbClr val="000000"/>
                </a:solidFill>
                <a:latin typeface="Soberana Sans"/>
                <a:ea typeface="MS PGothic" charset="0"/>
                <a:cs typeface="Soberana Sans"/>
              </a:defRPr>
            </a:lvl1pPr>
            <a:lvl2pPr marL="455613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912813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370013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1827213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286000" algn="l" defTabSz="4572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743200" algn="l" defTabSz="4572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200400" algn="l" defTabSz="4572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657600" algn="l" defTabSz="4572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D630CBCC-7DE4-403C-949B-6BB02D94A107}" type="slidenum">
              <a:rPr lang="es-MX" smtClean="0"/>
              <a:pPr/>
              <a:t>15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79275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933117" y="4940902"/>
            <a:ext cx="81008" cy="7762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13"/>
          </a:p>
        </p:txBody>
      </p:sp>
      <p:sp>
        <p:nvSpPr>
          <p:cNvPr id="14" name="TextBox 13"/>
          <p:cNvSpPr txBox="1"/>
          <p:nvPr/>
        </p:nvSpPr>
        <p:spPr>
          <a:xfrm>
            <a:off x="2195737" y="4711759"/>
            <a:ext cx="1912703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25" dirty="0">
                <a:latin typeface="Soberana Sans"/>
                <a:cs typeface="Soberana Sans"/>
              </a:rPr>
              <a:t>Seleccionados XL ENARM N: 8,263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195738" y="4916401"/>
            <a:ext cx="2156360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25" dirty="0">
                <a:latin typeface="Soberana Sans"/>
                <a:cs typeface="Soberana Sans"/>
              </a:rPr>
              <a:t>No Seleccionados XL ENARM N: 24,980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857500" y="2290301"/>
            <a:ext cx="3820734" cy="4905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s-MX" sz="1575" b="1" dirty="0">
                <a:solidFill>
                  <a:prstClr val="black"/>
                </a:solidFill>
                <a:latin typeface="Soberana Sans"/>
                <a:cs typeface="Soberana Sans"/>
              </a:rPr>
              <a:t>XLI ENARM 2017</a:t>
            </a:r>
          </a:p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s-MX" sz="1013" dirty="0">
                <a:solidFill>
                  <a:prstClr val="black"/>
                </a:solidFill>
                <a:latin typeface="Soberana Sans"/>
                <a:cs typeface="Soberana Sans"/>
              </a:rPr>
              <a:t>Porcentaje de  desempeño promedio por troncal</a:t>
            </a:r>
          </a:p>
        </p:txBody>
      </p:sp>
      <p:graphicFrame>
        <p:nvGraphicFramePr>
          <p:cNvPr id="17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0244499"/>
              </p:ext>
            </p:extLst>
          </p:nvPr>
        </p:nvGraphicFramePr>
        <p:xfrm>
          <a:off x="1635552" y="2588230"/>
          <a:ext cx="6016102" cy="202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" name="TextBox 7"/>
          <p:cNvSpPr txBox="1"/>
          <p:nvPr/>
        </p:nvSpPr>
        <p:spPr>
          <a:xfrm>
            <a:off x="7031865" y="3784814"/>
            <a:ext cx="594046" cy="16202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MX" sz="1200" b="1" dirty="0"/>
              <a:t>72.74</a:t>
            </a:r>
          </a:p>
        </p:txBody>
      </p:sp>
      <p:cxnSp>
        <p:nvCxnSpPr>
          <p:cNvPr id="21" name="Straight Connector 9"/>
          <p:cNvCxnSpPr/>
          <p:nvPr/>
        </p:nvCxnSpPr>
        <p:spPr>
          <a:xfrm>
            <a:off x="1973181" y="4135039"/>
            <a:ext cx="5633954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173" y="4763339"/>
            <a:ext cx="150019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1"/>
          <p:cNvSpPr txBox="1"/>
          <p:nvPr/>
        </p:nvSpPr>
        <p:spPr>
          <a:xfrm>
            <a:off x="2635886" y="4410297"/>
            <a:ext cx="1134165" cy="14090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>
                <a:latin typeface="Soberana Sans"/>
                <a:cs typeface="Soberana Sans"/>
              </a:rPr>
              <a:t>MEDICINA INTERNA</a:t>
            </a:r>
          </a:p>
        </p:txBody>
      </p:sp>
      <p:sp>
        <p:nvSpPr>
          <p:cNvPr id="27" name="TextBox 3"/>
          <p:cNvSpPr txBox="1"/>
          <p:nvPr/>
        </p:nvSpPr>
        <p:spPr>
          <a:xfrm>
            <a:off x="4114538" y="4410297"/>
            <a:ext cx="1134108" cy="14090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>
                <a:latin typeface="Soberana Sans"/>
                <a:cs typeface="Soberana Sans"/>
              </a:rPr>
              <a:t>PEDIATRÍA</a:t>
            </a:r>
          </a:p>
        </p:txBody>
      </p:sp>
      <p:sp>
        <p:nvSpPr>
          <p:cNvPr id="28" name="TextBox 4"/>
          <p:cNvSpPr txBox="1"/>
          <p:nvPr/>
        </p:nvSpPr>
        <p:spPr>
          <a:xfrm>
            <a:off x="5181623" y="4410297"/>
            <a:ext cx="1134108" cy="14090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dirty="0">
                <a:latin typeface="Soberana Sans"/>
                <a:cs typeface="Soberana Sans"/>
              </a:rPr>
              <a:t>GINECOLOGÍA Y </a:t>
            </a:r>
          </a:p>
          <a:p>
            <a:pPr algn="ctr"/>
            <a:r>
              <a:rPr lang="es-MX" dirty="0">
                <a:latin typeface="Soberana Sans"/>
                <a:cs typeface="Soberana Sans"/>
              </a:rPr>
              <a:t>OBSTETRICIA</a:t>
            </a:r>
          </a:p>
        </p:txBody>
      </p:sp>
      <p:sp>
        <p:nvSpPr>
          <p:cNvPr id="29" name="TextBox 5"/>
          <p:cNvSpPr txBox="1"/>
          <p:nvPr/>
        </p:nvSpPr>
        <p:spPr>
          <a:xfrm>
            <a:off x="6498210" y="4410297"/>
            <a:ext cx="810094" cy="14090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dirty="0">
                <a:latin typeface="Soberana Sans"/>
                <a:cs typeface="Soberana Sans"/>
              </a:rPr>
              <a:t>CIRUGÍA</a:t>
            </a:r>
          </a:p>
        </p:txBody>
      </p:sp>
      <p:sp>
        <p:nvSpPr>
          <p:cNvPr id="15" name="Rectángulo 22"/>
          <p:cNvSpPr/>
          <p:nvPr/>
        </p:nvSpPr>
        <p:spPr>
          <a:xfrm>
            <a:off x="392819" y="1556792"/>
            <a:ext cx="8358364" cy="744029"/>
          </a:xfrm>
          <a:prstGeom prst="rect">
            <a:avLst/>
          </a:prstGeom>
          <a:solidFill>
            <a:srgbClr val="990000">
              <a:alpha val="8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700" dirty="0">
                <a:latin typeface="Arial Narrow" panose="020B0606020202030204" pitchFamily="34" charset="0"/>
              </a:rPr>
              <a:t>Formación de Recursos </a:t>
            </a:r>
            <a:r>
              <a:rPr lang="es-MX" sz="2700" dirty="0" smtClean="0">
                <a:latin typeface="Arial Narrow" panose="020B0606020202030204" pitchFamily="34" charset="0"/>
              </a:rPr>
              <a:t>Humanos</a:t>
            </a:r>
            <a:endParaRPr lang="es-MX" sz="2700" b="1" dirty="0">
              <a:latin typeface="Arial Narrow" panose="020B0606020202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D630CBCC-7DE4-403C-949B-6BB02D94A107}" type="slidenum">
              <a:rPr lang="es-MX" smtClean="0">
                <a:solidFill>
                  <a:prstClr val="white"/>
                </a:solidFill>
                <a:ea typeface="MS PGothic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s-MX" dirty="0">
              <a:solidFill>
                <a:prstClr val="white"/>
              </a:solidFill>
              <a:ea typeface="MS PGothic" charset="0"/>
            </a:endParaRPr>
          </a:p>
        </p:txBody>
      </p:sp>
      <p:sp>
        <p:nvSpPr>
          <p:cNvPr id="18" name="CuadroTexto 14"/>
          <p:cNvSpPr txBox="1"/>
          <p:nvPr/>
        </p:nvSpPr>
        <p:spPr>
          <a:xfrm>
            <a:off x="1321738" y="5446534"/>
            <a:ext cx="238976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750" dirty="0">
                <a:latin typeface="Arial Narrow" panose="020B0606020202030204" pitchFamily="34" charset="0"/>
              </a:rPr>
              <a:t>Fuente:, DGCES, 2017</a:t>
            </a:r>
          </a:p>
        </p:txBody>
      </p:sp>
      <p:sp>
        <p:nvSpPr>
          <p:cNvPr id="23" name="Slide Number Placeholder 7"/>
          <p:cNvSpPr txBox="1">
            <a:spLocks/>
          </p:cNvSpPr>
          <p:nvPr/>
        </p:nvSpPr>
        <p:spPr>
          <a:xfrm>
            <a:off x="6804248" y="6520259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s-MX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rgbClr val="000000"/>
                </a:solidFill>
                <a:latin typeface="Soberana Sans"/>
                <a:ea typeface="MS PGothic" charset="0"/>
                <a:cs typeface="Soberana Sans"/>
              </a:defRPr>
            </a:lvl1pPr>
            <a:lvl2pPr marL="455613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912813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370013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1827213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286000" algn="l" defTabSz="4572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743200" algn="l" defTabSz="4572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200400" algn="l" defTabSz="4572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657600" algn="l" defTabSz="4572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D630CBCC-7DE4-403C-949B-6BB02D94A107}" type="slidenum">
              <a:rPr lang="es-MX" smtClean="0"/>
              <a:pPr/>
              <a:t>16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91861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ángulo isósceles 8"/>
          <p:cNvSpPr/>
          <p:nvPr/>
        </p:nvSpPr>
        <p:spPr>
          <a:xfrm>
            <a:off x="2833688" y="2276872"/>
            <a:ext cx="3096344" cy="3422630"/>
          </a:xfrm>
          <a:prstGeom prst="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Montserrat Regular"/>
              <a:cs typeface="Montserrat Regular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345557" y="1556792"/>
            <a:ext cx="200567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000" b="1" dirty="0" smtClean="0">
                <a:latin typeface="Montserrat Regular"/>
                <a:cs typeface="Montserrat Regular"/>
              </a:rPr>
              <a:t>Necesidades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400" dirty="0" smtClean="0">
                <a:latin typeface="Montserrat Regular"/>
                <a:cs typeface="Montserrat Regular"/>
              </a:rPr>
              <a:t>Carga y demanda</a:t>
            </a:r>
            <a:endParaRPr lang="es-MX" sz="1400" dirty="0">
              <a:latin typeface="Montserrat Regular"/>
              <a:cs typeface="Montserrat Regular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6129854" y="4077072"/>
            <a:ext cx="2906642" cy="16619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b="1" dirty="0" smtClean="0">
                <a:latin typeface="Montserrat Regular"/>
                <a:cs typeface="Montserrat Regular"/>
              </a:rPr>
              <a:t>Mercado laboral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400" dirty="0">
                <a:latin typeface="Montserrat Regular"/>
                <a:cs typeface="Montserrat Regular"/>
              </a:rPr>
              <a:t>C</a:t>
            </a:r>
            <a:r>
              <a:rPr lang="es-MX" sz="1400" dirty="0" smtClean="0">
                <a:latin typeface="Montserrat Regular"/>
                <a:cs typeface="Montserrat Regular"/>
              </a:rPr>
              <a:t>apacidad </a:t>
            </a:r>
            <a:r>
              <a:rPr lang="es-MX" sz="1400" dirty="0">
                <a:latin typeface="Montserrat Regular"/>
                <a:cs typeface="Montserrat Regular"/>
              </a:rPr>
              <a:t>de las instituciones </a:t>
            </a:r>
            <a:r>
              <a:rPr lang="es-MX" sz="1400" dirty="0" smtClean="0">
                <a:latin typeface="Montserrat Regular"/>
                <a:cs typeface="Montserrat Regular"/>
              </a:rPr>
              <a:t>para </a:t>
            </a:r>
            <a:r>
              <a:rPr lang="es-MX" sz="1400" dirty="0">
                <a:latin typeface="Montserrat Regular"/>
                <a:cs typeface="Montserrat Regular"/>
              </a:rPr>
              <a:t>emplear personal </a:t>
            </a:r>
            <a:endParaRPr lang="es-MX" sz="1400" dirty="0" smtClean="0">
              <a:latin typeface="Montserrat Regular"/>
              <a:cs typeface="Montserrat Regular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400" dirty="0">
                <a:latin typeface="Montserrat Regular"/>
                <a:cs typeface="Montserrat Regular"/>
              </a:rPr>
              <a:t>E</a:t>
            </a:r>
            <a:r>
              <a:rPr lang="es-MX" sz="1400" dirty="0" smtClean="0">
                <a:latin typeface="Montserrat Regular"/>
                <a:cs typeface="Montserrat Regular"/>
              </a:rPr>
              <a:t>squemas que </a:t>
            </a:r>
            <a:r>
              <a:rPr lang="es-MX" sz="1400" dirty="0">
                <a:latin typeface="Montserrat Regular"/>
                <a:cs typeface="Montserrat Regular"/>
              </a:rPr>
              <a:t>garanticen condiciones adecuadas de trabajo y </a:t>
            </a:r>
            <a:r>
              <a:rPr lang="es-MX" sz="1400" dirty="0" smtClean="0">
                <a:latin typeface="Montserrat Regular"/>
                <a:cs typeface="Montserrat Regular"/>
              </a:rPr>
              <a:t>desempeño</a:t>
            </a:r>
            <a:endParaRPr lang="es-MX" sz="1400" dirty="0">
              <a:latin typeface="Montserrat Regular"/>
              <a:cs typeface="Montserrat Regular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23528" y="4071262"/>
            <a:ext cx="258147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b="1" dirty="0" smtClean="0">
                <a:latin typeface="Montserrat Regular"/>
                <a:cs typeface="Montserrat Regular"/>
              </a:rPr>
              <a:t>Mercado educativo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400" dirty="0">
                <a:latin typeface="Montserrat Regular"/>
                <a:cs typeface="Montserrat Regular"/>
              </a:rPr>
              <a:t>V</a:t>
            </a:r>
            <a:r>
              <a:rPr lang="es-MX" sz="1400" dirty="0" smtClean="0">
                <a:latin typeface="Montserrat Regular"/>
                <a:cs typeface="Montserrat Regular"/>
              </a:rPr>
              <a:t>olumen </a:t>
            </a:r>
            <a:r>
              <a:rPr lang="es-MX" sz="1400" dirty="0">
                <a:latin typeface="Montserrat Regular"/>
                <a:cs typeface="Montserrat Regular"/>
              </a:rPr>
              <a:t>y tipo de formación que los recursos humanos reciben en las instituciones formadoras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3094629" y="3429000"/>
            <a:ext cx="260310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solidFill>
                  <a:srgbClr val="FFFFFF"/>
                </a:solidFill>
                <a:latin typeface="Montserrat Regular"/>
                <a:cs typeface="Montserrat Regular"/>
              </a:rPr>
              <a:t>Modelo de </a:t>
            </a:r>
          </a:p>
          <a:p>
            <a:pPr algn="ctr"/>
            <a:r>
              <a:rPr lang="es-MX" sz="1400" dirty="0" smtClean="0">
                <a:solidFill>
                  <a:srgbClr val="FFFFFF"/>
                </a:solidFill>
                <a:latin typeface="Montserrat Regular"/>
                <a:cs typeface="Montserrat Regular"/>
              </a:rPr>
              <a:t>atención</a:t>
            </a:r>
          </a:p>
          <a:p>
            <a:pPr algn="ctr"/>
            <a:r>
              <a:rPr lang="es-MX" sz="1400" dirty="0" smtClean="0">
                <a:solidFill>
                  <a:srgbClr val="FFFFFF"/>
                </a:solidFill>
                <a:latin typeface="Montserrat Regular"/>
                <a:cs typeface="Montserrat Regular"/>
              </a:rPr>
              <a:t>Intervenciones</a:t>
            </a:r>
          </a:p>
          <a:p>
            <a:pPr algn="ctr"/>
            <a:r>
              <a:rPr lang="es-MX" sz="1400" dirty="0" smtClean="0">
                <a:solidFill>
                  <a:srgbClr val="FFFFFF"/>
                </a:solidFill>
                <a:latin typeface="Montserrat Regular"/>
                <a:cs typeface="Montserrat Regular"/>
              </a:rPr>
              <a:t>Otros recursos</a:t>
            </a:r>
          </a:p>
          <a:p>
            <a:pPr algn="ctr"/>
            <a:r>
              <a:rPr lang="es-MX" dirty="0" smtClean="0">
                <a:solidFill>
                  <a:srgbClr val="FFFFFF"/>
                </a:solidFill>
                <a:latin typeface="Montserrat Regular"/>
                <a:cs typeface="Montserrat Regular"/>
              </a:rPr>
              <a:t> </a:t>
            </a:r>
          </a:p>
          <a:p>
            <a:pPr algn="ctr"/>
            <a:r>
              <a:rPr lang="es-MX" sz="1200" dirty="0">
                <a:solidFill>
                  <a:srgbClr val="FFFFFF"/>
                </a:solidFill>
                <a:latin typeface="Montserrat Regular"/>
                <a:cs typeface="Montserrat Regular"/>
              </a:rPr>
              <a:t>P</a:t>
            </a:r>
            <a:r>
              <a:rPr lang="es-MX" sz="1200" dirty="0" smtClean="0">
                <a:solidFill>
                  <a:srgbClr val="FFFFFF"/>
                </a:solidFill>
                <a:latin typeface="Montserrat Regular"/>
                <a:cs typeface="Montserrat Regular"/>
              </a:rPr>
              <a:t>roducción </a:t>
            </a:r>
            <a:r>
              <a:rPr lang="es-MX" sz="1200" dirty="0">
                <a:solidFill>
                  <a:srgbClr val="FFFFFF"/>
                </a:solidFill>
                <a:latin typeface="Montserrat Regular"/>
                <a:cs typeface="Montserrat Regular"/>
              </a:rPr>
              <a:t>de servicios </a:t>
            </a:r>
            <a:endParaRPr lang="es-MX" sz="1200" dirty="0" smtClean="0">
              <a:solidFill>
                <a:srgbClr val="FFFFFF"/>
              </a:solidFill>
              <a:latin typeface="Montserrat Regular"/>
              <a:cs typeface="Montserrat Regular"/>
            </a:endParaRPr>
          </a:p>
          <a:p>
            <a:pPr algn="ctr"/>
            <a:r>
              <a:rPr lang="es-MX" sz="1200" dirty="0" smtClean="0">
                <a:solidFill>
                  <a:srgbClr val="FFFFFF"/>
                </a:solidFill>
                <a:latin typeface="Montserrat Regular"/>
                <a:cs typeface="Montserrat Regular"/>
              </a:rPr>
              <a:t>para responder adecuadamente </a:t>
            </a:r>
            <a:r>
              <a:rPr lang="es-MX" sz="1200" dirty="0">
                <a:solidFill>
                  <a:srgbClr val="FFFFFF"/>
                </a:solidFill>
                <a:latin typeface="Montserrat Regular"/>
                <a:cs typeface="Montserrat Regular"/>
              </a:rPr>
              <a:t>a </a:t>
            </a:r>
            <a:r>
              <a:rPr lang="es-MX" sz="1200" dirty="0" smtClean="0">
                <a:solidFill>
                  <a:srgbClr val="FFFFFF"/>
                </a:solidFill>
                <a:latin typeface="Montserrat Regular"/>
                <a:cs typeface="Montserrat Regular"/>
              </a:rPr>
              <a:t>la</a:t>
            </a:r>
          </a:p>
          <a:p>
            <a:pPr algn="ctr"/>
            <a:r>
              <a:rPr lang="es-MX" sz="1200" dirty="0" smtClean="0">
                <a:solidFill>
                  <a:srgbClr val="FFFFFF"/>
                </a:solidFill>
                <a:latin typeface="Montserrat Regular"/>
                <a:cs typeface="Montserrat Regular"/>
              </a:rPr>
              <a:t> </a:t>
            </a:r>
            <a:r>
              <a:rPr lang="es-MX" sz="1200" dirty="0">
                <a:solidFill>
                  <a:srgbClr val="FFFFFF"/>
                </a:solidFill>
                <a:latin typeface="Montserrat Regular"/>
                <a:cs typeface="Montserrat Regular"/>
              </a:rPr>
              <a:t>demanda poblacional por atención</a:t>
            </a:r>
            <a:r>
              <a:rPr lang="es-MX" sz="1200" dirty="0" smtClean="0">
                <a:solidFill>
                  <a:srgbClr val="FFFFFF"/>
                </a:solidFill>
                <a:latin typeface="Montserrat Regular"/>
                <a:cs typeface="Montserrat Regular"/>
              </a:rPr>
              <a:t>.</a:t>
            </a:r>
            <a:endParaRPr lang="es-MX" sz="1400" dirty="0">
              <a:solidFill>
                <a:srgbClr val="FFFFFF"/>
              </a:solidFill>
              <a:latin typeface="Montserrat Regular"/>
              <a:cs typeface="Montserrat Regular"/>
            </a:endParaRPr>
          </a:p>
        </p:txBody>
      </p:sp>
      <p:sp>
        <p:nvSpPr>
          <p:cNvPr id="12" name="5 Marcador de número de diapositiva"/>
          <p:cNvSpPr txBox="1">
            <a:spLocks/>
          </p:cNvSpPr>
          <p:nvPr/>
        </p:nvSpPr>
        <p:spPr>
          <a:xfrm>
            <a:off x="6831013" y="6525344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s-MX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bg1"/>
                </a:solidFill>
                <a:latin typeface="Soberana Sans"/>
                <a:ea typeface="MS PGothic" charset="0"/>
                <a:cs typeface="Soberana Sans"/>
              </a:defRPr>
            </a:lvl1pPr>
            <a:lvl2pPr marL="455613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912813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370013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1827213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286000" algn="l" defTabSz="4572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743200" algn="l" defTabSz="4572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200400" algn="l" defTabSz="4572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657600" algn="l" defTabSz="4572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D630CBCC-7DE4-403C-949B-6BB02D94A107}" type="slidenum">
              <a:rPr lang="es-MX" smtClean="0">
                <a:latin typeface="Montserrat Regular"/>
                <a:cs typeface="Montserrat Regular"/>
              </a:rPr>
              <a:pPr/>
              <a:t>17</a:t>
            </a:fld>
            <a:endParaRPr lang="es-MX" dirty="0">
              <a:latin typeface="Montserrat Regular"/>
              <a:cs typeface="Montserrat Regular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31013" y="6525344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D630CBCC-7DE4-403C-949B-6BB02D94A107}" type="slidenum">
              <a:rPr lang="es-MX" smtClean="0">
                <a:latin typeface="Montserrat Regular"/>
                <a:cs typeface="Montserrat Regular"/>
              </a:rPr>
              <a:pPr algn="r"/>
              <a:t>17</a:t>
            </a:fld>
            <a:endParaRPr lang="es-MX" dirty="0">
              <a:latin typeface="Montserrat Regular"/>
              <a:cs typeface="Montserrat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638811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nd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90" b="7290"/>
          <a:stretch>
            <a:fillRect/>
          </a:stretch>
        </p:blipFill>
        <p:spPr>
          <a:xfrm>
            <a:off x="6804248" y="892455"/>
            <a:ext cx="1862634" cy="1024377"/>
          </a:xfrm>
        </p:spPr>
      </p:pic>
      <p:sp>
        <p:nvSpPr>
          <p:cNvPr id="9" name="TextBox 8"/>
          <p:cNvSpPr txBox="1"/>
          <p:nvPr/>
        </p:nvSpPr>
        <p:spPr>
          <a:xfrm>
            <a:off x="611560" y="2060848"/>
            <a:ext cx="7848872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800" b="1" dirty="0" smtClean="0">
                <a:solidFill>
                  <a:schemeClr val="accent2">
                    <a:lumMod val="75000"/>
                  </a:schemeClr>
                </a:solidFill>
                <a:latin typeface="Montserrat Regular"/>
                <a:cs typeface="Montserrat Regular"/>
              </a:rPr>
              <a:t>Objetivo 2.4 </a:t>
            </a:r>
          </a:p>
          <a:p>
            <a:pPr algn="just"/>
            <a:r>
              <a:rPr lang="es-MX" sz="1800" dirty="0" smtClean="0">
                <a:solidFill>
                  <a:schemeClr val="accent2">
                    <a:lumMod val="75000"/>
                  </a:schemeClr>
                </a:solidFill>
                <a:latin typeface="Montserrat Regular"/>
                <a:cs typeface="Montserrat Regular"/>
              </a:rPr>
              <a:t>Promover y garantizar el acceso efectivo, universal y gratuito de la poblaci</a:t>
            </a:r>
            <a:r>
              <a:rPr lang="es-MX" sz="1800" dirty="0" smtClean="0">
                <a:solidFill>
                  <a:schemeClr val="accent2">
                    <a:lumMod val="75000"/>
                  </a:schemeClr>
                </a:solidFill>
                <a:latin typeface="Montserrat Regular"/>
                <a:cs typeface="Montserrat Regular"/>
              </a:rPr>
              <a:t>ón a los servicios de salud, la asistencia social y los medicamentos, bajo los principios de participación social, competencia técnica, calidad médica, pertinencia cultural y trato no discriminatorio.</a:t>
            </a:r>
            <a:endParaRPr lang="es-MX" sz="1800" dirty="0">
              <a:solidFill>
                <a:schemeClr val="accent2">
                  <a:lumMod val="75000"/>
                </a:schemeClr>
              </a:solidFill>
              <a:latin typeface="Montserrat Regular"/>
              <a:cs typeface="Montserrat Regular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47664" y="3884856"/>
            <a:ext cx="6912768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z="2400" baseline="30000" dirty="0" smtClean="0"/>
              <a:t>...</a:t>
            </a:r>
            <a:r>
              <a:rPr lang="es-ES_tradnl" sz="2400" dirty="0" smtClean="0"/>
              <a:t> </a:t>
            </a:r>
            <a:r>
              <a:rPr lang="es-MX" sz="2400" baseline="30000" dirty="0" smtClean="0"/>
              <a:t>se </a:t>
            </a:r>
            <a:r>
              <a:rPr lang="es-MX" sz="2400" baseline="30000" dirty="0"/>
              <a:t>advierte la necesidad de actualizar y mejorar la formación del personal encargado de brindar los servicios de salud en el territorio nacional con la finalidad de implementar una estrategia integral para el acceso efectivo a los servicios de salud.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55576" y="5229200"/>
            <a:ext cx="77048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800" b="1" dirty="0" smtClean="0">
                <a:solidFill>
                  <a:srgbClr val="953735"/>
                </a:solidFill>
                <a:latin typeface="Montserrat Regular"/>
                <a:cs typeface="Montserrat Regular"/>
              </a:rPr>
              <a:t>Estrategia 2.4.2</a:t>
            </a:r>
          </a:p>
          <a:p>
            <a:pPr algn="just"/>
            <a:r>
              <a:rPr lang="es-MX" sz="1800" dirty="0" smtClean="0">
                <a:solidFill>
                  <a:srgbClr val="953735"/>
                </a:solidFill>
                <a:latin typeface="Montserrat Regular"/>
                <a:cs typeface="Montserrat Regular"/>
              </a:rPr>
              <a:t>Desarrollar </a:t>
            </a:r>
            <a:r>
              <a:rPr lang="es-MX" sz="1800" dirty="0">
                <a:solidFill>
                  <a:srgbClr val="953735"/>
                </a:solidFill>
                <a:latin typeface="Montserrat Regular"/>
                <a:cs typeface="Montserrat Regular"/>
              </a:rPr>
              <a:t>e implementar estrategias integrales para mejorar la formación y profesionalización del personal encargado de otorgar los servicios de salud.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CBCC-7DE4-403C-949B-6BB02D94A107}" type="slidenum">
              <a:rPr lang="es-MX" smtClean="0"/>
              <a:pPr/>
              <a:t>18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91064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347864" y="2636912"/>
            <a:ext cx="2232248" cy="2304256"/>
          </a:xfrm>
          <a:prstGeom prst="ellipse">
            <a:avLst/>
          </a:prstGeom>
          <a:noFill/>
          <a:ln w="76200" cmpd="sng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/>
          </a:p>
        </p:txBody>
      </p:sp>
      <p:sp>
        <p:nvSpPr>
          <p:cNvPr id="5" name="TextBox 4"/>
          <p:cNvSpPr txBox="1"/>
          <p:nvPr/>
        </p:nvSpPr>
        <p:spPr>
          <a:xfrm>
            <a:off x="3635896" y="3429000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b="1" dirty="0" smtClean="0">
                <a:solidFill>
                  <a:srgbClr val="953735"/>
                </a:solidFill>
                <a:latin typeface="Montserrat Regular"/>
                <a:cs typeface="Montserrat Regular"/>
              </a:rPr>
              <a:t>APS-I</a:t>
            </a:r>
            <a:endParaRPr lang="es-MX" sz="4000" b="1" dirty="0">
              <a:solidFill>
                <a:srgbClr val="953735"/>
              </a:solidFill>
              <a:latin typeface="Montserrat Regular"/>
              <a:cs typeface="Montserrat Regular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1990288"/>
            <a:ext cx="2376264" cy="2446824"/>
          </a:xfrm>
          <a:prstGeom prst="rect">
            <a:avLst/>
          </a:prstGeom>
          <a:noFill/>
          <a:ln w="38100" cmpd="sng">
            <a:solidFill>
              <a:srgbClr val="953735"/>
            </a:solidFill>
          </a:ln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solidFill>
                  <a:srgbClr val="953735"/>
                </a:solidFill>
                <a:latin typeface="Montserrat Regular"/>
                <a:cs typeface="Montserrat Regular"/>
              </a:rPr>
              <a:t>Capacitaci</a:t>
            </a:r>
            <a:r>
              <a:rPr lang="es-MX" sz="2000" b="1" dirty="0" smtClean="0">
                <a:solidFill>
                  <a:srgbClr val="953735"/>
                </a:solidFill>
                <a:latin typeface="Montserrat Regular"/>
                <a:cs typeface="Montserrat Regular"/>
              </a:rPr>
              <a:t>ón</a:t>
            </a:r>
          </a:p>
          <a:p>
            <a:endParaRPr lang="es-MX" sz="700" dirty="0">
              <a:solidFill>
                <a:srgbClr val="953735"/>
              </a:solidFill>
              <a:latin typeface="Montserrat Regular"/>
              <a:cs typeface="Montserrat Regular"/>
            </a:endParaRPr>
          </a:p>
          <a:p>
            <a:pPr marL="285750" indent="-285750">
              <a:buFont typeface="Arial"/>
              <a:buChar char="•"/>
            </a:pPr>
            <a:r>
              <a:rPr lang="es-MX" sz="1800" dirty="0" smtClean="0">
                <a:solidFill>
                  <a:srgbClr val="953735"/>
                </a:solidFill>
                <a:latin typeface="Montserrat Regular"/>
                <a:cs typeface="Montserrat Regular"/>
              </a:rPr>
              <a:t>Prioridades de salud</a:t>
            </a:r>
          </a:p>
          <a:p>
            <a:pPr marL="285750" indent="-285750">
              <a:buFont typeface="Arial"/>
              <a:buChar char="•"/>
            </a:pPr>
            <a:r>
              <a:rPr lang="es-MX" sz="1800" dirty="0" smtClean="0">
                <a:solidFill>
                  <a:srgbClr val="953735"/>
                </a:solidFill>
                <a:latin typeface="Montserrat Regular"/>
                <a:cs typeface="Montserrat Regular"/>
              </a:rPr>
              <a:t>Nuevos roles profesinales</a:t>
            </a:r>
          </a:p>
          <a:p>
            <a:pPr marL="285750" indent="-285750">
              <a:buFont typeface="Arial"/>
              <a:buChar char="•"/>
            </a:pPr>
            <a:r>
              <a:rPr lang="es-MX" sz="1800" dirty="0" smtClean="0">
                <a:solidFill>
                  <a:srgbClr val="953735"/>
                </a:solidFill>
                <a:latin typeface="Montserrat Regular"/>
                <a:cs typeface="Montserrat Regular"/>
              </a:rPr>
              <a:t>Redes Integradas de Servicios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2915816" y="4437112"/>
            <a:ext cx="589292" cy="0"/>
          </a:xfrm>
          <a:prstGeom prst="line">
            <a:avLst/>
          </a:prstGeom>
          <a:ln w="38100" cmpd="sng">
            <a:solidFill>
              <a:srgbClr val="95373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868144" y="3429000"/>
            <a:ext cx="2880320" cy="2723823"/>
          </a:xfrm>
          <a:prstGeom prst="rect">
            <a:avLst/>
          </a:prstGeom>
          <a:noFill/>
          <a:ln w="38100" cmpd="sng">
            <a:solidFill>
              <a:srgbClr val="953735"/>
            </a:solidFill>
          </a:ln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solidFill>
                  <a:srgbClr val="953735"/>
                </a:solidFill>
                <a:latin typeface="Montserrat Regular"/>
                <a:cs typeface="Montserrat Regular"/>
              </a:rPr>
              <a:t>Formaci</a:t>
            </a:r>
            <a:r>
              <a:rPr lang="es-MX" sz="2000" b="1" dirty="0" smtClean="0">
                <a:solidFill>
                  <a:srgbClr val="953735"/>
                </a:solidFill>
                <a:latin typeface="Montserrat Regular"/>
                <a:cs typeface="Montserrat Regular"/>
              </a:rPr>
              <a:t>ón</a:t>
            </a:r>
          </a:p>
          <a:p>
            <a:endParaRPr lang="es-MX" sz="700" dirty="0">
              <a:solidFill>
                <a:srgbClr val="953735"/>
              </a:solidFill>
              <a:latin typeface="Montserrat Regular"/>
              <a:cs typeface="Montserrat Regular"/>
            </a:endParaRPr>
          </a:p>
          <a:p>
            <a:pPr marL="285750" indent="-285750">
              <a:buFont typeface="Arial"/>
              <a:buChar char="•"/>
            </a:pPr>
            <a:r>
              <a:rPr lang="es-MX" sz="1800" dirty="0" smtClean="0">
                <a:solidFill>
                  <a:srgbClr val="953735"/>
                </a:solidFill>
                <a:latin typeface="Montserrat Regular"/>
                <a:cs typeface="Montserrat Regular"/>
              </a:rPr>
              <a:t>Atención comunitaria</a:t>
            </a:r>
          </a:p>
          <a:p>
            <a:pPr marL="285750" indent="-285750">
              <a:buFont typeface="Arial"/>
              <a:buChar char="•"/>
            </a:pPr>
            <a:r>
              <a:rPr lang="es-MX" sz="1800" dirty="0" smtClean="0">
                <a:solidFill>
                  <a:srgbClr val="953735"/>
                </a:solidFill>
                <a:latin typeface="Montserrat Regular"/>
                <a:cs typeface="Montserrat Regular"/>
              </a:rPr>
              <a:t>Fortalecimiento del primer nivel de atención</a:t>
            </a:r>
          </a:p>
          <a:p>
            <a:pPr marL="285750" indent="-285750">
              <a:buFont typeface="Arial"/>
              <a:buChar char="•"/>
            </a:pPr>
            <a:r>
              <a:rPr lang="es-MX" sz="1800" dirty="0" smtClean="0">
                <a:solidFill>
                  <a:srgbClr val="953735"/>
                </a:solidFill>
                <a:latin typeface="Montserrat Regular"/>
                <a:cs typeface="Montserrat Regular"/>
              </a:rPr>
              <a:t>Rol del servico Social</a:t>
            </a:r>
          </a:p>
          <a:p>
            <a:pPr marL="285750" indent="-285750">
              <a:buFont typeface="Arial"/>
              <a:buChar char="•"/>
            </a:pPr>
            <a:r>
              <a:rPr lang="es-MX" sz="1800" dirty="0" smtClean="0">
                <a:solidFill>
                  <a:srgbClr val="953735"/>
                </a:solidFill>
                <a:latin typeface="Montserrat Regular"/>
                <a:cs typeface="Montserrat Regular"/>
              </a:rPr>
              <a:t>Resolutividad</a:t>
            </a:r>
          </a:p>
          <a:p>
            <a:pPr marL="285750" indent="-285750">
              <a:buFont typeface="Arial"/>
              <a:buChar char="•"/>
            </a:pPr>
            <a:r>
              <a:rPr lang="es-MX" sz="1800" dirty="0" smtClean="0">
                <a:solidFill>
                  <a:srgbClr val="953735"/>
                </a:solidFill>
                <a:latin typeface="Montserrat Regular"/>
                <a:cs typeface="Montserrat Regular"/>
              </a:rPr>
              <a:t>Calidad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5508104" y="3429000"/>
            <a:ext cx="432048" cy="0"/>
          </a:xfrm>
          <a:prstGeom prst="line">
            <a:avLst/>
          </a:prstGeom>
          <a:ln w="38100" cmpd="sng">
            <a:solidFill>
              <a:srgbClr val="95373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CBCC-7DE4-403C-949B-6BB02D94A107}" type="slidenum">
              <a:rPr lang="es-MX" smtClean="0"/>
              <a:pPr/>
              <a:t>19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41941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MX" dirty="0" smtClean="0"/>
              <a:t>Contexto actual</a:t>
            </a:r>
          </a:p>
          <a:p>
            <a:r>
              <a:rPr lang="es-MX" dirty="0" smtClean="0"/>
              <a:t>Programas y formaci</a:t>
            </a:r>
            <a:r>
              <a:rPr lang="es-MX" dirty="0" smtClean="0"/>
              <a:t>ón</a:t>
            </a:r>
          </a:p>
          <a:p>
            <a:r>
              <a:rPr lang="es-MX" dirty="0" smtClean="0"/>
              <a:t>Retos en calidad y desbalance en los entornos formativos y laborales</a:t>
            </a:r>
          </a:p>
          <a:p>
            <a:r>
              <a:rPr lang="es-MX" dirty="0" smtClean="0"/>
              <a:t>Plan Nacional de Desarrollo y nuevos enfoques</a:t>
            </a:r>
          </a:p>
          <a:p>
            <a:r>
              <a:rPr lang="es-MX" dirty="0" smtClean="0"/>
              <a:t>Conclusiones</a:t>
            </a:r>
          </a:p>
          <a:p>
            <a:endParaRPr lang="es-MX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CBCC-7DE4-403C-949B-6BB02D94A107}" type="slidenum">
              <a:rPr lang="es-MX" smtClean="0"/>
              <a:pPr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3208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fld id="{D630CBCC-7DE4-403C-949B-6BB02D94A107}" type="slidenum">
              <a:rPr lang="es-MX" smtClean="0">
                <a:latin typeface="Montserrat Regular"/>
                <a:cs typeface="Montserrat Regular"/>
              </a:rPr>
              <a:pPr/>
              <a:t>20</a:t>
            </a:fld>
            <a:endParaRPr lang="es-MX" dirty="0">
              <a:latin typeface="Montserrat Regular"/>
              <a:cs typeface="Montserrat Regular"/>
            </a:endParaRPr>
          </a:p>
        </p:txBody>
      </p:sp>
      <p:sp>
        <p:nvSpPr>
          <p:cNvPr id="17" name="1 Título"/>
          <p:cNvSpPr txBox="1">
            <a:spLocks/>
          </p:cNvSpPr>
          <p:nvPr/>
        </p:nvSpPr>
        <p:spPr>
          <a:xfrm>
            <a:off x="827584" y="1354758"/>
            <a:ext cx="6768752" cy="490066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kern="1200" spc="-1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9pPr>
          </a:lstStyle>
          <a:p>
            <a:pPr algn="ctr"/>
            <a:r>
              <a:rPr lang="es-MX" sz="2400" b="1" dirty="0" smtClean="0">
                <a:solidFill>
                  <a:srgbClr val="9537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 Regular"/>
                <a:cs typeface="Montserrat Regular"/>
              </a:rPr>
              <a:t>Nuevos roles profesionales</a:t>
            </a:r>
            <a:endParaRPr lang="es-MX" sz="2400" b="1" dirty="0">
              <a:solidFill>
                <a:srgbClr val="9537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tserrat Regular"/>
              <a:cs typeface="Montserrat Regula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3383701"/>
            <a:ext cx="7992888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eaLnBrk="1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es-MX" altLang="es-MX" sz="2400" spc="-1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 Regular"/>
                <a:ea typeface="+mj-ea"/>
                <a:cs typeface="Montserrat Regular"/>
              </a:rPr>
              <a:t>Gerencia</a:t>
            </a:r>
            <a:endParaRPr lang="es-MX" altLang="es-MX" sz="2400" spc="-1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tserrat Regular"/>
              <a:ea typeface="+mj-ea"/>
              <a:cs typeface="Montserrat Regular"/>
            </a:endParaRPr>
          </a:p>
          <a:p>
            <a:pPr marL="342900" indent="-342900" algn="just" eaLnBrk="1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es-MX" altLang="es-MX" sz="2400" spc="-1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 Regular"/>
                <a:ea typeface="+mj-ea"/>
                <a:cs typeface="Montserrat Regular"/>
              </a:rPr>
              <a:t>Calidad y seguridad del paciente</a:t>
            </a:r>
            <a:endParaRPr lang="es-MX" altLang="es-MX" sz="2400" spc="-1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tserrat Regular"/>
              <a:ea typeface="+mj-ea"/>
              <a:cs typeface="Montserrat Regular"/>
            </a:endParaRPr>
          </a:p>
          <a:p>
            <a:pPr marL="342900" indent="-342900" algn="just" eaLnBrk="1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es-MX" altLang="es-MX" sz="2400" spc="-1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 Regular"/>
                <a:ea typeface="+mj-ea"/>
                <a:cs typeface="Montserrat Regular"/>
              </a:rPr>
              <a:t>Partería</a:t>
            </a:r>
            <a:endParaRPr lang="es-MX" altLang="es-MX" sz="2400" spc="-1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tserrat Regular"/>
              <a:ea typeface="+mj-ea"/>
              <a:cs typeface="Montserrat Regular"/>
            </a:endParaRPr>
          </a:p>
          <a:p>
            <a:pPr marL="342900" indent="-342900" algn="just" eaLnBrk="1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es-MX" altLang="es-MX" sz="2400" b="1" spc="-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 Regular"/>
                <a:cs typeface="Montserrat Regular"/>
              </a:rPr>
              <a:t>Enfermería de Práctica Avanzada (EPA)</a:t>
            </a:r>
            <a:endParaRPr lang="es-MX" altLang="es-MX" sz="2400" b="1" spc="-1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tserrat Regular"/>
              <a:cs typeface="Montserrat Regular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7544" y="2087557"/>
            <a:ext cx="80648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r>
              <a:rPr lang="es-MX" sz="2400" spc="-1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 Regular"/>
                <a:ea typeface="+mj-ea"/>
                <a:cs typeface="Montserrat Regular"/>
              </a:rPr>
              <a:t>Fortalecimiento del liderazgo en </a:t>
            </a:r>
            <a:r>
              <a:rPr lang="es-MX" sz="2400" spc="-1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 Regular"/>
                <a:ea typeface="+mj-ea"/>
                <a:cs typeface="Montserrat Regular"/>
              </a:rPr>
              <a:t>enfermería</a:t>
            </a:r>
          </a:p>
          <a:p>
            <a:pPr algn="just" eaLnBrk="1" hangingPunct="1">
              <a:defRPr/>
            </a:pPr>
            <a:endParaRPr lang="es-MX" sz="2400" spc="-1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tserrat Regular"/>
              <a:ea typeface="+mj-ea"/>
              <a:cs typeface="Montserrat Regular"/>
            </a:endParaRPr>
          </a:p>
          <a:p>
            <a:pPr algn="just" eaLnBrk="1" hangingPunct="1">
              <a:defRPr/>
            </a:pPr>
            <a:r>
              <a:rPr lang="es-MX" sz="2400" spc="-1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 Regular"/>
                <a:ea typeface="+mj-ea"/>
                <a:cs typeface="Montserrat Regular"/>
              </a:rPr>
              <a:t>Políticas coordinadas en materia educativa y  práctica profesional </a:t>
            </a:r>
            <a:endParaRPr lang="es-MX" altLang="es-MX" sz="2400" spc="-1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tserrat Regular"/>
              <a:ea typeface="+mj-ea"/>
              <a:cs typeface="Montserrat Regular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5745450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latin typeface="Montserrat Regular"/>
                <a:cs typeface="Montserrat Regular"/>
              </a:rPr>
              <a:t>Emancipar a la enfermería de las restricciones organizacionales y culturales que persisten.</a:t>
            </a:r>
            <a:endParaRPr lang="es-MX" sz="2000" dirty="0">
              <a:latin typeface="Montserrat Regular"/>
              <a:cs typeface="Montserrat Regular"/>
            </a:endParaRPr>
          </a:p>
        </p:txBody>
      </p:sp>
    </p:spTree>
    <p:extLst>
      <p:ext uri="{BB962C8B-B14F-4D97-AF65-F5344CB8AC3E}">
        <p14:creationId xmlns:p14="http://schemas.microsoft.com/office/powerpoint/2010/main" val="498449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250824" y="1598613"/>
            <a:ext cx="8642351" cy="3558579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buFont typeface="Arial"/>
              <a:buChar char="•"/>
              <a:defRPr/>
            </a:pPr>
            <a:r>
              <a:rPr lang="es-MX" altLang="es-MX" sz="2400" spc="-1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Nuevos roles para los trabajadores sociales</a:t>
            </a:r>
            <a:endParaRPr lang="es-MX" altLang="es-MX" sz="2400" spc="-1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98513" lvl="1" indent="-342900" algn="just">
              <a:lnSpc>
                <a:spcPct val="150000"/>
              </a:lnSpc>
              <a:buFont typeface="Arial"/>
              <a:buChar char="•"/>
              <a:defRPr/>
            </a:pPr>
            <a:r>
              <a:rPr lang="es-MX" altLang="es-MX" sz="2400" spc="-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 Regular"/>
                <a:cs typeface="Montserrat Regular"/>
              </a:rPr>
              <a:t>Promoción </a:t>
            </a:r>
            <a:r>
              <a:rPr lang="es-MX" altLang="es-MX" sz="2400" spc="-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 Regular"/>
                <a:cs typeface="Montserrat Regular"/>
              </a:rPr>
              <a:t>de la salud y educación</a:t>
            </a:r>
            <a:endParaRPr lang="es-MX" altLang="es-MX" sz="2400" spc="-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tserrat Regular"/>
              <a:cs typeface="Montserrat Regular"/>
            </a:endParaRPr>
          </a:p>
          <a:p>
            <a:pPr marL="798513" lvl="1" indent="-342900" algn="just">
              <a:lnSpc>
                <a:spcPct val="150000"/>
              </a:lnSpc>
              <a:buFont typeface="Arial"/>
              <a:buChar char="•"/>
              <a:defRPr/>
            </a:pPr>
            <a:r>
              <a:rPr lang="es-MX" altLang="es-MX" sz="2400" spc="-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 Regular"/>
                <a:cs typeface="Montserrat Regular"/>
              </a:rPr>
              <a:t>Gestión </a:t>
            </a:r>
            <a:r>
              <a:rPr lang="es-MX" altLang="es-MX" sz="2400" spc="-1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 Regular"/>
                <a:cs typeface="Montserrat Regular"/>
              </a:rPr>
              <a:t>del cambio social desde un enfoque de salud comunitaria </a:t>
            </a:r>
            <a:endParaRPr lang="es-MX" altLang="es-MX" sz="2400" spc="-1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tserrat Regular"/>
              <a:cs typeface="Montserrat Regular"/>
            </a:endParaRPr>
          </a:p>
          <a:p>
            <a:pPr marL="798513" lvl="1" indent="-342900" algn="just">
              <a:lnSpc>
                <a:spcPct val="150000"/>
              </a:lnSpc>
              <a:buFont typeface="Arial"/>
              <a:buChar char="•"/>
              <a:defRPr/>
            </a:pPr>
            <a:r>
              <a:rPr lang="es-MX" altLang="es-MX" sz="2400" spc="-1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 Regular"/>
                <a:cs typeface="Montserrat Regular"/>
              </a:rPr>
              <a:t>Competencias prácticas y de </a:t>
            </a:r>
            <a:r>
              <a:rPr lang="es-MX" altLang="es-MX" sz="2400" spc="-1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 Regular"/>
                <a:cs typeface="Montserrat Regular"/>
              </a:rPr>
              <a:t>investigación</a:t>
            </a:r>
          </a:p>
          <a:p>
            <a:pPr marL="798513" lvl="1" indent="-342900" algn="just">
              <a:lnSpc>
                <a:spcPct val="150000"/>
              </a:lnSpc>
              <a:buFont typeface="Arial"/>
              <a:buChar char="•"/>
              <a:defRPr/>
            </a:pPr>
            <a:r>
              <a:rPr lang="es-MX" altLang="es-MX" sz="2400" spc="-1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 Regular"/>
                <a:cs typeface="Montserrat Regular"/>
              </a:rPr>
              <a:t>Enfoque prioritario en el </a:t>
            </a:r>
            <a:r>
              <a:rPr lang="es-MX" altLang="es-MX" sz="2400" spc="-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 Regular"/>
                <a:cs typeface="Montserrat Regular"/>
              </a:rPr>
              <a:t>primer nivel de atención</a:t>
            </a:r>
            <a:endParaRPr lang="es-MX" altLang="es-MX" sz="2400" spc="-1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tserrat Regular"/>
              <a:cs typeface="Montserrat Regular"/>
            </a:endParaRPr>
          </a:p>
          <a:p>
            <a:endParaRPr lang="es-MX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CBCC-7DE4-403C-949B-6BB02D94A107}" type="slidenum">
              <a:rPr lang="es-MX" smtClean="0">
                <a:latin typeface="Montserrat Regular"/>
                <a:cs typeface="Montserrat Regular"/>
              </a:rPr>
              <a:pPr/>
              <a:t>21</a:t>
            </a:fld>
            <a:endParaRPr lang="es-MX" dirty="0">
              <a:latin typeface="Montserrat Regular"/>
              <a:cs typeface="Montserrat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090996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250824" y="1771923"/>
            <a:ext cx="8642351" cy="4393381"/>
          </a:xfrm>
        </p:spPr>
        <p:txBody>
          <a:bodyPr/>
          <a:lstStyle/>
          <a:p>
            <a:r>
              <a:rPr lang="es-MX" dirty="0" smtClean="0"/>
              <a:t>El Sistema de Salud requiere un nuevo enfoque basado en Atenci</a:t>
            </a:r>
            <a:r>
              <a:rPr lang="es-MX" dirty="0" smtClean="0"/>
              <a:t>ón Primaria de la Salud APS-I.</a:t>
            </a:r>
          </a:p>
          <a:p>
            <a:endParaRPr lang="es-MX" dirty="0"/>
          </a:p>
          <a:p>
            <a:r>
              <a:rPr lang="es-MX" dirty="0" smtClean="0"/>
              <a:t>Se han priorizado las acciones de salud comunitarias y la integraci</a:t>
            </a:r>
            <a:r>
              <a:rPr lang="es-MX" dirty="0" smtClean="0"/>
              <a:t>ón de equipos para fortalecer el primer nivel de atención y la construcción de redes integradas de servicios.</a:t>
            </a:r>
            <a:endParaRPr lang="es-MX" dirty="0" smtClean="0"/>
          </a:p>
          <a:p>
            <a:endParaRPr lang="es-MX" dirty="0"/>
          </a:p>
          <a:p>
            <a:r>
              <a:rPr lang="es-MX" dirty="0" smtClean="0"/>
              <a:t>Los retos actuales requieren una alianza estrecha entre instituciones formadoras de recursos humanos y el Sistema de Salud que garantice la formaci</a:t>
            </a:r>
            <a:r>
              <a:rPr lang="es-MX" dirty="0" smtClean="0"/>
              <a:t>ón adecuada tanto en calidad como en cantidad.</a:t>
            </a:r>
            <a:endParaRPr lang="es-MX" dirty="0" smtClean="0"/>
          </a:p>
          <a:p>
            <a:endParaRPr lang="es-MX" dirty="0"/>
          </a:p>
          <a:p>
            <a:r>
              <a:rPr lang="es-MX" dirty="0" smtClean="0"/>
              <a:t>Nuevos planes de estudio, nuevos enfoques formativos, nuevos roles profesionales ser</a:t>
            </a:r>
            <a:r>
              <a:rPr lang="es-MX" dirty="0" smtClean="0"/>
              <a:t>án la clave para el fortalecimiento del sistema.</a:t>
            </a:r>
            <a:endParaRPr lang="es-MX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CBCC-7DE4-403C-949B-6BB02D94A107}" type="slidenum">
              <a:rPr lang="es-MX" smtClean="0"/>
              <a:pPr/>
              <a:t>22</a:t>
            </a:fld>
            <a:endParaRPr lang="es-MX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51519" y="1052736"/>
            <a:ext cx="8641655" cy="432048"/>
          </a:xfrm>
        </p:spPr>
        <p:txBody>
          <a:bodyPr/>
          <a:lstStyle/>
          <a:p>
            <a:pPr marL="0" indent="0">
              <a:buNone/>
            </a:pPr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Conclusiones</a:t>
            </a:r>
            <a:endParaRPr lang="es-MX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53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953735"/>
                </a:solidFill>
              </a:rPr>
              <a:t>La Formaci</a:t>
            </a:r>
            <a:r>
              <a:rPr lang="es-MX" dirty="0" smtClean="0">
                <a:solidFill>
                  <a:srgbClr val="953735"/>
                </a:solidFill>
              </a:rPr>
              <a:t>ón de Recursos Humanos en Salud en México</a:t>
            </a:r>
            <a:endParaRPr lang="es-MX" dirty="0">
              <a:solidFill>
                <a:srgbClr val="953735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MX" dirty="0" smtClean="0"/>
              <a:t>Direcci</a:t>
            </a:r>
            <a:r>
              <a:rPr lang="es-MX" dirty="0" smtClean="0"/>
              <a:t>ón General de Calidad Y Educación en Salud</a:t>
            </a:r>
            <a:endParaRPr lang="es-MX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s-MX" dirty="0" smtClean="0"/>
              <a:t>2 de mayo de 2019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51004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CuadroTexto"/>
          <p:cNvSpPr txBox="1"/>
          <p:nvPr/>
        </p:nvSpPr>
        <p:spPr>
          <a:xfrm>
            <a:off x="35496" y="6567155"/>
            <a:ext cx="24721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r>
              <a:rPr lang="es-E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 OECD Health at a </a:t>
            </a:r>
            <a:r>
              <a:rPr lang="es-E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Glance</a:t>
            </a:r>
            <a:r>
              <a:rPr lang="es-E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2017.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484784"/>
            <a:ext cx="8280920" cy="5047925"/>
          </a:xfrm>
          <a:prstGeom prst="rect">
            <a:avLst/>
          </a:prstGeom>
        </p:spPr>
      </p:pic>
      <p:sp>
        <p:nvSpPr>
          <p:cNvPr id="50" name="Título 1"/>
          <p:cNvSpPr txBox="1">
            <a:spLocks/>
          </p:cNvSpPr>
          <p:nvPr/>
        </p:nvSpPr>
        <p:spPr>
          <a:xfrm>
            <a:off x="1835698" y="1268760"/>
            <a:ext cx="7920878" cy="288032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MS PGothic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anose="020B0600070205080204" pitchFamily="34" charset="-128"/>
                <a:cs typeface="MS PGothic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anose="020B0600070205080204" pitchFamily="34" charset="-128"/>
                <a:cs typeface="MS PGothic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anose="020B0600070205080204" pitchFamily="34" charset="-128"/>
                <a:cs typeface="MS PGothic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anose="020B0600070205080204" pitchFamily="34" charset="-128"/>
                <a:cs typeface="MS PGothic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1600" b="1" dirty="0" err="1" smtClean="0">
                <a:ea typeface="+mn-ea"/>
                <a:cs typeface="Arial" panose="020B0604020202020204" pitchFamily="34" charset="0"/>
              </a:rPr>
              <a:t>Médicos</a:t>
            </a:r>
            <a:r>
              <a:rPr lang="en-GB" sz="1600" b="1" dirty="0" smtClean="0">
                <a:ea typeface="+mn-ea"/>
                <a:cs typeface="Arial" panose="020B0604020202020204" pitchFamily="34" charset="0"/>
              </a:rPr>
              <a:t> </a:t>
            </a:r>
            <a:r>
              <a:rPr lang="en-GB" sz="1600" b="1" dirty="0" err="1" smtClean="0">
                <a:ea typeface="+mn-ea"/>
                <a:cs typeface="Arial" panose="020B0604020202020204" pitchFamily="34" charset="0"/>
              </a:rPr>
              <a:t>por</a:t>
            </a:r>
            <a:r>
              <a:rPr lang="en-GB" sz="1600" b="1" dirty="0" smtClean="0">
                <a:ea typeface="+mn-ea"/>
                <a:cs typeface="Arial" panose="020B0604020202020204" pitchFamily="34" charset="0"/>
              </a:rPr>
              <a:t> </a:t>
            </a:r>
            <a:r>
              <a:rPr lang="en-GB" sz="1600" b="1" dirty="0" err="1" smtClean="0">
                <a:ea typeface="+mn-ea"/>
                <a:cs typeface="Arial" panose="020B0604020202020204" pitchFamily="34" charset="0"/>
              </a:rPr>
              <a:t>cada</a:t>
            </a:r>
            <a:r>
              <a:rPr lang="en-GB" sz="1600" b="1" dirty="0" smtClean="0">
                <a:ea typeface="+mn-ea"/>
                <a:cs typeface="Arial" panose="020B0604020202020204" pitchFamily="34" charset="0"/>
              </a:rPr>
              <a:t> mil </a:t>
            </a:r>
            <a:r>
              <a:rPr lang="en-GB" sz="1600" b="1" dirty="0" err="1" smtClean="0">
                <a:ea typeface="+mn-ea"/>
                <a:cs typeface="Arial" panose="020B0604020202020204" pitchFamily="34" charset="0"/>
              </a:rPr>
              <a:t>habitantes</a:t>
            </a:r>
            <a:r>
              <a:rPr lang="en-GB" sz="1600" b="1" dirty="0" smtClean="0">
                <a:ea typeface="+mn-ea"/>
                <a:cs typeface="Arial" panose="020B0604020202020204" pitchFamily="34" charset="0"/>
              </a:rPr>
              <a:t>, 2000 y 2015</a:t>
            </a:r>
            <a:endParaRPr lang="en-GB" sz="1600" b="1" dirty="0">
              <a:ea typeface="+mn-ea"/>
              <a:cs typeface="Arial" panose="020B0604020202020204" pitchFamily="34" charset="0"/>
            </a:endParaRPr>
          </a:p>
        </p:txBody>
      </p:sp>
      <p:sp>
        <p:nvSpPr>
          <p:cNvPr id="52" name="Terminador 51"/>
          <p:cNvSpPr/>
          <p:nvPr/>
        </p:nvSpPr>
        <p:spPr>
          <a:xfrm rot="2820000">
            <a:off x="6601267" y="5421572"/>
            <a:ext cx="149767" cy="595061"/>
          </a:xfrm>
          <a:prstGeom prst="flowChartTermina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9" name="Rectángulo 9"/>
          <p:cNvSpPr/>
          <p:nvPr/>
        </p:nvSpPr>
        <p:spPr>
          <a:xfrm>
            <a:off x="4355976" y="1916832"/>
            <a:ext cx="4356248" cy="119263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marL="457200" indent="-100013">
              <a:buFont typeface="Arial" panose="020B0604020202020204" pitchFamily="34" charset="0"/>
              <a:buChar char="•"/>
            </a:pPr>
            <a:r>
              <a:rPr lang="es-MX" sz="1200" dirty="0">
                <a:latin typeface="Soberana Sans"/>
                <a:ea typeface="Calibri" panose="020F0502020204030204" pitchFamily="34" charset="0"/>
                <a:cs typeface="Soberana Sans"/>
              </a:rPr>
              <a:t>22.8 trabajadores por 10,000 habitantes </a:t>
            </a:r>
            <a:r>
              <a:rPr lang="es-MX" sz="1200" dirty="0" smtClean="0">
                <a:latin typeface="Soberana Sans"/>
                <a:ea typeface="Calibri" panose="020F0502020204030204" pitchFamily="34" charset="0"/>
                <a:cs typeface="Soberana Sans"/>
              </a:rPr>
              <a:t>mínimo </a:t>
            </a:r>
          </a:p>
          <a:p>
            <a:pPr marL="457200" indent="-100013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Soberana Sans"/>
                <a:ea typeface="Calibri" panose="020F0502020204030204" pitchFamily="34" charset="0"/>
                <a:cs typeface="Soberana Sans"/>
              </a:rPr>
              <a:t>34.5 </a:t>
            </a:r>
            <a:r>
              <a:rPr lang="es-MX" sz="1200" dirty="0">
                <a:latin typeface="Soberana Sans"/>
                <a:ea typeface="Calibri" panose="020F0502020204030204" pitchFamily="34" charset="0"/>
                <a:cs typeface="Soberana Sans"/>
              </a:rPr>
              <a:t>x 10,000 </a:t>
            </a:r>
            <a:r>
              <a:rPr lang="es-MX" sz="1200" dirty="0" smtClean="0">
                <a:latin typeface="Soberana Sans"/>
                <a:ea typeface="Calibri" panose="020F0502020204030204" pitchFamily="34" charset="0"/>
                <a:cs typeface="Soberana Sans"/>
              </a:rPr>
              <a:t>adecuado </a:t>
            </a:r>
          </a:p>
          <a:p>
            <a:pPr marL="457200" indent="-100013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Soberana Sans"/>
                <a:ea typeface="Calibri" panose="020F0502020204030204" pitchFamily="34" charset="0"/>
                <a:cs typeface="Soberana Sans"/>
              </a:rPr>
              <a:t>México </a:t>
            </a:r>
            <a:r>
              <a:rPr lang="es-MX" sz="1200" dirty="0">
                <a:latin typeface="Soberana Sans"/>
                <a:ea typeface="Calibri" panose="020F0502020204030204" pitchFamily="34" charset="0"/>
                <a:cs typeface="Soberana Sans"/>
              </a:rPr>
              <a:t>supera los 59.4 trabajadores por 10,000</a:t>
            </a:r>
            <a:r>
              <a:rPr lang="es-MX" sz="1200" dirty="0" smtClean="0">
                <a:latin typeface="Soberana Sans"/>
                <a:ea typeface="Calibri" panose="020F0502020204030204" pitchFamily="34" charset="0"/>
                <a:cs typeface="Soberana Sans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MX" sz="100" dirty="0" smtClean="0">
              <a:latin typeface="Soberana Sans"/>
              <a:ea typeface="Calibri" panose="020F0502020204030204" pitchFamily="34" charset="0"/>
              <a:cs typeface="Soberana Sans"/>
            </a:endParaRPr>
          </a:p>
          <a:p>
            <a:pPr algn="ctr"/>
            <a:r>
              <a:rPr lang="es-MX" sz="1050" dirty="0" smtClean="0">
                <a:latin typeface="Soberana Sans"/>
                <a:ea typeface="Calibri" panose="020F0502020204030204" pitchFamily="34" charset="0"/>
                <a:cs typeface="Soberana Sans"/>
              </a:rPr>
              <a:t>Fuente: Global Health Workforce Alliance. WHO 2013.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CBCC-7DE4-403C-949B-6BB02D94A107}" type="slidenum">
              <a:rPr lang="es-MX" smtClean="0"/>
              <a:pPr/>
              <a:t>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53924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251520" y="1412776"/>
            <a:ext cx="8568952" cy="36004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 err="1" smtClean="0">
                <a:solidFill>
                  <a:srgbClr val="000000"/>
                </a:solidFill>
                <a:latin typeface="Montserrat Regular"/>
                <a:cs typeface="Montserrat Regular"/>
              </a:rPr>
              <a:t>Remuneración</a:t>
            </a:r>
            <a:r>
              <a:rPr lang="en-US" sz="1600" b="1" dirty="0" smtClean="0">
                <a:solidFill>
                  <a:srgbClr val="000000"/>
                </a:solidFill>
                <a:latin typeface="Montserrat Regular"/>
                <a:cs typeface="Montserrat Regular"/>
              </a:rPr>
              <a:t> de medicos en </a:t>
            </a:r>
            <a:r>
              <a:rPr lang="en-US" sz="1600" b="1" dirty="0" err="1" smtClean="0">
                <a:solidFill>
                  <a:srgbClr val="000000"/>
                </a:solidFill>
                <a:latin typeface="Montserrat Regular"/>
                <a:cs typeface="Montserrat Regular"/>
              </a:rPr>
              <a:t>relación</a:t>
            </a:r>
            <a:r>
              <a:rPr lang="en-US" sz="1600" b="1" dirty="0" smtClean="0">
                <a:solidFill>
                  <a:srgbClr val="000000"/>
                </a:solidFill>
                <a:latin typeface="Montserrat Regular"/>
                <a:cs typeface="Montserrat Regular"/>
              </a:rPr>
              <a:t> con el </a:t>
            </a:r>
            <a:r>
              <a:rPr lang="en-US" sz="1600" b="1" dirty="0" err="1" smtClean="0">
                <a:solidFill>
                  <a:srgbClr val="000000"/>
                </a:solidFill>
                <a:latin typeface="Montserrat Regular"/>
                <a:cs typeface="Montserrat Regular"/>
              </a:rPr>
              <a:t>salario</a:t>
            </a:r>
            <a:r>
              <a:rPr lang="en-US" sz="1600" b="1" dirty="0" smtClean="0">
                <a:solidFill>
                  <a:srgbClr val="000000"/>
                </a:solidFill>
                <a:latin typeface="Montserrat Regular"/>
                <a:cs typeface="Montserrat Regular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Montserrat Regular"/>
                <a:cs typeface="Montserrat Regular"/>
              </a:rPr>
              <a:t>promedio</a:t>
            </a:r>
            <a:r>
              <a:rPr lang="en-US" sz="1600" b="1" dirty="0" smtClean="0">
                <a:solidFill>
                  <a:srgbClr val="000000"/>
                </a:solidFill>
                <a:latin typeface="Montserrat Regular"/>
                <a:cs typeface="Montserrat Regular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Montserrat Regular"/>
                <a:cs typeface="Montserrat Regular"/>
              </a:rPr>
              <a:t>nacional</a:t>
            </a:r>
            <a:r>
              <a:rPr lang="en-US" sz="1600" b="1" dirty="0" smtClean="0">
                <a:solidFill>
                  <a:srgbClr val="000000"/>
                </a:solidFill>
                <a:latin typeface="Montserrat Regular"/>
                <a:cs typeface="Montserrat Regular"/>
              </a:rPr>
              <a:t>, 2015</a:t>
            </a:r>
            <a:endParaRPr lang="es-ES" sz="1600" b="1" dirty="0">
              <a:solidFill>
                <a:srgbClr val="000000"/>
              </a:solidFill>
              <a:latin typeface="Montserrat Regular"/>
              <a:cs typeface="Montserrat Regular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5583" y="6525344"/>
            <a:ext cx="81368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err="1" smtClean="0">
                <a:solidFill>
                  <a:srgbClr val="000000"/>
                </a:solidFill>
                <a:latin typeface="+mj-lt"/>
                <a:cs typeface="Soberana Sans"/>
              </a:rPr>
              <a:t>Source</a:t>
            </a:r>
            <a:r>
              <a:rPr lang="es-ES" sz="1000" dirty="0" smtClean="0">
                <a:solidFill>
                  <a:srgbClr val="000000"/>
                </a:solidFill>
                <a:latin typeface="+mj-lt"/>
                <a:cs typeface="Soberana Sans"/>
              </a:rPr>
              <a:t>: OECD Health at a </a:t>
            </a:r>
            <a:r>
              <a:rPr lang="es-ES" sz="1000" dirty="0" err="1" smtClean="0">
                <a:solidFill>
                  <a:srgbClr val="000000"/>
                </a:solidFill>
                <a:latin typeface="+mj-lt"/>
                <a:cs typeface="Soberana Sans"/>
              </a:rPr>
              <a:t>Glance</a:t>
            </a:r>
            <a:r>
              <a:rPr lang="es-ES" sz="1000" dirty="0" smtClean="0">
                <a:solidFill>
                  <a:srgbClr val="000000"/>
                </a:solidFill>
                <a:latin typeface="+mj-lt"/>
                <a:cs typeface="Soberana Sans"/>
              </a:rPr>
              <a:t> 2017</a:t>
            </a:r>
            <a:endParaRPr lang="es-ES" sz="1000" dirty="0">
              <a:solidFill>
                <a:srgbClr val="000000"/>
              </a:solidFill>
              <a:latin typeface="+mj-lt"/>
              <a:cs typeface="Soberana Sans"/>
            </a:endParaRPr>
          </a:p>
        </p:txBody>
      </p:sp>
      <p:graphicFrame>
        <p:nvGraphicFramePr>
          <p:cNvPr id="12" name="Chart 1"/>
          <p:cNvGraphicFramePr>
            <a:graphicFrameLocks/>
          </p:cNvGraphicFramePr>
          <p:nvPr>
            <p:extLst/>
          </p:nvPr>
        </p:nvGraphicFramePr>
        <p:xfrm>
          <a:off x="294456" y="1828953"/>
          <a:ext cx="3758565" cy="43453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 3"/>
          <p:cNvGraphicFramePr>
            <a:graphicFrameLocks/>
          </p:cNvGraphicFramePr>
          <p:nvPr>
            <p:extLst/>
          </p:nvPr>
        </p:nvGraphicFramePr>
        <p:xfrm>
          <a:off x="5090979" y="1819999"/>
          <a:ext cx="2948940" cy="43453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Tabla 1"/>
          <p:cNvGraphicFramePr>
            <a:graphicFrameLocks noGrp="1"/>
          </p:cNvGraphicFramePr>
          <p:nvPr>
            <p:extLst/>
          </p:nvPr>
        </p:nvGraphicFramePr>
        <p:xfrm>
          <a:off x="4127500" y="2069234"/>
          <a:ext cx="889000" cy="3756660"/>
        </p:xfrm>
        <a:graphic>
          <a:graphicData uri="http://schemas.openxmlformats.org/drawingml/2006/table">
            <a:tbl>
              <a:tblPr/>
              <a:tblGrid>
                <a:gridCol w="889000"/>
              </a:tblGrid>
              <a:tr h="1295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effectLst/>
                          <a:latin typeface="Arial" panose="020B0604020202020204" pitchFamily="34" charset="0"/>
                        </a:rPr>
                        <a:t>Australia ¹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effectLst/>
                          <a:latin typeface="Arial" panose="020B0604020202020204" pitchFamily="34" charset="0"/>
                        </a:rPr>
                        <a:t>Austria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</a:rPr>
                        <a:t>Belgium ²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</a:rPr>
                        <a:t>Canada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</a:rPr>
                        <a:t>Chile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</a:rPr>
                        <a:t>Czech Republic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</a:rPr>
                        <a:t>Denmark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effectLst/>
                          <a:latin typeface="Arial" panose="020B0604020202020204" pitchFamily="34" charset="0"/>
                        </a:rPr>
                        <a:t>Estonia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</a:rPr>
                        <a:t>Finland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</a:rPr>
                        <a:t>France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</a:rPr>
                        <a:t>Germany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</a:rPr>
                        <a:t>Greece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</a:rPr>
                        <a:t>Hungary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</a:rPr>
                        <a:t>Iceland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</a:rPr>
                        <a:t>Ireland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</a:rPr>
                        <a:t>Israel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</a:rPr>
                        <a:t>Italy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</a:rPr>
                        <a:t>Latvia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</a:rPr>
                        <a:t>Luxembourg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</a:rPr>
                        <a:t>Mexico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</a:rPr>
                        <a:t>Netherlands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</a:rPr>
                        <a:t>New Zealand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</a:rPr>
                        <a:t>Norway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</a:rPr>
                        <a:t>Poland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</a:rPr>
                        <a:t>Slovak Republic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</a:rPr>
                        <a:t>Slovenia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</a:rPr>
                        <a:t>Spain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Sweden</a:t>
                      </a:r>
                      <a:endParaRPr lang="es-MX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United</a:t>
                      </a:r>
                      <a:r>
                        <a:rPr lang="es-MX" sz="8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MX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Kingdom</a:t>
                      </a:r>
                      <a:endParaRPr lang="es-MX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6" name="Terminador 15"/>
          <p:cNvSpPr/>
          <p:nvPr/>
        </p:nvSpPr>
        <p:spPr>
          <a:xfrm rot="5400000">
            <a:off x="4510742" y="4155603"/>
            <a:ext cx="126743" cy="868322"/>
          </a:xfrm>
          <a:prstGeom prst="flowChartTermina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831013" y="6525344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D630CBCC-7DE4-403C-949B-6BB02D94A107}" type="slidenum">
              <a:rPr lang="es-MX" smtClean="0"/>
              <a:pPr algn="r"/>
              <a:t>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2263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17648" y="1484784"/>
            <a:ext cx="8568952" cy="36004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 err="1" smtClean="0">
                <a:solidFill>
                  <a:srgbClr val="000000"/>
                </a:solidFill>
                <a:latin typeface="Montserrat Regular"/>
                <a:cs typeface="Montserrat Regular"/>
              </a:rPr>
              <a:t>Crecimiento</a:t>
            </a:r>
            <a:r>
              <a:rPr lang="en-US" sz="1600" b="1" dirty="0" smtClean="0">
                <a:solidFill>
                  <a:srgbClr val="000000"/>
                </a:solidFill>
                <a:latin typeface="Montserrat Regular"/>
                <a:cs typeface="Montserrat Regular"/>
              </a:rPr>
              <a:t> en la </a:t>
            </a:r>
            <a:r>
              <a:rPr lang="en-US" sz="1600" b="1" dirty="0" err="1" smtClean="0">
                <a:solidFill>
                  <a:srgbClr val="000000"/>
                </a:solidFill>
                <a:latin typeface="Montserrat Regular"/>
                <a:cs typeface="Montserrat Regular"/>
              </a:rPr>
              <a:t>remuneración</a:t>
            </a:r>
            <a:r>
              <a:rPr lang="en-US" sz="1600" b="1" dirty="0" smtClean="0">
                <a:solidFill>
                  <a:srgbClr val="000000"/>
                </a:solidFill>
                <a:latin typeface="Montserrat Regular"/>
                <a:cs typeface="Montserrat Regular"/>
              </a:rPr>
              <a:t> de </a:t>
            </a:r>
            <a:r>
              <a:rPr lang="en-US" sz="1600" b="1" dirty="0" err="1" smtClean="0">
                <a:solidFill>
                  <a:srgbClr val="000000"/>
                </a:solidFill>
                <a:latin typeface="Montserrat Regular"/>
                <a:cs typeface="Montserrat Regular"/>
              </a:rPr>
              <a:t>especialistas</a:t>
            </a:r>
            <a:r>
              <a:rPr lang="en-US" sz="1600" b="1" dirty="0" smtClean="0">
                <a:solidFill>
                  <a:srgbClr val="000000"/>
                </a:solidFill>
                <a:latin typeface="Montserrat Regular"/>
                <a:cs typeface="Montserrat Regular"/>
              </a:rPr>
              <a:t> y </a:t>
            </a:r>
            <a:r>
              <a:rPr lang="en-US" sz="1600" b="1" dirty="0" err="1" smtClean="0">
                <a:solidFill>
                  <a:srgbClr val="000000"/>
                </a:solidFill>
                <a:latin typeface="Montserrat Regular"/>
                <a:cs typeface="Montserrat Regular"/>
              </a:rPr>
              <a:t>generalsitas</a:t>
            </a:r>
            <a:r>
              <a:rPr lang="en-US" sz="1600" b="1" dirty="0" smtClean="0">
                <a:solidFill>
                  <a:srgbClr val="000000"/>
                </a:solidFill>
                <a:latin typeface="Montserrat Regular"/>
                <a:cs typeface="Montserrat Regular"/>
              </a:rPr>
              <a:t>, 2005-2015</a:t>
            </a:r>
            <a:endParaRPr lang="es-ES" sz="1600" b="1" dirty="0">
              <a:solidFill>
                <a:srgbClr val="000000"/>
              </a:solidFill>
              <a:latin typeface="Montserrat Regular"/>
              <a:cs typeface="Montserrat Regular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35583" y="6525344"/>
            <a:ext cx="81368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>
                <a:solidFill>
                  <a:srgbClr val="000000"/>
                </a:solidFill>
                <a:latin typeface="+mj-lt"/>
                <a:cs typeface="Soberana Sans"/>
              </a:rPr>
              <a:t>Notes: </a:t>
            </a:r>
            <a:r>
              <a:rPr lang="en-US" sz="1000" dirty="0">
                <a:solidFill>
                  <a:srgbClr val="000000"/>
                </a:solidFill>
                <a:latin typeface="+mj-lt"/>
                <a:cs typeface="Soberana Sans"/>
              </a:rPr>
              <a:t>The growth rate for the Netherlands and for Luxembourg is for self-employed GPs and specialists</a:t>
            </a:r>
            <a:r>
              <a:rPr lang="en-US" sz="1000" dirty="0" smtClean="0">
                <a:solidFill>
                  <a:srgbClr val="000000"/>
                </a:solidFill>
                <a:latin typeface="+mj-lt"/>
                <a:cs typeface="Soberana Sans"/>
              </a:rPr>
              <a:t>.; </a:t>
            </a:r>
            <a:r>
              <a:rPr lang="es-ES" sz="1000" dirty="0" err="1" smtClean="0">
                <a:solidFill>
                  <a:srgbClr val="000000"/>
                </a:solidFill>
                <a:latin typeface="+mj-lt"/>
                <a:cs typeface="Soberana Sans"/>
              </a:rPr>
              <a:t>Source</a:t>
            </a:r>
            <a:r>
              <a:rPr lang="es-ES" sz="1000" dirty="0" smtClean="0">
                <a:solidFill>
                  <a:srgbClr val="000000"/>
                </a:solidFill>
                <a:latin typeface="+mj-lt"/>
                <a:cs typeface="Soberana Sans"/>
              </a:rPr>
              <a:t>: OECD Health at a </a:t>
            </a:r>
            <a:r>
              <a:rPr lang="es-ES" sz="1000" dirty="0" err="1" smtClean="0">
                <a:solidFill>
                  <a:srgbClr val="000000"/>
                </a:solidFill>
                <a:latin typeface="+mj-lt"/>
                <a:cs typeface="Soberana Sans"/>
              </a:rPr>
              <a:t>Glance</a:t>
            </a:r>
            <a:r>
              <a:rPr lang="es-ES" sz="1000" dirty="0" smtClean="0">
                <a:solidFill>
                  <a:srgbClr val="000000"/>
                </a:solidFill>
                <a:latin typeface="+mj-lt"/>
                <a:cs typeface="Soberana Sans"/>
              </a:rPr>
              <a:t> 2017</a:t>
            </a:r>
            <a:endParaRPr lang="es-ES" sz="1000" dirty="0">
              <a:solidFill>
                <a:srgbClr val="000000"/>
              </a:solidFill>
              <a:latin typeface="+mj-lt"/>
              <a:cs typeface="Soberana Sans"/>
            </a:endParaRPr>
          </a:p>
        </p:txBody>
      </p:sp>
      <p:graphicFrame>
        <p:nvGraphicFramePr>
          <p:cNvPr id="12" name="Chart 4"/>
          <p:cNvGraphicFramePr>
            <a:graphicFrameLocks noChangeAspect="1"/>
          </p:cNvGraphicFramePr>
          <p:nvPr>
            <p:extLst/>
          </p:nvPr>
        </p:nvGraphicFramePr>
        <p:xfrm>
          <a:off x="178960" y="2049150"/>
          <a:ext cx="8846328" cy="3756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rminador 12"/>
          <p:cNvSpPr/>
          <p:nvPr/>
        </p:nvSpPr>
        <p:spPr>
          <a:xfrm rot="2700000">
            <a:off x="7413587" y="4992948"/>
            <a:ext cx="221194" cy="593076"/>
          </a:xfrm>
          <a:prstGeom prst="flowChartTermina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31013" y="6525344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D630CBCC-7DE4-403C-949B-6BB02D94A107}" type="slidenum">
              <a:rPr lang="es-MX" smtClean="0"/>
              <a:pPr algn="r"/>
              <a:t>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778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51520" y="1556792"/>
            <a:ext cx="86078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 smtClean="0">
                <a:latin typeface="Montserrat Regular"/>
                <a:cs typeface="Montserrat Regular"/>
              </a:rPr>
              <a:t>Graduados</a:t>
            </a:r>
            <a:r>
              <a:rPr lang="en-US" b="1" dirty="0" smtClean="0">
                <a:latin typeface="Montserrat Regular"/>
                <a:cs typeface="Montserrat Regular"/>
              </a:rPr>
              <a:t> de </a:t>
            </a:r>
            <a:r>
              <a:rPr lang="en-US" b="1" dirty="0" err="1" smtClean="0">
                <a:latin typeface="Montserrat Regular"/>
                <a:cs typeface="Montserrat Regular"/>
              </a:rPr>
              <a:t>medicina</a:t>
            </a:r>
            <a:r>
              <a:rPr lang="en-US" b="1" dirty="0" smtClean="0">
                <a:latin typeface="Montserrat Regular"/>
                <a:cs typeface="Montserrat Regular"/>
              </a:rPr>
              <a:t>, </a:t>
            </a:r>
            <a:r>
              <a:rPr lang="en-US" b="1" dirty="0">
                <a:latin typeface="Montserrat Regular"/>
                <a:cs typeface="Montserrat Regular"/>
              </a:rPr>
              <a:t>2015 </a:t>
            </a:r>
            <a:endParaRPr lang="en-US" b="1" dirty="0" smtClean="0">
              <a:latin typeface="Montserrat Regular"/>
              <a:cs typeface="Montserrat Regular"/>
            </a:endParaRPr>
          </a:p>
          <a:p>
            <a:pPr algn="ctr"/>
            <a:r>
              <a:rPr lang="es-MX" sz="1600" dirty="0" smtClean="0">
                <a:latin typeface="Montserrat Regular"/>
                <a:cs typeface="Montserrat Regular"/>
              </a:rPr>
              <a:t>(</a:t>
            </a:r>
            <a:r>
              <a:rPr lang="es-MX" dirty="0" smtClean="0">
                <a:latin typeface="Montserrat Regular"/>
                <a:cs typeface="Montserrat Regular"/>
              </a:rPr>
              <a:t>por</a:t>
            </a:r>
            <a:r>
              <a:rPr lang="es-MX" sz="1600" dirty="0" smtClean="0">
                <a:latin typeface="Montserrat Regular"/>
                <a:cs typeface="Montserrat Regular"/>
              </a:rPr>
              <a:t> 100,000 habitantes)</a:t>
            </a:r>
            <a:endParaRPr lang="es-MX" sz="1600" dirty="0">
              <a:latin typeface="Montserrat Regular"/>
              <a:cs typeface="Montserrat Regular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35496" y="6485274"/>
            <a:ext cx="83529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>
                <a:latin typeface="+mj-lt"/>
              </a:rPr>
              <a:t>Notes: </a:t>
            </a:r>
            <a:r>
              <a:rPr lang="en-US" sz="1000" dirty="0">
                <a:latin typeface="+mj-lt"/>
              </a:rPr>
              <a:t>In Denmark, the number refers to new doctors receiving an </a:t>
            </a:r>
            <a:r>
              <a:rPr lang="en-US" sz="1000" dirty="0" err="1">
                <a:latin typeface="+mj-lt"/>
              </a:rPr>
              <a:t>authorisation</a:t>
            </a:r>
            <a:r>
              <a:rPr lang="en-US" sz="1000" dirty="0">
                <a:latin typeface="+mj-lt"/>
              </a:rPr>
              <a:t> to practice, which may result in an over-estimation if these include foreign-trained doctors</a:t>
            </a:r>
            <a:r>
              <a:rPr lang="en-US" sz="1000" dirty="0" smtClean="0">
                <a:latin typeface="+mj-lt"/>
              </a:rPr>
              <a:t>. </a:t>
            </a:r>
            <a:r>
              <a:rPr lang="es-MX" sz="1000" dirty="0" err="1" smtClean="0">
                <a:latin typeface="+mj-lt"/>
              </a:rPr>
              <a:t>Source</a:t>
            </a:r>
            <a:r>
              <a:rPr lang="es-MX" sz="1000" dirty="0" smtClean="0">
                <a:latin typeface="+mj-lt"/>
              </a:rPr>
              <a:t>: Health at a </a:t>
            </a:r>
            <a:r>
              <a:rPr lang="es-MX" sz="1000" dirty="0" err="1" smtClean="0">
                <a:latin typeface="+mj-lt"/>
              </a:rPr>
              <a:t>Glance</a:t>
            </a:r>
            <a:r>
              <a:rPr lang="es-MX" sz="1000" dirty="0" smtClean="0">
                <a:latin typeface="+mj-lt"/>
              </a:rPr>
              <a:t> 2017</a:t>
            </a:r>
            <a:endParaRPr lang="es-MX" sz="1000" dirty="0">
              <a:latin typeface="+mj-lt"/>
            </a:endParaRPr>
          </a:p>
        </p:txBody>
      </p:sp>
      <p:graphicFrame>
        <p:nvGraphicFramePr>
          <p:cNvPr id="12" name="Chart 1"/>
          <p:cNvGraphicFramePr>
            <a:graphicFrameLocks noChangeAspect="1"/>
          </p:cNvGraphicFramePr>
          <p:nvPr>
            <p:extLst/>
          </p:nvPr>
        </p:nvGraphicFramePr>
        <p:xfrm>
          <a:off x="277585" y="1988840"/>
          <a:ext cx="8623505" cy="4379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erminador 13"/>
          <p:cNvSpPr/>
          <p:nvPr/>
        </p:nvSpPr>
        <p:spPr>
          <a:xfrm rot="2700000">
            <a:off x="5334233" y="5419106"/>
            <a:ext cx="221194" cy="593076"/>
          </a:xfrm>
          <a:prstGeom prst="flowChartTermina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31013" y="6525344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D630CBCC-7DE4-403C-949B-6BB02D94A107}" type="slidenum">
              <a:rPr lang="es-MX" smtClean="0"/>
              <a:pPr algn="r"/>
              <a:t>6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30498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/>
          <p:cNvSpPr txBox="1"/>
          <p:nvPr/>
        </p:nvSpPr>
        <p:spPr>
          <a:xfrm>
            <a:off x="395536" y="1318024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800" dirty="0">
                <a:latin typeface="Montserrat Regular"/>
                <a:cs typeface="Montserrat Regular"/>
              </a:rPr>
              <a:t>Crecimiento de la oferta educativa, pero los programas no necesariamente cumplen con estándares de calidad (acreditación).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467544" y="6093296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>
                <a:latin typeface="Montserrat Regular"/>
                <a:cs typeface="Montserrat Regular"/>
              </a:rPr>
              <a:t>Fuente: ANUIES, elaboración propia con datos de los Cuestionarios 911.9A. Ciclo escolar </a:t>
            </a:r>
            <a:r>
              <a:rPr lang="es-MX" sz="900" dirty="0" smtClean="0">
                <a:latin typeface="Montserrat Regular"/>
                <a:cs typeface="Montserrat Regular"/>
              </a:rPr>
              <a:t>desde 2010 hasta 2017-2018</a:t>
            </a:r>
            <a:r>
              <a:rPr lang="es-MX" sz="900" dirty="0">
                <a:latin typeface="Montserrat Regular"/>
                <a:cs typeface="Montserrat Regular"/>
              </a:rPr>
              <a:t>. Inicio de cursos.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36240" y="974783"/>
            <a:ext cx="44583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>
                <a:latin typeface="Montserrat Regular"/>
                <a:cs typeface="Montserrat Regular"/>
              </a:rPr>
              <a:t>Oferta educativa y Acreditación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F388EA1E-5545-4D4D-BA15-219A7D704324}"/>
              </a:ext>
            </a:extLst>
          </p:cNvPr>
          <p:cNvSpPr txBox="1"/>
          <p:nvPr/>
        </p:nvSpPr>
        <p:spPr>
          <a:xfrm>
            <a:off x="6732240" y="2151033"/>
            <a:ext cx="21602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800" dirty="0" smtClean="0">
                <a:latin typeface="Montserrat Regular"/>
                <a:cs typeface="Montserrat Regular"/>
              </a:rPr>
              <a:t>49 </a:t>
            </a:r>
            <a:r>
              <a:rPr lang="es-MX" sz="1800" dirty="0">
                <a:latin typeface="Montserrat Regular"/>
                <a:cs typeface="Montserrat Regular"/>
              </a:rPr>
              <a:t>programas adicionales, es decir en promedio </a:t>
            </a:r>
            <a:r>
              <a:rPr lang="es-MX" sz="1800" dirty="0" smtClean="0">
                <a:latin typeface="Montserrat Regular"/>
                <a:cs typeface="Montserrat Regular"/>
              </a:rPr>
              <a:t>7.0 </a:t>
            </a:r>
            <a:r>
              <a:rPr lang="es-MX" sz="1800" dirty="0">
                <a:latin typeface="Montserrat Regular"/>
                <a:cs typeface="Montserrat Regular"/>
              </a:rPr>
              <a:t>programas adicionales cada año.</a:t>
            </a:r>
          </a:p>
          <a:p>
            <a:pPr algn="ctr"/>
            <a:endParaRPr lang="es-MX" sz="1800" dirty="0">
              <a:latin typeface="Montserrat Regular"/>
              <a:cs typeface="Montserrat Regular"/>
            </a:endParaRPr>
          </a:p>
          <a:p>
            <a:pPr algn="ctr"/>
            <a:r>
              <a:rPr lang="es-MX" sz="2400" b="1" dirty="0" smtClean="0">
                <a:latin typeface="Montserrat Regular"/>
                <a:cs typeface="Montserrat Regular"/>
              </a:rPr>
              <a:t>45.4% </a:t>
            </a:r>
            <a:r>
              <a:rPr lang="es-MX" sz="2400" b="1" dirty="0">
                <a:latin typeface="Montserrat Regular"/>
                <a:cs typeface="Montserrat Regular"/>
              </a:rPr>
              <a:t>de crecimiento de 2010 a </a:t>
            </a:r>
            <a:r>
              <a:rPr lang="es-MX" sz="2400" b="1" dirty="0" smtClean="0">
                <a:latin typeface="Montserrat Regular"/>
                <a:cs typeface="Montserrat Regular"/>
              </a:rPr>
              <a:t>2018</a:t>
            </a:r>
            <a:endParaRPr lang="es-MX" sz="2400" b="1" dirty="0">
              <a:latin typeface="Montserrat Regular"/>
              <a:cs typeface="Montserrat Regular"/>
            </a:endParaRPr>
          </a:p>
        </p:txBody>
      </p:sp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1038660440"/>
              </p:ext>
            </p:extLst>
          </p:nvPr>
        </p:nvGraphicFramePr>
        <p:xfrm>
          <a:off x="636240" y="198446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CBCC-7DE4-403C-949B-6BB02D94A107}" type="slidenum">
              <a:rPr lang="es-MX" smtClean="0"/>
              <a:pPr/>
              <a:t>7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91800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43608" y="1028913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800" dirty="0" smtClean="0">
                <a:latin typeface="Montserrat" panose="00000500000000000000" pitchFamily="2" charset="0"/>
              </a:rPr>
              <a:t>Se estima que </a:t>
            </a:r>
            <a:r>
              <a:rPr lang="es-MX" sz="1800" dirty="0">
                <a:latin typeface="Montserrat" panose="00000500000000000000" pitchFamily="2" charset="0"/>
              </a:rPr>
              <a:t>en 6 años habrá por los menos </a:t>
            </a:r>
            <a:r>
              <a:rPr lang="es-MX" sz="1800" b="1" dirty="0" smtClean="0">
                <a:latin typeface="Montserrat" panose="00000500000000000000" pitchFamily="2" charset="0"/>
              </a:rPr>
              <a:t>139 </a:t>
            </a:r>
            <a:r>
              <a:rPr lang="es-MX" sz="1800" b="1" dirty="0">
                <a:latin typeface="Montserrat" panose="00000500000000000000" pitchFamily="2" charset="0"/>
              </a:rPr>
              <a:t>mil médicos generales adicionales</a:t>
            </a:r>
            <a:r>
              <a:rPr lang="es-MX" sz="1800" dirty="0">
                <a:latin typeface="Montserrat" panose="00000500000000000000" pitchFamily="2" charset="0"/>
              </a:rPr>
              <a:t> en los mercados </a:t>
            </a:r>
            <a:r>
              <a:rPr lang="es-MX" sz="1800" dirty="0" smtClean="0">
                <a:latin typeface="Montserrat" panose="00000500000000000000" pitchFamily="2" charset="0"/>
              </a:rPr>
              <a:t>laborales, con </a:t>
            </a:r>
            <a:r>
              <a:rPr lang="es-MX" sz="1800" dirty="0">
                <a:latin typeface="Montserrat" panose="00000500000000000000" pitchFamily="2" charset="0"/>
              </a:rPr>
              <a:t>un incremento aproximado de 6 mil médicos por año en las matriculas universitarias.  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421437"/>
              </p:ext>
            </p:extLst>
          </p:nvPr>
        </p:nvGraphicFramePr>
        <p:xfrm>
          <a:off x="1127956" y="2363549"/>
          <a:ext cx="6888088" cy="132080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722022">
                  <a:extLst>
                    <a:ext uri="{9D8B030D-6E8A-4147-A177-3AD203B41FA5}">
                      <a16:colId xmlns:a16="http://schemas.microsoft.com/office/drawing/2014/main" xmlns="" val="2156159396"/>
                    </a:ext>
                  </a:extLst>
                </a:gridCol>
                <a:gridCol w="1722022">
                  <a:extLst>
                    <a:ext uri="{9D8B030D-6E8A-4147-A177-3AD203B41FA5}">
                      <a16:colId xmlns:a16="http://schemas.microsoft.com/office/drawing/2014/main" xmlns="" val="1276623667"/>
                    </a:ext>
                  </a:extLst>
                </a:gridCol>
                <a:gridCol w="1722022">
                  <a:extLst>
                    <a:ext uri="{9D8B030D-6E8A-4147-A177-3AD203B41FA5}">
                      <a16:colId xmlns:a16="http://schemas.microsoft.com/office/drawing/2014/main" xmlns="" val="2150267582"/>
                    </a:ext>
                  </a:extLst>
                </a:gridCol>
                <a:gridCol w="1722022">
                  <a:extLst>
                    <a:ext uri="{9D8B030D-6E8A-4147-A177-3AD203B41FA5}">
                      <a16:colId xmlns:a16="http://schemas.microsoft.com/office/drawing/2014/main" xmlns="" val="25132694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sz="16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Montserrat" panose="00000500000000000000" pitchFamily="2" charset="0"/>
                        </a:rPr>
                        <a:t>2016-2017</a:t>
                      </a:r>
                      <a:endParaRPr lang="es-MX" sz="16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Montserrat" panose="00000500000000000000" pitchFamily="2" charset="0"/>
                        </a:rPr>
                        <a:t>2017-2018</a:t>
                      </a:r>
                      <a:endParaRPr lang="es-MX" sz="16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Montserrat" panose="00000500000000000000" pitchFamily="2" charset="0"/>
                        </a:rPr>
                        <a:t>Diferencia</a:t>
                      </a:r>
                      <a:endParaRPr lang="es-MX" sz="16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854670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Montserrat" panose="00000500000000000000" pitchFamily="2" charset="0"/>
                        </a:rPr>
                        <a:t>Matricula</a:t>
                      </a:r>
                      <a:endParaRPr lang="es-MX" sz="1600" b="1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Montserrat" panose="00000500000000000000" pitchFamily="2" charset="0"/>
                        </a:rPr>
                        <a:t>132,834</a:t>
                      </a:r>
                      <a:endParaRPr lang="es-MX" sz="16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Montserrat" panose="00000500000000000000" pitchFamily="2" charset="0"/>
                        </a:rPr>
                        <a:t>139,119</a:t>
                      </a:r>
                      <a:endParaRPr lang="es-MX" sz="16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Montserrat" panose="00000500000000000000" pitchFamily="2" charset="0"/>
                        </a:rPr>
                        <a:t>6,285</a:t>
                      </a:r>
                      <a:endParaRPr lang="es-MX" sz="16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06590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Montserrat" panose="00000500000000000000" pitchFamily="2" charset="0"/>
                        </a:rPr>
                        <a:t>Programas académicos</a:t>
                      </a:r>
                      <a:endParaRPr lang="es-MX" sz="1600" b="1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Montserrat" panose="00000500000000000000" pitchFamily="2" charset="0"/>
                        </a:rPr>
                        <a:t>141</a:t>
                      </a:r>
                      <a:endParaRPr lang="es-MX" sz="16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Montserrat" panose="00000500000000000000" pitchFamily="2" charset="0"/>
                        </a:rPr>
                        <a:t>144</a:t>
                      </a:r>
                      <a:endParaRPr lang="es-MX" sz="16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Montserrat" panose="00000500000000000000" pitchFamily="2" charset="0"/>
                        </a:rPr>
                        <a:t>3</a:t>
                      </a:r>
                      <a:endParaRPr lang="es-MX" sz="16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64728292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256555" y="3952963"/>
            <a:ext cx="86308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>
                <a:latin typeface="Montserrat" panose="00000500000000000000" pitchFamily="2" charset="0"/>
              </a:rPr>
              <a:t> 17.4% de los programas académicos presentaron reducción de la matrícula (25)</a:t>
            </a:r>
            <a:endParaRPr lang="es-MX" dirty="0">
              <a:latin typeface="Montserrat" panose="00000500000000000000" pitchFamily="2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264178" y="4397981"/>
            <a:ext cx="87543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>
                <a:latin typeface="Montserrat" panose="00000500000000000000" pitchFamily="2" charset="0"/>
              </a:rPr>
              <a:t>Sólo 3 entidades federativas redujeron su matrícula: Chiapas. Durango y Tabasco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>
              <a:latin typeface="Montserrat" panose="00000500000000000000" pitchFamily="2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539552" y="5807102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>
                <a:cs typeface="Arial" panose="020B0604020202020204" pitchFamily="34" charset="0"/>
              </a:rPr>
              <a:t>Fuente: ANUIES, elaboración propia con datos de los Cuestionarios 911.9A. Ciclo escolar </a:t>
            </a:r>
            <a:r>
              <a:rPr lang="es-MX" sz="900" dirty="0" smtClean="0">
                <a:cs typeface="Arial" panose="020B0604020202020204" pitchFamily="34" charset="0"/>
              </a:rPr>
              <a:t>desde 2010 hasta 2017-2018</a:t>
            </a:r>
            <a:r>
              <a:rPr lang="es-MX" sz="900" dirty="0">
                <a:cs typeface="Arial" panose="020B0604020202020204" pitchFamily="34" charset="0"/>
              </a:rPr>
              <a:t>. Inicio de </a:t>
            </a:r>
            <a:r>
              <a:rPr lang="es-MX" sz="900" dirty="0" smtClean="0">
                <a:cs typeface="Arial" panose="020B0604020202020204" pitchFamily="34" charset="0"/>
              </a:rPr>
              <a:t>cursos e información generada por la DGCES</a:t>
            </a:r>
            <a:endParaRPr lang="es-MX" sz="900" dirty="0"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CBCC-7DE4-403C-949B-6BB02D94A107}" type="slidenum">
              <a:rPr lang="es-MX" smtClean="0"/>
              <a:pPr/>
              <a:t>8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24034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1118705" y="923299"/>
            <a:ext cx="6906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800" dirty="0" smtClean="0">
                <a:latin typeface="Montserrat" panose="00000500000000000000" pitchFamily="2" charset="0"/>
              </a:rPr>
              <a:t> 8 entidades federativas presentaron el mayor incremento de la matrícula: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521376"/>
              </p:ext>
            </p:extLst>
          </p:nvPr>
        </p:nvGraphicFramePr>
        <p:xfrm>
          <a:off x="1619672" y="1916832"/>
          <a:ext cx="5640287" cy="3169919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649969">
                  <a:extLst>
                    <a:ext uri="{9D8B030D-6E8A-4147-A177-3AD203B41FA5}">
                      <a16:colId xmlns:a16="http://schemas.microsoft.com/office/drawing/2014/main" xmlns="" val="2463177471"/>
                    </a:ext>
                  </a:extLst>
                </a:gridCol>
                <a:gridCol w="1847370">
                  <a:extLst>
                    <a:ext uri="{9D8B030D-6E8A-4147-A177-3AD203B41FA5}">
                      <a16:colId xmlns:a16="http://schemas.microsoft.com/office/drawing/2014/main" xmlns="" val="667738447"/>
                    </a:ext>
                  </a:extLst>
                </a:gridCol>
                <a:gridCol w="2142948">
                  <a:extLst>
                    <a:ext uri="{9D8B030D-6E8A-4147-A177-3AD203B41FA5}">
                      <a16:colId xmlns:a16="http://schemas.microsoft.com/office/drawing/2014/main" xmlns="" val="230611491"/>
                    </a:ext>
                  </a:extLst>
                </a:gridCol>
              </a:tblGrid>
              <a:tr h="681668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Montserrat" panose="00000500000000000000" pitchFamily="2" charset="0"/>
                        </a:rPr>
                        <a:t>Entidad Federativa</a:t>
                      </a:r>
                      <a:endParaRPr lang="es-MX" sz="14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Montserrat" panose="00000500000000000000" pitchFamily="2" charset="0"/>
                        </a:rPr>
                        <a:t>Incremento</a:t>
                      </a:r>
                      <a:r>
                        <a:rPr lang="es-MX" sz="1400" baseline="0" dirty="0" smtClean="0">
                          <a:latin typeface="Montserrat" panose="00000500000000000000" pitchFamily="2" charset="0"/>
                        </a:rPr>
                        <a:t> porcentual</a:t>
                      </a:r>
                    </a:p>
                    <a:p>
                      <a:pPr algn="ctr"/>
                      <a:r>
                        <a:rPr lang="es-MX" sz="1400" baseline="0" dirty="0" smtClean="0">
                          <a:latin typeface="Montserrat" panose="00000500000000000000" pitchFamily="2" charset="0"/>
                        </a:rPr>
                        <a:t> (%)</a:t>
                      </a:r>
                      <a:endParaRPr lang="es-MX" sz="14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Montserrat" panose="00000500000000000000" pitchFamily="2" charset="0"/>
                        </a:rPr>
                        <a:t>Incremento de</a:t>
                      </a:r>
                      <a:r>
                        <a:rPr lang="es-MX" sz="1400" baseline="0" dirty="0" smtClean="0">
                          <a:latin typeface="Montserrat" panose="00000500000000000000" pitchFamily="2" charset="0"/>
                        </a:rPr>
                        <a:t> alumnos </a:t>
                      </a:r>
                    </a:p>
                    <a:p>
                      <a:pPr algn="ctr"/>
                      <a:r>
                        <a:rPr lang="es-MX" sz="1400" baseline="0" dirty="0" smtClean="0">
                          <a:latin typeface="Montserrat" panose="00000500000000000000" pitchFamily="2" charset="0"/>
                        </a:rPr>
                        <a:t>(números absolutos)</a:t>
                      </a:r>
                      <a:endParaRPr lang="es-MX" sz="14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46418161"/>
                  </a:ext>
                </a:extLst>
              </a:tr>
              <a:tr h="284028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Montserrat" panose="00000500000000000000" pitchFamily="2" charset="0"/>
                        </a:rPr>
                        <a:t>Puebla</a:t>
                      </a:r>
                      <a:endParaRPr lang="es-MX" sz="14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  <a:latin typeface="Montserrat" panose="00000500000000000000" pitchFamily="2" charset="0"/>
                        </a:rPr>
                        <a:t>9.5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  <a:latin typeface="Montserrat" panose="00000500000000000000" pitchFamily="2" charset="0"/>
                        </a:rPr>
                        <a:t>960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467752963"/>
                  </a:ext>
                </a:extLst>
              </a:tr>
              <a:tr h="284028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Montserrat" panose="00000500000000000000" pitchFamily="2" charset="0"/>
                        </a:rPr>
                        <a:t>San Luis Potosí</a:t>
                      </a:r>
                      <a:endParaRPr lang="es-MX" sz="14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  <a:latin typeface="Montserrat" panose="00000500000000000000" pitchFamily="2" charset="0"/>
                        </a:rPr>
                        <a:t>9.7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  <a:latin typeface="Montserrat" panose="00000500000000000000" pitchFamily="2" charset="0"/>
                        </a:rPr>
                        <a:t>124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32710007"/>
                  </a:ext>
                </a:extLst>
              </a:tr>
              <a:tr h="284028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Montserrat" panose="00000500000000000000" pitchFamily="2" charset="0"/>
                        </a:rPr>
                        <a:t>Hidalgo</a:t>
                      </a:r>
                      <a:endParaRPr lang="es-MX" sz="14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  <a:latin typeface="Montserrat" panose="00000500000000000000" pitchFamily="2" charset="0"/>
                        </a:rPr>
                        <a:t>9.9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  <a:latin typeface="Montserrat" panose="00000500000000000000" pitchFamily="2" charset="0"/>
                        </a:rPr>
                        <a:t>290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283279679"/>
                  </a:ext>
                </a:extLst>
              </a:tr>
              <a:tr h="284028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Montserrat" panose="00000500000000000000" pitchFamily="2" charset="0"/>
                        </a:rPr>
                        <a:t>Morelos</a:t>
                      </a:r>
                      <a:endParaRPr lang="es-MX" sz="14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  <a:latin typeface="Montserrat" panose="00000500000000000000" pitchFamily="2" charset="0"/>
                        </a:rPr>
                        <a:t>11.3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  <a:latin typeface="Montserrat" panose="00000500000000000000" pitchFamily="2" charset="0"/>
                        </a:rPr>
                        <a:t>189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981854622"/>
                  </a:ext>
                </a:extLst>
              </a:tr>
              <a:tr h="284028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Montserrat" panose="00000500000000000000" pitchFamily="2" charset="0"/>
                        </a:rPr>
                        <a:t>Campeche</a:t>
                      </a:r>
                      <a:endParaRPr lang="es-MX" sz="14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  <a:latin typeface="Montserrat" panose="00000500000000000000" pitchFamily="2" charset="0"/>
                        </a:rPr>
                        <a:t>12.6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  <a:latin typeface="Montserrat" panose="00000500000000000000" pitchFamily="2" charset="0"/>
                        </a:rPr>
                        <a:t>122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191266206"/>
                  </a:ext>
                </a:extLst>
              </a:tr>
              <a:tr h="284028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Montserrat" panose="00000500000000000000" pitchFamily="2" charset="0"/>
                        </a:rPr>
                        <a:t>Zacatecas </a:t>
                      </a:r>
                      <a:endParaRPr lang="es-MX" sz="14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  <a:latin typeface="Montserrat" panose="00000500000000000000" pitchFamily="2" charset="0"/>
                        </a:rPr>
                        <a:t>15.7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  <a:latin typeface="Montserrat" panose="00000500000000000000" pitchFamily="2" charset="0"/>
                        </a:rPr>
                        <a:t>351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524280151"/>
                  </a:ext>
                </a:extLst>
              </a:tr>
              <a:tr h="284028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Montserrat" panose="00000500000000000000" pitchFamily="2" charset="0"/>
                        </a:rPr>
                        <a:t>Sinaloa</a:t>
                      </a:r>
                      <a:endParaRPr lang="es-MX" sz="14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  <a:latin typeface="Montserrat" panose="00000500000000000000" pitchFamily="2" charset="0"/>
                        </a:rPr>
                        <a:t>17.9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  <a:latin typeface="Montserrat" panose="00000500000000000000" pitchFamily="2" charset="0"/>
                        </a:rPr>
                        <a:t>818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640312395"/>
                  </a:ext>
                </a:extLst>
              </a:tr>
              <a:tr h="284028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Montserrat" panose="00000500000000000000" pitchFamily="2" charset="0"/>
                        </a:rPr>
                        <a:t>Guerrero</a:t>
                      </a:r>
                      <a:endParaRPr lang="es-MX" sz="14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  <a:latin typeface="Montserrat" panose="00000500000000000000" pitchFamily="2" charset="0"/>
                        </a:rPr>
                        <a:t>21.6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  <a:latin typeface="Montserrat" panose="00000500000000000000" pitchFamily="2" charset="0"/>
                        </a:rPr>
                        <a:t>352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785804943"/>
                  </a:ext>
                </a:extLst>
              </a:tr>
            </a:tbl>
          </a:graphicData>
        </a:graphic>
      </p:graphicFrame>
      <p:sp>
        <p:nvSpPr>
          <p:cNvPr id="11" name="CuadroTexto 10"/>
          <p:cNvSpPr txBox="1"/>
          <p:nvPr/>
        </p:nvSpPr>
        <p:spPr>
          <a:xfrm>
            <a:off x="539552" y="5807102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>
                <a:cs typeface="Arial" panose="020B0604020202020204" pitchFamily="34" charset="0"/>
              </a:rPr>
              <a:t>Fuente: ANUIES, elaboración propia con datos de los Cuestionarios 911.9A. Ciclo escolar </a:t>
            </a:r>
            <a:r>
              <a:rPr lang="es-MX" sz="900" dirty="0" smtClean="0">
                <a:cs typeface="Arial" panose="020B0604020202020204" pitchFamily="34" charset="0"/>
              </a:rPr>
              <a:t>desde 2010 hasta 2017-2018</a:t>
            </a:r>
            <a:r>
              <a:rPr lang="es-MX" sz="900" dirty="0">
                <a:cs typeface="Arial" panose="020B0604020202020204" pitchFamily="34" charset="0"/>
              </a:rPr>
              <a:t>. Inicio de </a:t>
            </a:r>
            <a:r>
              <a:rPr lang="es-MX" sz="900" dirty="0" smtClean="0">
                <a:cs typeface="Arial" panose="020B0604020202020204" pitchFamily="34" charset="0"/>
              </a:rPr>
              <a:t>cursos e información generada por la DGCES</a:t>
            </a:r>
            <a:endParaRPr lang="es-MX" sz="900" dirty="0"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CBCC-7DE4-403C-949B-6BB02D94A107}" type="slidenum">
              <a:rPr lang="es-MX" smtClean="0"/>
              <a:pPr/>
              <a:t>9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89474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ids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lásico de Office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sidss.potx</Template>
  <TotalTime>25081</TotalTime>
  <Words>1479</Words>
  <Application>Microsoft Macintosh PowerPoint</Application>
  <PresentationFormat>On-screen Show (4:3)</PresentationFormat>
  <Paragraphs>316</Paragraphs>
  <Slides>23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sidss</vt:lpstr>
      <vt:lpstr>La Formación de Recursos Humanos en Salud en México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Conclusiones</vt:lpstr>
      <vt:lpstr>La Formación de Recursos Humanos en Salud en México</vt:lpstr>
    </vt:vector>
  </TitlesOfParts>
  <Manager/>
  <Company>DGCES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David Soriano</dc:creator>
  <cp:keywords/>
  <dc:description/>
  <cp:lastModifiedBy>Sebastian Garcia Saiso</cp:lastModifiedBy>
  <cp:revision>1826</cp:revision>
  <cp:lastPrinted>2019-04-25T18:49:38Z</cp:lastPrinted>
  <dcterms:created xsi:type="dcterms:W3CDTF">2009-07-25T06:11:23Z</dcterms:created>
  <dcterms:modified xsi:type="dcterms:W3CDTF">2019-05-02T07:57:19Z</dcterms:modified>
  <cp:category/>
</cp:coreProperties>
</file>